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8"/>
  </p:notesMasterIdLst>
  <p:sldIdLst>
    <p:sldId id="256" r:id="rId2"/>
    <p:sldId id="583" r:id="rId3"/>
    <p:sldId id="577" r:id="rId4"/>
    <p:sldId id="582" r:id="rId5"/>
    <p:sldId id="580" r:id="rId6"/>
    <p:sldId id="552" r:id="rId7"/>
    <p:sldId id="578" r:id="rId8"/>
    <p:sldId id="579" r:id="rId9"/>
    <p:sldId id="585" r:id="rId10"/>
    <p:sldId id="584" r:id="rId11"/>
    <p:sldId id="549" r:id="rId12"/>
    <p:sldId id="567" r:id="rId13"/>
    <p:sldId id="572" r:id="rId14"/>
    <p:sldId id="573" r:id="rId15"/>
    <p:sldId id="586" r:id="rId16"/>
    <p:sldId id="590" r:id="rId17"/>
    <p:sldId id="587" r:id="rId18"/>
    <p:sldId id="574" r:id="rId19"/>
    <p:sldId id="588" r:id="rId20"/>
    <p:sldId id="591" r:id="rId21"/>
    <p:sldId id="570" r:id="rId22"/>
    <p:sldId id="554" r:id="rId23"/>
    <p:sldId id="571" r:id="rId24"/>
    <p:sldId id="581" r:id="rId25"/>
    <p:sldId id="575" r:id="rId26"/>
    <p:sldId id="52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7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701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14/07/2025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09" y="4497491"/>
            <a:ext cx="11582400" cy="89577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AU" dirty="0"/>
              <a:t>So You Want to do an fMRI Study…?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494872"/>
            <a:ext cx="9440034" cy="8957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C89440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C89440"/>
                </a:solidFill>
              </a:rPr>
              <a:t>20</a:t>
            </a:r>
            <a:r>
              <a:rPr lang="en-AU" sz="2400" baseline="30000" dirty="0">
                <a:solidFill>
                  <a:srgbClr val="C89440"/>
                </a:solidFill>
              </a:rPr>
              <a:t>th</a:t>
            </a:r>
            <a:r>
              <a:rPr lang="en-AU" sz="2400" dirty="0">
                <a:solidFill>
                  <a:srgbClr val="C89440"/>
                </a:solidFill>
              </a:rPr>
              <a:t> January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6253E7-65E8-4CFA-9503-31AA96B77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7" name="Picture 6" descr="A brain with red and yellow spots&#10;&#10;AI-generated content may be incorrect.">
            <a:extLst>
              <a:ext uri="{FF2B5EF4-FFF2-40B4-BE49-F238E27FC236}">
                <a16:creationId xmlns:a16="http://schemas.microsoft.com/office/drawing/2014/main" id="{B88E9CD4-F0F6-453E-91E5-45AF0C0B3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45" b="95092" l="4757" r="95140">
                        <a14:foregroundMark x1="8170" y1="38650" x2="8790" y2="48712"/>
                        <a14:foregroundMark x1="8790" y1="48712" x2="13754" y2="63926"/>
                        <a14:foregroundMark x1="13754" y1="63926" x2="14168" y2="64417"/>
                        <a14:foregroundMark x1="52223" y1="17301" x2="45088" y2="50307"/>
                        <a14:foregroundMark x1="53775" y1="30184" x2="46743" y2="58650"/>
                        <a14:foregroundMark x1="57394" y1="38650" x2="50362" y2="54233"/>
                        <a14:foregroundMark x1="47156" y1="8098" x2="63599" y2="10920"/>
                        <a14:foregroundMark x1="63599" y1="10920" x2="64943" y2="13374"/>
                        <a14:foregroundMark x1="61324" y1="4049" x2="72906" y2="11656"/>
                        <a14:foregroundMark x1="72906" y1="11656" x2="73526" y2="12638"/>
                        <a14:foregroundMark x1="86660" y1="28221" x2="91417" y2="42822"/>
                        <a14:foregroundMark x1="91417" y1="42822" x2="88314" y2="62209"/>
                        <a14:foregroundMark x1="88314" y1="62209" x2="81696" y2="75583"/>
                        <a14:foregroundMark x1="81696" y1="75583" x2="71975" y2="81718"/>
                        <a14:foregroundMark x1="71975" y1="81718" x2="55222" y2="78160"/>
                        <a14:foregroundMark x1="94726" y1="45890" x2="92347" y2="55215"/>
                        <a14:foregroundMark x1="92347" y1="55215" x2="86970" y2="64540"/>
                        <a14:foregroundMark x1="86970" y1="64540" x2="86660" y2="64785"/>
                        <a14:foregroundMark x1="95346" y1="45890" x2="95243" y2="56319"/>
                        <a14:foregroundMark x1="35367" y1="82086" x2="46225" y2="82945"/>
                        <a14:foregroundMark x1="46225" y1="82945" x2="47983" y2="81104"/>
                        <a14:foregroundMark x1="5274" y1="45644" x2="8480" y2="62209"/>
                        <a14:foregroundMark x1="8480" y1="62209" x2="18614" y2="67362"/>
                        <a14:foregroundMark x1="18614" y1="67362" x2="25543" y2="68221"/>
                        <a14:foregroundMark x1="5688" y1="58160" x2="4757" y2="47485"/>
                        <a14:foregroundMark x1="4757" y1="47485" x2="5377" y2="43067"/>
                        <a14:foregroundMark x1="51499" y1="3926" x2="55222" y2="2945"/>
                        <a14:foregroundMark x1="86867" y1="76564" x2="77973" y2="82945"/>
                        <a14:foregroundMark x1="77973" y1="82945" x2="74354" y2="82454"/>
                        <a14:foregroundMark x1="76008" y1="88098" x2="63495" y2="84540"/>
                        <a14:foregroundMark x1="63495" y1="84540" x2="62461" y2="83313"/>
                        <a14:foregroundMark x1="59462" y1="87239" x2="71251" y2="90798"/>
                        <a14:foregroundMark x1="71251" y1="90798" x2="74457" y2="89816"/>
                        <a14:foregroundMark x1="65977" y1="95092" x2="63082" y2="91902"/>
                        <a14:foregroundMark x1="30300" y1="81718" x2="28335" y2="74969"/>
                        <a14:foregroundMark x1="28128" y1="78282" x2="28232" y2="73865"/>
                        <a14:foregroundMark x1="27921" y1="73252" x2="29369" y2="78160"/>
                      </a14:backgroundRemoval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09" b="15710"/>
          <a:stretch>
            <a:fillRect/>
          </a:stretch>
        </p:blipFill>
        <p:spPr>
          <a:xfrm>
            <a:off x="-5" y="-6"/>
            <a:ext cx="6096000" cy="4220682"/>
          </a:xfrm>
          <a:prstGeom prst="rect">
            <a:avLst/>
          </a:prstGeom>
        </p:spPr>
      </p:pic>
      <p:pic>
        <p:nvPicPr>
          <p:cNvPr id="5" name="Picture 4" descr="A brain with colorful spots&#10;&#10;AI-generated content may be incorrect.">
            <a:extLst>
              <a:ext uri="{FF2B5EF4-FFF2-40B4-BE49-F238E27FC236}">
                <a16:creationId xmlns:a16="http://schemas.microsoft.com/office/drawing/2014/main" id="{5B2D37E6-5973-8DF8-6601-820AE3D568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74" b="93158" l="4009" r="96548">
                        <a14:foregroundMark x1="9354" y1="36053" x2="6682" y2="54605"/>
                        <a14:foregroundMark x1="6682" y1="54605" x2="9577" y2="66842"/>
                        <a14:foregroundMark x1="33296" y1="13026" x2="62918" y2="8026"/>
                        <a14:foregroundMark x1="62918" y1="8026" x2="64922" y2="8026"/>
                        <a14:foregroundMark x1="55791" y1="5263" x2="62361" y2="4474"/>
                        <a14:foregroundMark x1="87305" y1="36053" x2="91537" y2="45263"/>
                        <a14:foregroundMark x1="91537" y1="45263" x2="91982" y2="61316"/>
                        <a14:foregroundMark x1="91982" y1="61316" x2="88753" y2="64342"/>
                        <a14:foregroundMark x1="93541" y1="43816" x2="94878" y2="56974"/>
                        <a14:foregroundMark x1="94878" y1="56974" x2="89532" y2="66447"/>
                        <a14:foregroundMark x1="29510" y1="72632" x2="40423" y2="80789"/>
                        <a14:foregroundMark x1="40423" y1="80789" x2="48775" y2="73553"/>
                        <a14:foregroundMark x1="48775" y1="73553" x2="49332" y2="72237"/>
                        <a14:foregroundMark x1="52561" y1="73816" x2="62918" y2="90395"/>
                        <a14:foregroundMark x1="62918" y1="90395" x2="82739" y2="78553"/>
                        <a14:foregroundMark x1="82739" y1="78553" x2="86526" y2="72895"/>
                        <a14:foregroundMark x1="59800" y1="89868" x2="65367" y2="93421"/>
                        <a14:foregroundMark x1="95100" y1="47368" x2="96659" y2="49605"/>
                        <a14:foregroundMark x1="17038" y1="21316" x2="19822" y2="19605"/>
                        <a14:foregroundMark x1="8129" y1="33553" x2="5902" y2="41316"/>
                        <a14:foregroundMark x1="16370" y1="20395" x2="25167" y2="27237"/>
                        <a14:foregroundMark x1="6793" y1="33553" x2="7016" y2="38289"/>
                        <a14:foregroundMark x1="6125" y1="37500" x2="4343" y2="42105"/>
                        <a14:foregroundMark x1="4009" y1="47763" x2="4677" y2="58026"/>
                      </a14:backgroundRemoval>
                    </a14:imgEffect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78" r="-2" b="16949"/>
          <a:stretch>
            <a:fillRect/>
          </a:stretch>
        </p:blipFill>
        <p:spPr>
          <a:xfrm>
            <a:off x="6049109" y="5"/>
            <a:ext cx="6142896" cy="42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7E90F-ACE6-5A29-E29D-73D077DD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837E4EB-4569-0B18-D4F5-B59F4A3F5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Background and Motivation</a:t>
            </a:r>
          </a:p>
        </p:txBody>
      </p:sp>
    </p:spTree>
    <p:extLst>
      <p:ext uri="{BB962C8B-B14F-4D97-AF65-F5344CB8AC3E}">
        <p14:creationId xmlns:p14="http://schemas.microsoft.com/office/powerpoint/2010/main" val="244901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9A239-B8AC-3084-6BE2-7A0FFC90C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C529A61C-B25C-A221-D81B-6839BE0AE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Suggestions?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C1508-A706-6254-8E40-5BA4ADF79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 fMRI?</a:t>
            </a:r>
          </a:p>
        </p:txBody>
      </p:sp>
    </p:spTree>
    <p:extLst>
      <p:ext uri="{BB962C8B-B14F-4D97-AF65-F5344CB8AC3E}">
        <p14:creationId xmlns:p14="http://schemas.microsoft.com/office/powerpoint/2010/main" val="349363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1490F-0A25-8F7C-59F0-E00132395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0E269645-820F-A84F-8018-B0221B9AD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EM pulses -&gt; blood oxygenation -&gt; neural activity -&gt; thinking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E683B-F25F-0FA3-361A-073E52A4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fMRI?</a:t>
            </a:r>
          </a:p>
        </p:txBody>
      </p:sp>
      <p:pic>
        <p:nvPicPr>
          <p:cNvPr id="1026" name="Picture 2" descr="The physiological basis of the fMRI BOLD response | BioRender Science ...">
            <a:extLst>
              <a:ext uri="{FF2B5EF4-FFF2-40B4-BE49-F238E27FC236}">
                <a16:creationId xmlns:a16="http://schemas.microsoft.com/office/drawing/2014/main" id="{09254C3C-9044-AAF6-3DFB-8C5E3082A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05" y="2513013"/>
            <a:ext cx="4993227" cy="273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RI Physics Made Easy | Epomedicine">
            <a:extLst>
              <a:ext uri="{FF2B5EF4-FFF2-40B4-BE49-F238E27FC236}">
                <a16:creationId xmlns:a16="http://schemas.microsoft.com/office/drawing/2014/main" id="{9CFCCDC5-B805-E23F-A741-99D0C949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12" y="2513013"/>
            <a:ext cx="5746983" cy="273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20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A421D-9C27-0F52-B72D-FB3653227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45709B17-66D9-3A1A-3655-FE311BEA7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First use of fMRI to study cognition in humans (1992).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Showed increased V1 activity when presented with light flashes.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AA2A5-75D8-8EC6-E663-7A9C492C5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History of fMRI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EEFF1-FB0B-557F-BF62-43B3990E2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2" y="2322822"/>
            <a:ext cx="7492248" cy="4170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DFAB32-E919-BB61-B055-AFB67E46C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647" y="2758014"/>
            <a:ext cx="3252339" cy="373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13CF2851-87CE-3159-D29E-49EBFA76B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Early work on decision-making (2001).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Found correlation of nucleus </a:t>
            </a:r>
            <a:r>
              <a:rPr lang="en-AU" sz="2400" dirty="0" err="1">
                <a:solidFill>
                  <a:schemeClr val="tx1"/>
                </a:solidFill>
              </a:rPr>
              <a:t>accumbens</a:t>
            </a:r>
            <a:r>
              <a:rPr lang="en-AU" sz="2400" dirty="0">
                <a:solidFill>
                  <a:schemeClr val="tx1"/>
                </a:solidFill>
              </a:rPr>
              <a:t> activity with reward value.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History of fMRI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8A579B-B070-638E-BBB7-037837D9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65" y="2299947"/>
            <a:ext cx="7600719" cy="4024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6411C7-9E7D-5AAB-4587-EA2759EBFB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44" r="2136"/>
          <a:stretch>
            <a:fillRect/>
          </a:stretch>
        </p:blipFill>
        <p:spPr>
          <a:xfrm>
            <a:off x="8172449" y="2299947"/>
            <a:ext cx="3238501" cy="379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9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4174-4A08-71DA-A132-3EE56F4CA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DDA53E28-097F-CFD0-3070-E2D073024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Early model-based work in decision-making (2006).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Found pattern of </a:t>
            </a:r>
            <a:r>
              <a:rPr lang="en-AU" sz="2400" dirty="0" err="1">
                <a:solidFill>
                  <a:schemeClr val="tx1"/>
                </a:solidFill>
              </a:rPr>
              <a:t>vmPFC</a:t>
            </a:r>
            <a:r>
              <a:rPr lang="en-AU" sz="2400" dirty="0">
                <a:solidFill>
                  <a:schemeClr val="tx1"/>
                </a:solidFill>
              </a:rPr>
              <a:t> activity was more consistent with state-based learning.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F9BAE-5C86-3EF1-3A42-3884816ED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History of fMRI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B0DE7-71A2-3BB5-3939-F200AE1CA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53"/>
          <a:stretch>
            <a:fillRect/>
          </a:stretch>
        </p:blipFill>
        <p:spPr>
          <a:xfrm>
            <a:off x="482175" y="2258351"/>
            <a:ext cx="7544225" cy="4102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635B0B-0DBC-A23E-32A9-B8902DAB83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103"/>
          <a:stretch>
            <a:fillRect/>
          </a:stretch>
        </p:blipFill>
        <p:spPr>
          <a:xfrm>
            <a:off x="8161220" y="2561852"/>
            <a:ext cx="3517900" cy="16099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7B9D52-7BCD-DB17-5913-670E90EC1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495"/>
          <a:stretch>
            <a:fillRect/>
          </a:stretch>
        </p:blipFill>
        <p:spPr>
          <a:xfrm>
            <a:off x="8162290" y="4574646"/>
            <a:ext cx="3517900" cy="159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8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AF8C0-BCE1-D3B6-27DF-158C91AB0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A672B120-236E-F3BE-359E-3329FD4B6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Contemporary example of representational model-based methods (2020).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Showed the OFC and hippocampus represent different stimulus information.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B2C68-3269-5B5F-FA3A-2B77B1625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History of fMRI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9536CC-1C6B-9654-78AA-D26B0531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4"/>
          <a:stretch>
            <a:fillRect/>
          </a:stretch>
        </p:blipFill>
        <p:spPr>
          <a:xfrm>
            <a:off x="7607300" y="4498309"/>
            <a:ext cx="3981450" cy="18602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1F535B-3511-FCAB-25FD-3686060A8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4"/>
          <a:stretch>
            <a:fillRect/>
          </a:stretch>
        </p:blipFill>
        <p:spPr>
          <a:xfrm>
            <a:off x="7607300" y="2294520"/>
            <a:ext cx="3981450" cy="2176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856A9F-CC8C-AC5B-BC68-D39E84CF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18" y="2226765"/>
            <a:ext cx="7056881" cy="430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F7B59-3364-D516-936F-00969DD7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37D658DF-49D2-AF9E-6EA2-BD789ABC8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To test </a:t>
            </a:r>
            <a:r>
              <a:rPr lang="en-AU" sz="2400" u="sng" dirty="0">
                <a:solidFill>
                  <a:schemeClr val="tx1"/>
                </a:solidFill>
              </a:rPr>
              <a:t>computational</a:t>
            </a:r>
            <a:r>
              <a:rPr lang="en-AU" sz="2400" dirty="0">
                <a:solidFill>
                  <a:schemeClr val="tx1"/>
                </a:solidFill>
              </a:rPr>
              <a:t> models of how information is processed in the brain.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To test </a:t>
            </a:r>
            <a:r>
              <a:rPr lang="en-AU" sz="2400" u="sng" dirty="0">
                <a:solidFill>
                  <a:schemeClr val="tx1"/>
                </a:solidFill>
              </a:rPr>
              <a:t>neurobiological</a:t>
            </a:r>
            <a:r>
              <a:rPr lang="en-AU" sz="2400" dirty="0">
                <a:solidFill>
                  <a:schemeClr val="tx1"/>
                </a:solidFill>
              </a:rPr>
              <a:t> models of how information is processed in the brain.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90CB60-6E86-AFC1-0EAD-F2544526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 fMRI?</a:t>
            </a:r>
          </a:p>
        </p:txBody>
      </p:sp>
    </p:spTree>
    <p:extLst>
      <p:ext uri="{BB962C8B-B14F-4D97-AF65-F5344CB8AC3E}">
        <p14:creationId xmlns:p14="http://schemas.microsoft.com/office/powerpoint/2010/main" val="3282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55441-CBB5-98A4-0726-4A87E49C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0C0C842-9FAB-5B3F-018B-7F2012FC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Study Pipeline: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415278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ython for Engineers : PsychoPy - Precise enough for psychophysics">
            <a:extLst>
              <a:ext uri="{FF2B5EF4-FFF2-40B4-BE49-F238E27FC236}">
                <a16:creationId xmlns:a16="http://schemas.microsoft.com/office/drawing/2014/main" id="{922821A7-49A8-9A45-90AE-C3C33B02B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07"/>
          <a:stretch/>
        </p:blipFill>
        <p:spPr bwMode="auto">
          <a:xfrm>
            <a:off x="3345158" y="1153425"/>
            <a:ext cx="2209606" cy="156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92B36E5-99EA-CEFA-179B-C923E1FDE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95" y="4246908"/>
            <a:ext cx="3790740" cy="189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80FAC49-3E29-CA38-6CAD-E9073F3BA4E0}"/>
              </a:ext>
            </a:extLst>
          </p:cNvPr>
          <p:cNvGraphicFramePr>
            <a:graphicFrameLocks noGrp="1"/>
          </p:cNvGraphicFramePr>
          <p:nvPr/>
        </p:nvGraphicFramePr>
        <p:xfrm>
          <a:off x="280351" y="1153425"/>
          <a:ext cx="2457282" cy="15671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7282">
                  <a:extLst>
                    <a:ext uri="{9D8B030D-6E8A-4147-A177-3AD203B41FA5}">
                      <a16:colId xmlns:a16="http://schemas.microsoft.com/office/drawing/2014/main" val="1155583236"/>
                    </a:ext>
                  </a:extLst>
                </a:gridCol>
              </a:tblGrid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17355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 cameraman brought the new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513998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painter brought the equipment to the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16533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Every morning the cameraman brought the equipment to the impatient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720381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 team of cameramen brought all the necessary equipment to the busy director.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688453"/>
                  </a:ext>
                </a:extLst>
              </a:tr>
            </a:tbl>
          </a:graphicData>
        </a:graphic>
      </p:graphicFrame>
      <p:pic>
        <p:nvPicPr>
          <p:cNvPr id="24" name="Picture 23" descr="A diagram of a brain&#10;&#10;Description automatically generated">
            <a:extLst>
              <a:ext uri="{FF2B5EF4-FFF2-40B4-BE49-F238E27FC236}">
                <a16:creationId xmlns:a16="http://schemas.microsoft.com/office/drawing/2014/main" id="{DDE51EFC-9453-B746-8761-3DF76DA18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455" y="1122355"/>
            <a:ext cx="2982380" cy="21079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747348-A008-20A1-670C-3190D54ADD1A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Study Pipeline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513591D-EBA2-1FB3-622D-D67A05018411}"/>
              </a:ext>
            </a:extLst>
          </p:cNvPr>
          <p:cNvSpPr/>
          <p:nvPr/>
        </p:nvSpPr>
        <p:spPr>
          <a:xfrm>
            <a:off x="2844727" y="1726359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271E960-7A80-09B9-0B88-8FFF9B42AAED}"/>
              </a:ext>
            </a:extLst>
          </p:cNvPr>
          <p:cNvSpPr/>
          <p:nvPr/>
        </p:nvSpPr>
        <p:spPr>
          <a:xfrm>
            <a:off x="5656889" y="1726358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A53B88C-EC9A-BECE-5695-631F63A71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06" y="4246908"/>
            <a:ext cx="3992840" cy="1892904"/>
          </a:xfrm>
          <a:prstGeom prst="rect">
            <a:avLst/>
          </a:prstGeom>
        </p:spPr>
      </p:pic>
      <p:pic>
        <p:nvPicPr>
          <p:cNvPr id="1026" name="Picture 2" descr="Analysis of functional mri time-series. human brain mapping - aslsclub">
            <a:extLst>
              <a:ext uri="{FF2B5EF4-FFF2-40B4-BE49-F238E27FC236}">
                <a16:creationId xmlns:a16="http://schemas.microsoft.com/office/drawing/2014/main" id="{A5DBC0A9-D63E-CC8F-9BD6-BFE3C03F0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 r="48660" b="14598"/>
          <a:stretch/>
        </p:blipFill>
        <p:spPr bwMode="auto">
          <a:xfrm>
            <a:off x="6162290" y="1122356"/>
            <a:ext cx="2020656" cy="166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B73AF721-559B-9987-9751-57D353EFA0AE}"/>
              </a:ext>
            </a:extLst>
          </p:cNvPr>
          <p:cNvSpPr/>
          <p:nvPr/>
        </p:nvSpPr>
        <p:spPr>
          <a:xfrm rot="5400000">
            <a:off x="10057321" y="3729811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0036D40-2AA1-637B-7371-3CE116A42C2A}"/>
              </a:ext>
            </a:extLst>
          </p:cNvPr>
          <p:cNvSpPr/>
          <p:nvPr/>
        </p:nvSpPr>
        <p:spPr>
          <a:xfrm rot="10800000">
            <a:off x="7413968" y="4917032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291B8F-55B9-C358-2B94-4FCF2F4D1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154" y="4246907"/>
            <a:ext cx="2290632" cy="189290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88F9F71-B794-CC5A-9ACC-F8529795337F}"/>
              </a:ext>
            </a:extLst>
          </p:cNvPr>
          <p:cNvSpPr/>
          <p:nvPr/>
        </p:nvSpPr>
        <p:spPr>
          <a:xfrm rot="10800000">
            <a:off x="4443385" y="4917032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5618E22D-4E0B-4071-8E21-93584E8F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51" y="2784145"/>
            <a:ext cx="2457282" cy="442988"/>
          </a:xfrm>
          <a:effectLst/>
        </p:spPr>
        <p:txBody>
          <a:bodyPr>
            <a:normAutofit lnSpcReduction="10000"/>
          </a:bodyPr>
          <a:lstStyle/>
          <a:p>
            <a:pPr marL="3690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2400" dirty="0"/>
              <a:t>1. Sentences</a:t>
            </a:r>
          </a:p>
        </p:txBody>
      </p:sp>
      <p:sp useBgFill="1">
        <p:nvSpPr>
          <p:cNvPr id="13" name="Content Placeholder 2">
            <a:extLst>
              <a:ext uri="{FF2B5EF4-FFF2-40B4-BE49-F238E27FC236}">
                <a16:creationId xmlns:a16="http://schemas.microsoft.com/office/drawing/2014/main" id="{D94BCA69-5455-B4DB-59CB-D81B91E34567}"/>
              </a:ext>
            </a:extLst>
          </p:cNvPr>
          <p:cNvSpPr txBox="1">
            <a:spLocks/>
          </p:cNvSpPr>
          <p:nvPr/>
        </p:nvSpPr>
        <p:spPr>
          <a:xfrm>
            <a:off x="3122442" y="2762801"/>
            <a:ext cx="2457282" cy="442988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2. </a:t>
            </a:r>
            <a:r>
              <a:rPr lang="en-AU" sz="2400" dirty="0" err="1"/>
              <a:t>PsychoPy</a:t>
            </a:r>
            <a:r>
              <a:rPr lang="en-AU" sz="2400" dirty="0"/>
              <a:t> task</a:t>
            </a:r>
          </a:p>
        </p:txBody>
      </p:sp>
      <p:sp useBgFill="1">
        <p:nvSpPr>
          <p:cNvPr id="14" name="Content Placeholder 2">
            <a:extLst>
              <a:ext uri="{FF2B5EF4-FFF2-40B4-BE49-F238E27FC236}">
                <a16:creationId xmlns:a16="http://schemas.microsoft.com/office/drawing/2014/main" id="{64446AC7-F26C-5C0D-0289-EABD86320C63}"/>
              </a:ext>
            </a:extLst>
          </p:cNvPr>
          <p:cNvSpPr txBox="1">
            <a:spLocks/>
          </p:cNvSpPr>
          <p:nvPr/>
        </p:nvSpPr>
        <p:spPr>
          <a:xfrm>
            <a:off x="5978023" y="2777118"/>
            <a:ext cx="2204923" cy="442988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3. fMRI scan</a:t>
            </a:r>
          </a:p>
        </p:txBody>
      </p:sp>
      <p:sp useBgFill="1">
        <p:nvSpPr>
          <p:cNvPr id="15" name="Content Placeholder 2">
            <a:extLst>
              <a:ext uri="{FF2B5EF4-FFF2-40B4-BE49-F238E27FC236}">
                <a16:creationId xmlns:a16="http://schemas.microsoft.com/office/drawing/2014/main" id="{D1EEF36D-58BD-CA53-DD2F-75FB69E803FC}"/>
              </a:ext>
            </a:extLst>
          </p:cNvPr>
          <p:cNvSpPr txBox="1">
            <a:spLocks/>
          </p:cNvSpPr>
          <p:nvPr/>
        </p:nvSpPr>
        <p:spPr>
          <a:xfrm>
            <a:off x="8534271" y="3230387"/>
            <a:ext cx="3458486" cy="440194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4. </a:t>
            </a:r>
            <a:r>
              <a:rPr lang="en-AU" sz="2400" dirty="0" err="1"/>
              <a:t>fMRIprep</a:t>
            </a:r>
            <a:r>
              <a:rPr lang="en-AU" sz="2400" dirty="0"/>
              <a:t> preprocessing</a:t>
            </a:r>
          </a:p>
        </p:txBody>
      </p:sp>
      <p:sp useBgFill="1">
        <p:nvSpPr>
          <p:cNvPr id="16" name="Content Placeholder 2">
            <a:extLst>
              <a:ext uri="{FF2B5EF4-FFF2-40B4-BE49-F238E27FC236}">
                <a16:creationId xmlns:a16="http://schemas.microsoft.com/office/drawing/2014/main" id="{8D7B51B7-464E-A155-00A9-69AA242EE1DE}"/>
              </a:ext>
            </a:extLst>
          </p:cNvPr>
          <p:cNvSpPr txBox="1">
            <a:spLocks/>
          </p:cNvSpPr>
          <p:nvPr/>
        </p:nvSpPr>
        <p:spPr>
          <a:xfrm>
            <a:off x="8110508" y="6137397"/>
            <a:ext cx="345848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5. GLM regression</a:t>
            </a:r>
          </a:p>
        </p:txBody>
      </p:sp>
      <p:sp useBgFill="1">
        <p:nvSpPr>
          <p:cNvPr id="17" name="Content Placeholder 2">
            <a:extLst>
              <a:ext uri="{FF2B5EF4-FFF2-40B4-BE49-F238E27FC236}">
                <a16:creationId xmlns:a16="http://schemas.microsoft.com/office/drawing/2014/main" id="{9266DCAC-3587-D26B-4DDE-33B98F8212ED}"/>
              </a:ext>
            </a:extLst>
          </p:cNvPr>
          <p:cNvSpPr txBox="1">
            <a:spLocks/>
          </p:cNvSpPr>
          <p:nvPr/>
        </p:nvSpPr>
        <p:spPr>
          <a:xfrm>
            <a:off x="4413670" y="6139810"/>
            <a:ext cx="345848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6. RSA matrix</a:t>
            </a:r>
          </a:p>
        </p:txBody>
      </p:sp>
      <p:sp useBgFill="1">
        <p:nvSpPr>
          <p:cNvPr id="18" name="Content Placeholder 2">
            <a:extLst>
              <a:ext uri="{FF2B5EF4-FFF2-40B4-BE49-F238E27FC236}">
                <a16:creationId xmlns:a16="http://schemas.microsoft.com/office/drawing/2014/main" id="{968B59F7-876C-D0E1-4DDB-5B6AE39569A9}"/>
              </a:ext>
            </a:extLst>
          </p:cNvPr>
          <p:cNvSpPr txBox="1">
            <a:spLocks/>
          </p:cNvSpPr>
          <p:nvPr/>
        </p:nvSpPr>
        <p:spPr>
          <a:xfrm>
            <a:off x="561060" y="6139810"/>
            <a:ext cx="3655846" cy="578740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spcBef>
                <a:spcPts val="600"/>
              </a:spcBef>
              <a:spcAft>
                <a:spcPts val="1200"/>
              </a:spcAft>
              <a:buFont typeface="Wingdings 2" charset="2"/>
              <a:buNone/>
            </a:pPr>
            <a:r>
              <a:rPr lang="en-AU" sz="2400" dirty="0"/>
              <a:t>7. Model/brain correlations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2FB1F3E-1633-5D44-5D4D-E62DA3B8A30B}"/>
              </a:ext>
            </a:extLst>
          </p:cNvPr>
          <p:cNvSpPr/>
          <p:nvPr/>
        </p:nvSpPr>
        <p:spPr>
          <a:xfrm>
            <a:off x="8281897" y="1729465"/>
            <a:ext cx="412387" cy="392999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284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 uiExpand="1" build="p"/>
      <p:bldP spid="14" grpId="0" uiExpand="1" build="p"/>
      <p:bldP spid="15" grpId="0" uiExpand="1" build="p"/>
      <p:bldP spid="16" grpId="0" uiExpand="1" build="p"/>
      <p:bldP spid="17" grpId="0" uiExpand="1" build="p"/>
      <p:bldP spid="1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4FB2-9C67-8207-55E4-83CFE4F82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EE255B96-5471-B7DC-1A4D-77C3E3C5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Select based on theoretical considerations.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Want to distinguish between computational models.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46908-682A-2B97-92D3-C08CC7F2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1. Formulate Your Stimuli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BAC14-7D82-E0D9-2340-B485C63F8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211" y="2447290"/>
            <a:ext cx="6363299" cy="400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9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BC508-0D7E-CD9B-082D-E870C5AD6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6389027F-5A94-835D-A27E-E73C4314F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I constructed my task using </a:t>
            </a:r>
            <a:r>
              <a:rPr lang="en-AU" sz="2400" dirty="0" err="1">
                <a:solidFill>
                  <a:schemeClr val="tx1"/>
                </a:solidFill>
              </a:rPr>
              <a:t>PsychoPy</a:t>
            </a:r>
            <a:r>
              <a:rPr lang="en-AU" sz="2400" dirty="0">
                <a:solidFill>
                  <a:schemeClr val="tx1"/>
                </a:solidFill>
              </a:rPr>
              <a:t>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Test exhaustively to get timing and flow correct.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1D21D-4437-894D-DAF7-3AFD27076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2. Design Your Task</a:t>
            </a:r>
          </a:p>
        </p:txBody>
      </p:sp>
    </p:spTree>
    <p:extLst>
      <p:ext uri="{BB962C8B-B14F-4D97-AF65-F5344CB8AC3E}">
        <p14:creationId xmlns:p14="http://schemas.microsoft.com/office/powerpoint/2010/main" val="6989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1BD53-1D83-0D17-4A7E-62578508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1DB7AEC0-5692-7515-6130-1684487B3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Pre-randomise order of stimuli.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B1C41E-960C-D60C-1573-66A34740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3. Prepare Task Inputs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AEF54-77C0-6D26-20C7-B2870F12B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32" y="1820385"/>
            <a:ext cx="10782057" cy="468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7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129B7-2675-1B5B-A700-A4099B0D8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E4C23-383E-2011-375B-3D3898D2F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4. Collect the Data</a:t>
            </a:r>
          </a:p>
        </p:txBody>
      </p:sp>
      <p:pic>
        <p:nvPicPr>
          <p:cNvPr id="4" name="Picture 3" descr="A chair next to a glass door&#10;&#10;AI-generated content may be incorrect.">
            <a:extLst>
              <a:ext uri="{FF2B5EF4-FFF2-40B4-BE49-F238E27FC236}">
                <a16:creationId xmlns:a16="http://schemas.microsoft.com/office/drawing/2014/main" id="{8A1EFED1-0C96-4889-4E10-21698D47C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46" y="1365250"/>
            <a:ext cx="6131232" cy="4598423"/>
          </a:xfrm>
          <a:prstGeom prst="rect">
            <a:avLst/>
          </a:prstGeom>
        </p:spPr>
      </p:pic>
      <p:pic>
        <p:nvPicPr>
          <p:cNvPr id="7" name="Picture 6" descr="A chair in a room&#10;&#10;AI-generated content may be incorrect.">
            <a:extLst>
              <a:ext uri="{FF2B5EF4-FFF2-40B4-BE49-F238E27FC236}">
                <a16:creationId xmlns:a16="http://schemas.microsoft.com/office/drawing/2014/main" id="{1EBC85B3-CC9C-45A9-F813-13205F9DF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9"/>
          <a:stretch>
            <a:fillRect/>
          </a:stretch>
        </p:blipFill>
        <p:spPr>
          <a:xfrm rot="5400000">
            <a:off x="6878973" y="1507898"/>
            <a:ext cx="4600089" cy="431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4DEB-9FA1-E6D2-D7E0-33EC792F1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A6549-1175-E06B-2A3B-AA809181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4. Collect the Data</a:t>
            </a:r>
          </a:p>
        </p:txBody>
      </p:sp>
      <p:pic>
        <p:nvPicPr>
          <p:cNvPr id="3" name="Picture 2" descr="A person standing in front of a mri machine&#10;&#10;AI-generated content may be incorrect.">
            <a:extLst>
              <a:ext uri="{FF2B5EF4-FFF2-40B4-BE49-F238E27FC236}">
                <a16:creationId xmlns:a16="http://schemas.microsoft.com/office/drawing/2014/main" id="{03DA4E4E-C696-20C9-4138-17988B842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65" y="1581151"/>
            <a:ext cx="5452534" cy="4089400"/>
          </a:xfrm>
          <a:prstGeom prst="rect">
            <a:avLst/>
          </a:prstGeom>
        </p:spPr>
      </p:pic>
      <p:pic>
        <p:nvPicPr>
          <p:cNvPr id="5" name="Picture 4" descr="A room with computers and chairs&#10;&#10;AI-generated content may be incorrect.">
            <a:extLst>
              <a:ext uri="{FF2B5EF4-FFF2-40B4-BE49-F238E27FC236}">
                <a16:creationId xmlns:a16="http://schemas.microsoft.com/office/drawing/2014/main" id="{082BA7B2-FD40-BBA0-BD4D-3C32AA1E2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3" y="1581151"/>
            <a:ext cx="5452533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8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D1AAA-0863-956A-36D9-74560E004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F8F0279-8702-72DC-BD9A-1302CD0D1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Study Pipeline: Data Analysis</a:t>
            </a:r>
          </a:p>
        </p:txBody>
      </p:sp>
    </p:spTree>
    <p:extLst>
      <p:ext uri="{BB962C8B-B14F-4D97-AF65-F5344CB8AC3E}">
        <p14:creationId xmlns:p14="http://schemas.microsoft.com/office/powerpoint/2010/main" val="21762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4584-B30E-76FC-61FF-23F19C54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70D3DD7C-611B-9400-5907-F6686A76B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Ensure timings make sense.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04111-0169-69B8-4B1D-D1FD5028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5. Extract Task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6C505-0703-4D66-83CB-317AD6B9F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12" y="1571519"/>
            <a:ext cx="10112375" cy="503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4A4E-C473-86CA-A76D-5BF890F8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03A02A3E-D2F0-10AC-7FFF-C33349EBE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“Our re-analysis shows that the classification results reported are probably inflated due to the presence of information leakage somewhere in the feature selection process.”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4F57FA-AF0F-7AF8-5FD2-ED71BC93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6. Extract Files from </a:t>
            </a:r>
            <a:r>
              <a:rPr lang="en-AU" sz="4400" dirty="0" err="1"/>
              <a:t>DaRIS</a:t>
            </a:r>
            <a:endParaRPr lang="en-AU" sz="4400" dirty="0"/>
          </a:p>
        </p:txBody>
      </p:sp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6D0A54B-8093-4728-777F-2369DEA3A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29" y="1066801"/>
            <a:ext cx="8827831" cy="49378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3E2A55-2FD2-EDD7-93AC-F226BCD1B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127" y="1066801"/>
            <a:ext cx="3853343" cy="5333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A26C2A-48FE-6A94-57D5-1CDECFE875B6}"/>
              </a:ext>
            </a:extLst>
          </p:cNvPr>
          <p:cNvSpPr txBox="1"/>
          <p:nvPr/>
        </p:nvSpPr>
        <p:spPr>
          <a:xfrm>
            <a:off x="10820400" y="597287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>
                <a:solidFill>
                  <a:sysClr val="windowText" lastClr="000000"/>
                </a:solidFill>
              </a:rPr>
              <a:t>fmap</a:t>
            </a:r>
            <a:endParaRPr lang="en-AU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5AFD8-D5D6-BACA-FC29-A3A914E97A21}"/>
              </a:ext>
            </a:extLst>
          </p:cNvPr>
          <p:cNvSpPr txBox="1"/>
          <p:nvPr/>
        </p:nvSpPr>
        <p:spPr>
          <a:xfrm>
            <a:off x="10820400" y="3777735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>
                <a:solidFill>
                  <a:sysClr val="windowText" lastClr="000000"/>
                </a:solidFill>
              </a:rPr>
              <a:t>func</a:t>
            </a:r>
            <a:endParaRPr lang="en-AU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FFAE8-80D7-AF30-E04F-1697C8A2375C}"/>
              </a:ext>
            </a:extLst>
          </p:cNvPr>
          <p:cNvSpPr txBox="1"/>
          <p:nvPr/>
        </p:nvSpPr>
        <p:spPr>
          <a:xfrm>
            <a:off x="10820400" y="1582597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>
                <a:solidFill>
                  <a:sysClr val="windowText" lastClr="000000"/>
                </a:solidFill>
              </a:rPr>
              <a:t>anat</a:t>
            </a:r>
            <a:endParaRPr lang="en-A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E648-688B-784B-870A-AB152EEB7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82908-B0E3-E219-78C2-FB076BF93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6. Extract Files from </a:t>
            </a:r>
            <a:r>
              <a:rPr lang="en-AU" sz="4400" dirty="0" err="1"/>
              <a:t>DaRIS</a:t>
            </a:r>
            <a:endParaRPr lang="en-AU" sz="4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40AF9A2-1A7F-E503-57AA-73EEBBB6F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669" b="19733"/>
          <a:stretch>
            <a:fillRect/>
          </a:stretch>
        </p:blipFill>
        <p:spPr>
          <a:xfrm>
            <a:off x="1244645" y="1650999"/>
            <a:ext cx="4338965" cy="4133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751E8C-A3A3-9EFF-C847-455FE4B26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091" y="1142850"/>
            <a:ext cx="4772369" cy="515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4FB2-9C67-8207-55E4-83CFE4F82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EE255B96-5471-B7DC-1A4D-77C3E3C5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Need to convert DICOM to NIFI format.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Need to ensure files are in Brain Imaging Data Structure (BIDS) compliant.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46908-682A-2B97-92D3-C08CC7F2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7. Convert Files to BIDS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4E6DE35-2CA3-E3CC-41D2-1C3F39405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086" y="2494604"/>
            <a:ext cx="7319549" cy="37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Preprocessing performed using </a:t>
            </a:r>
            <a:r>
              <a:rPr lang="en-AU" sz="2400" dirty="0" err="1"/>
              <a:t>fMRIPrep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Motion correction, skull-stripping, </a:t>
            </a:r>
            <a:r>
              <a:rPr lang="en-AU" sz="2400" dirty="0" err="1"/>
              <a:t>coregistration</a:t>
            </a:r>
            <a:r>
              <a:rPr lang="en-AU" sz="2400" dirty="0"/>
              <a:t>, normalisation.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8. Perform Preprocessing</a:t>
            </a:r>
          </a:p>
        </p:txBody>
      </p:sp>
      <p:pic>
        <p:nvPicPr>
          <p:cNvPr id="11" name="Picture 10" descr="A diagram of a brain&#10;&#10;Description automatically generated">
            <a:extLst>
              <a:ext uri="{FF2B5EF4-FFF2-40B4-BE49-F238E27FC236}">
                <a16:creationId xmlns:a16="http://schemas.microsoft.com/office/drawing/2014/main" id="{F4FCAEC0-7804-C7F4-A481-CB3460727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40" y="2298699"/>
            <a:ext cx="6053520" cy="427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5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0353762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General Linear Model estimated using </a:t>
            </a:r>
            <a:r>
              <a:rPr lang="en-AU" sz="2400" dirty="0" err="1"/>
              <a:t>GLMSingle</a:t>
            </a:r>
            <a:r>
              <a:rPr lang="en-AU" sz="2400" dirty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Automatically extracts noise signals from BOLD data.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Fits HRFs to each voxel from a library based on data.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9. Perform GLM Regression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C37899E-F3C8-EFD6-5EDF-611BB88CE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473" y="2844820"/>
            <a:ext cx="7589053" cy="378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0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4479-DBD2-7F28-8694-3877A929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B19FC627-8076-04CB-3C3A-6C195FC34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Comparison of approaches to analysing fMRI data.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3D808-A4ED-3D85-2B09-380854ABB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10. Approaches to Model-Based fMRI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93E1AAD-D670-028F-2922-606FB8F523F9}"/>
              </a:ext>
            </a:extLst>
          </p:cNvPr>
          <p:cNvGrpSpPr/>
          <p:nvPr/>
        </p:nvGrpSpPr>
        <p:grpSpPr>
          <a:xfrm>
            <a:off x="1287916" y="1877796"/>
            <a:ext cx="9042907" cy="4529354"/>
            <a:chOff x="697366" y="1858746"/>
            <a:chExt cx="9042907" cy="45293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52EA867-F1C0-2F30-1E5D-437C7035C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366" y="1858746"/>
              <a:ext cx="7240313" cy="452935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05B039-D6A8-0426-F634-7672FA475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691" r="25699"/>
            <a:stretch>
              <a:fillRect/>
            </a:stretch>
          </p:blipFill>
          <p:spPr>
            <a:xfrm>
              <a:off x="7734569" y="1858746"/>
              <a:ext cx="2005704" cy="4529354"/>
            </a:xfrm>
            <a:prstGeom prst="rect">
              <a:avLst/>
            </a:prstGeom>
          </p:spPr>
        </p:pic>
        <p:pic>
          <p:nvPicPr>
            <p:cNvPr id="2054" name="Picture 6" descr="Compression-enabled interpretability of voxelwise encoding models | bioRxiv">
              <a:extLst>
                <a:ext uri="{FF2B5EF4-FFF2-40B4-BE49-F238E27FC236}">
                  <a16:creationId xmlns:a16="http://schemas.microsoft.com/office/drawing/2014/main" id="{1C2002C5-0973-3198-323B-70BD02126D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1" t="1365" r="55067" b="71322"/>
            <a:stretch>
              <a:fillRect/>
            </a:stretch>
          </p:blipFill>
          <p:spPr bwMode="auto">
            <a:xfrm>
              <a:off x="7682694" y="2158182"/>
              <a:ext cx="2057579" cy="1119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412733-28ED-96A3-DCC5-05E6A08C9988}"/>
                </a:ext>
              </a:extLst>
            </p:cNvPr>
            <p:cNvSpPr txBox="1"/>
            <p:nvPr/>
          </p:nvSpPr>
          <p:spPr>
            <a:xfrm>
              <a:off x="7771952" y="3232057"/>
              <a:ext cx="1968321" cy="30546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AU" sz="800" b="1" dirty="0" err="1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Voxelwise</a:t>
              </a:r>
              <a:r>
                <a:rPr lang="en-AU" sz="800" b="1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 Encoding</a:t>
              </a: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Continuous stimulus information</a:t>
              </a:r>
            </a:p>
            <a:p>
              <a:endParaRPr lang="en-AU" sz="105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Individual voxels</a:t>
              </a: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Continuous stimulus variation</a:t>
              </a: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Train-test learning phase</a:t>
              </a:r>
            </a:p>
            <a:p>
              <a:endParaRPr lang="en-AU" sz="9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Linear</a:t>
              </a:r>
            </a:p>
            <a:p>
              <a:endParaRPr lang="en-AU" sz="11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No requirement</a:t>
              </a: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Natural stimuli</a:t>
              </a: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Easy (due to its encoding nature)</a:t>
              </a:r>
            </a:p>
            <a:p>
              <a:endParaRPr lang="en-AU" sz="80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endParaRPr lang="en-AU" sz="1050" dirty="0">
                <a:solidFill>
                  <a:sysClr val="windowText" lastClr="000000"/>
                </a:solidFill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r>
                <a:rPr lang="en-AU" sz="800" dirty="0">
                  <a:solidFill>
                    <a:sysClr val="windowText" lastClr="000000"/>
                  </a:solidFill>
                  <a:latin typeface="Georgia" panose="02040502050405020303" pitchFamily="18" charset="0"/>
                  <a:cs typeface="Times New Roman" panose="02020603050405020304" pitchFamily="18" charset="0"/>
                </a:rPr>
                <a:t>Easy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768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8A6F8-1E3A-EC81-1B6D-3F1C0343D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Content Placeholder 2">
            <a:extLst>
              <a:ext uri="{FF2B5EF4-FFF2-40B4-BE49-F238E27FC236}">
                <a16:creationId xmlns:a16="http://schemas.microsoft.com/office/drawing/2014/main" id="{502C45C6-B081-F38E-2AA9-344C7DC99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8572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Use simple and clear procedures.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Clearly identify all assumptions or parameter choices.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Pre-register analysis methods.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Use cross-validation.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A8DC2-4E2C-9942-D97F-C2FBC952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The Lesson</a:t>
            </a:r>
          </a:p>
        </p:txBody>
      </p:sp>
    </p:spTree>
    <p:extLst>
      <p:ext uri="{BB962C8B-B14F-4D97-AF65-F5344CB8AC3E}">
        <p14:creationId xmlns:p14="http://schemas.microsoft.com/office/powerpoint/2010/main" val="4428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Discussion?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7914</TotalTime>
  <Words>505</Words>
  <Application>Microsoft Office PowerPoint</Application>
  <PresentationFormat>Widescreen</PresentationFormat>
  <Paragraphs>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Calisto MT</vt:lpstr>
      <vt:lpstr>Georgia</vt:lpstr>
      <vt:lpstr>Wingdings 2</vt:lpstr>
      <vt:lpstr>Slate</vt:lpstr>
      <vt:lpstr>So You Want to do an fMRI Study…?</vt:lpstr>
      <vt:lpstr>Background and Motivation</vt:lpstr>
      <vt:lpstr>Why fMRI?</vt:lpstr>
      <vt:lpstr>What is fMRI?</vt:lpstr>
      <vt:lpstr>History of fMRI</vt:lpstr>
      <vt:lpstr>History of fMRI</vt:lpstr>
      <vt:lpstr>History of fMRI</vt:lpstr>
      <vt:lpstr>History of fMRI</vt:lpstr>
      <vt:lpstr>Why fMRI?</vt:lpstr>
      <vt:lpstr>Study Pipeline: Data Collection</vt:lpstr>
      <vt:lpstr>PowerPoint Presentation</vt:lpstr>
      <vt:lpstr>1. Formulate Your Stimuli</vt:lpstr>
      <vt:lpstr>2. Design Your Task</vt:lpstr>
      <vt:lpstr>3. Prepare Task Inputs</vt:lpstr>
      <vt:lpstr>4. Collect the Data</vt:lpstr>
      <vt:lpstr>4. Collect the Data</vt:lpstr>
      <vt:lpstr>Study Pipeline: Data Analysis</vt:lpstr>
      <vt:lpstr>5. Extract Task Results</vt:lpstr>
      <vt:lpstr>6. Extract Files from DaRIS</vt:lpstr>
      <vt:lpstr>6. Extract Files from DaRIS</vt:lpstr>
      <vt:lpstr>7. Convert Files to BIDS</vt:lpstr>
      <vt:lpstr>PowerPoint Presentation</vt:lpstr>
      <vt:lpstr>PowerPoint Presentation</vt:lpstr>
      <vt:lpstr>10. Approaches to Model-Based fMRI</vt:lpstr>
      <vt:lpstr>The Lesson</vt:lpstr>
      <vt:lpstr>Discussion?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261</cp:revision>
  <dcterms:created xsi:type="dcterms:W3CDTF">2022-03-03T22:42:08Z</dcterms:created>
  <dcterms:modified xsi:type="dcterms:W3CDTF">2025-07-14T05:53:14Z</dcterms:modified>
</cp:coreProperties>
</file>