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34"/>
  </p:notesMasterIdLst>
  <p:sldIdLst>
    <p:sldId id="256" r:id="rId2"/>
    <p:sldId id="559" r:id="rId3"/>
    <p:sldId id="272" r:id="rId4"/>
    <p:sldId id="494" r:id="rId5"/>
    <p:sldId id="532" r:id="rId6"/>
    <p:sldId id="603" r:id="rId7"/>
    <p:sldId id="602" r:id="rId8"/>
    <p:sldId id="586" r:id="rId9"/>
    <p:sldId id="542" r:id="rId10"/>
    <p:sldId id="589" r:id="rId11"/>
    <p:sldId id="595" r:id="rId12"/>
    <p:sldId id="596" r:id="rId13"/>
    <p:sldId id="594" r:id="rId14"/>
    <p:sldId id="597" r:id="rId15"/>
    <p:sldId id="591" r:id="rId16"/>
    <p:sldId id="548" r:id="rId17"/>
    <p:sldId id="575" r:id="rId18"/>
    <p:sldId id="601" r:id="rId19"/>
    <p:sldId id="598" r:id="rId20"/>
    <p:sldId id="561" r:id="rId21"/>
    <p:sldId id="599" r:id="rId22"/>
    <p:sldId id="574" r:id="rId23"/>
    <p:sldId id="572" r:id="rId24"/>
    <p:sldId id="600" r:id="rId25"/>
    <p:sldId id="564" r:id="rId26"/>
    <p:sldId id="565" r:id="rId27"/>
    <p:sldId id="576" r:id="rId28"/>
    <p:sldId id="604" r:id="rId29"/>
    <p:sldId id="521" r:id="rId30"/>
    <p:sldId id="583" r:id="rId31"/>
    <p:sldId id="582" r:id="rId32"/>
    <p:sldId id="570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111"/>
    <a:srgbClr val="00B0F0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3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647" y="3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4CDCF-4816-48C0-9361-5CE4A11C0470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D46C8-F7A5-4F25-B37A-9AD34CE4D4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491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248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70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7350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1179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455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78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9985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6650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33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571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313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3400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2891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684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361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7364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350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591405D-880C-4C1E-BF2C-D94CB540C323}" type="datetimeFigureOut">
              <a:rPr lang="en-AU" smtClean="0"/>
              <a:t>26/09/2025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765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9167-6865-470F-AF59-9EAE1055E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8316" y="3486150"/>
            <a:ext cx="7384788" cy="2090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AU" sz="4400" dirty="0"/>
              <a:t>Computational Models of Compositional Semantics     in the Mind and Brain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BF3F0-EBA5-489B-937C-945C4D7D3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5765465"/>
            <a:ext cx="9440034" cy="9486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400"/>
              </a:spcAft>
            </a:pPr>
            <a:r>
              <a:rPr lang="en-AU" sz="2400" dirty="0">
                <a:solidFill>
                  <a:srgbClr val="F7F825"/>
                </a:solidFill>
              </a:rPr>
              <a:t>James Fodor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400"/>
              </a:spcAft>
            </a:pPr>
            <a:r>
              <a:rPr lang="en-AU" sz="2400" dirty="0">
                <a:solidFill>
                  <a:srgbClr val="F7F825"/>
                </a:solidFill>
              </a:rPr>
              <a:t>September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EBF63D-4D40-C46D-02D5-12DE5D198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71" b="94914" l="8234" r="93713">
                        <a14:foregroundMark x1="39895" y1="12614" x2="14072" y2="24720"/>
                        <a14:foregroundMark x1="14072" y1="24720" x2="9805" y2="54018"/>
                        <a14:foregroundMark x1="9805" y1="54018" x2="11901" y2="62462"/>
                        <a14:foregroundMark x1="21183" y1="17803" x2="8683" y2="36623"/>
                        <a14:foregroundMark x1="8526" y1="53494" x2="8458" y2="60834"/>
                        <a14:foregroundMark x1="8683" y1="36623" x2="8550" y2="50959"/>
                        <a14:foregroundMark x1="8458" y1="60834" x2="14072" y2="79959"/>
                        <a14:foregroundMark x1="14072" y1="79959" x2="17216" y2="81994"/>
                        <a14:foregroundMark x1="48653" y1="15259" x2="20734" y2="18413"/>
                        <a14:foregroundMark x1="20734" y1="18413" x2="19910" y2="19227"/>
                        <a14:foregroundMark x1="38099" y1="10885" x2="62949" y2="5697"/>
                        <a14:foregroundMark x1="56811" y1="4171" x2="28967" y2="14039"/>
                        <a14:foregroundMark x1="89671" y1="33367" x2="86976" y2="48932"/>
                        <a14:foregroundMark x1="91692" y1="52391" x2="85629" y2="75076"/>
                        <a14:foregroundMark x1="85629" y1="75076" x2="85105" y2="75585"/>
                        <a14:foregroundMark x1="70434" y1="92574" x2="37425" y2="90031"/>
                        <a14:foregroundMark x1="37425" y1="90031" x2="34281" y2="87386"/>
                        <a14:foregroundMark x1="61153" y1="95015" x2="42814" y2="92065"/>
                        <a14:foregroundMark x1="33159" y1="91150" x2="16467" y2="78230"/>
                        <a14:foregroundMark x1="28967" y1="88606" x2="14072" y2="78026"/>
                        <a14:foregroundMark x1="8683" y1="53306" x2="37650" y2="49644"/>
                        <a14:foregroundMark x1="37650" y1="49644" x2="38847" y2="50356"/>
                        <a14:foregroundMark x1="91168" y1="37538" x2="91841" y2="43744"/>
                        <a14:foregroundMark x1="92066" y1="38250" x2="90943" y2="45168"/>
                        <a14:foregroundMark x1="92440" y1="39268" x2="93488" y2="42218"/>
                        <a14:foregroundMark x1="92066" y1="56053" x2="91692" y2="64395"/>
                        <a14:foregroundMark x1="93114" y1="55341" x2="93713" y2="64191"/>
                        <a14:backgroundMark x1="89147" y1="47609" x2="90943" y2="47609"/>
                        <a14:backgroundMark x1="8982" y1="51882" x2="6437" y2="51882"/>
                      </a14:backgroundRemoval>
                    </a14:imgEffect>
                    <a14:imgEffect>
                      <a14:artisticPaintStrok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8794" y="469900"/>
            <a:ext cx="4263831" cy="313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5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54585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What is Semantics?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4338"/>
            <a:ext cx="12192000" cy="5791200"/>
          </a:xfrm>
          <a:effectLst/>
        </p:spPr>
        <p:txBody>
          <a:bodyPr lIns="43200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Semantics is the study of meaning.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does the mind/brain represent the meaning of individual words?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are word representations combined to form into sentence representations?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8DA1544-8ACC-C276-0E7F-79D33A9095B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20496" y="3786652"/>
            <a:ext cx="3751008" cy="208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2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Content Placeholder 2">
            <a:extLst>
              <a:ext uri="{FF2B5EF4-FFF2-40B4-BE49-F238E27FC236}">
                <a16:creationId xmlns:a16="http://schemas.microsoft.com/office/drawing/2014/main" id="{0FD3B76C-9779-2845-97A9-952E2CBF5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74565"/>
            <a:ext cx="11743509" cy="2757660"/>
          </a:xfrm>
          <a:effectLst/>
        </p:spPr>
        <p:txBody>
          <a:bodyPr lIns="43200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represent an entire sentence or phrase?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Compositionality: method for combining word representations together to construct a sentence representation.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E45696-B3DE-FEAC-8AF4-5D8CFCB98D4F}"/>
              </a:ext>
            </a:extLst>
          </p:cNvPr>
          <p:cNvSpPr txBox="1">
            <a:spLocks/>
          </p:cNvSpPr>
          <p:nvPr/>
        </p:nvSpPr>
        <p:spPr>
          <a:xfrm>
            <a:off x="924443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Compositionality</a:t>
            </a:r>
          </a:p>
        </p:txBody>
      </p:sp>
      <p:pic>
        <p:nvPicPr>
          <p:cNvPr id="14" name="Picture 6" descr="See the source image">
            <a:extLst>
              <a:ext uri="{FF2B5EF4-FFF2-40B4-BE49-F238E27FC236}">
                <a16:creationId xmlns:a16="http://schemas.microsoft.com/office/drawing/2014/main" id="{212AC465-9F42-C4CE-D356-7A4241CB82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7"/>
          <a:stretch/>
        </p:blipFill>
        <p:spPr bwMode="auto">
          <a:xfrm>
            <a:off x="605227" y="4982704"/>
            <a:ext cx="1646212" cy="113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See the source image">
            <a:extLst>
              <a:ext uri="{FF2B5EF4-FFF2-40B4-BE49-F238E27FC236}">
                <a16:creationId xmlns:a16="http://schemas.microsoft.com/office/drawing/2014/main" id="{63CCAC38-0FE6-6936-E24B-6496E2E915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1"/>
          <a:stretch/>
        </p:blipFill>
        <p:spPr bwMode="auto">
          <a:xfrm>
            <a:off x="643126" y="3058201"/>
            <a:ext cx="1570415" cy="132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CA5B62-2753-DC33-A8F9-2D283DF2C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4513" y="2616831"/>
            <a:ext cx="1656362" cy="18202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96F02F-D895-00A2-ABE3-FF3C97355E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4513" y="4681382"/>
            <a:ext cx="1656362" cy="182027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2C4DF71-8032-82E1-684A-9FA33B7101A7}"/>
              </a:ext>
            </a:extLst>
          </p:cNvPr>
          <p:cNvSpPr txBox="1"/>
          <p:nvPr/>
        </p:nvSpPr>
        <p:spPr>
          <a:xfrm>
            <a:off x="2473815" y="3426005"/>
            <a:ext cx="2990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Bite(DOG,MAN)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214A30-6269-A50D-A332-B4D26DD2E38B}"/>
              </a:ext>
            </a:extLst>
          </p:cNvPr>
          <p:cNvSpPr txBox="1"/>
          <p:nvPr/>
        </p:nvSpPr>
        <p:spPr>
          <a:xfrm>
            <a:off x="2469163" y="5328457"/>
            <a:ext cx="2990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Bite(MAN,DOG)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5A2104C-6B2F-F6A9-EC04-688D39B68D9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33460" y="3040984"/>
            <a:ext cx="3953313" cy="328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1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6713120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Many proposals for how to form sentence representations.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800" dirty="0"/>
              <a:t>Example sentence</a:t>
            </a:r>
            <a:r>
              <a:rPr lang="en-A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 different guest speaker talks to the uninterested teachers at the school each month.”</a:t>
            </a: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Four basic classes: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AU" sz="2200" dirty="0"/>
              <a:t>Simple word-averaging models.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AU" sz="2200" dirty="0"/>
              <a:t>Connectionist/vector-based.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AU" sz="2200" dirty="0"/>
              <a:t>Parse trees/syntax-based.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AU" sz="2200" dirty="0"/>
              <a:t>Hybrid models.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Ways to Represent Sentences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F5291C-41D8-22A8-36BE-3425E3E60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725" y="970450"/>
            <a:ext cx="4251979" cy="565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7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BC158-8D8D-599A-1DA6-AF455018F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87A81-252B-8EE1-BDB6-DD301B1DE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6" y="1062746"/>
            <a:ext cx="11256997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Sentences with different words have different meanings.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How to distinguish lexical from structural/compositional differences?</a:t>
            </a:r>
            <a:endParaRPr lang="en-AU" sz="2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005BAA-FB01-2A27-664C-8F1968B958F2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Lexical Interchange Approach</a:t>
            </a:r>
          </a:p>
        </p:txBody>
      </p:sp>
      <p:pic>
        <p:nvPicPr>
          <p:cNvPr id="4" name="Picture 3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1D36271F-466A-C074-08EC-90EB7A331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38" y="2372769"/>
            <a:ext cx="5947323" cy="40293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45984E-C5D8-2B7D-E291-A49E2A9A0FA3}"/>
              </a:ext>
            </a:extLst>
          </p:cNvPr>
          <p:cNvSpPr txBox="1"/>
          <p:nvPr/>
        </p:nvSpPr>
        <p:spPr>
          <a:xfrm>
            <a:off x="3382582" y="2431087"/>
            <a:ext cx="2156069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solidFill>
                  <a:schemeClr val="bg1"/>
                </a:solidFill>
              </a:rPr>
              <a:t>Easy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C5A84A-7F08-CCD0-2723-8084F7F73B75}"/>
              </a:ext>
            </a:extLst>
          </p:cNvPr>
          <p:cNvSpPr txBox="1"/>
          <p:nvPr/>
        </p:nvSpPr>
        <p:spPr>
          <a:xfrm>
            <a:off x="6374943" y="2431086"/>
            <a:ext cx="2298794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solidFill>
                  <a:schemeClr val="bg1"/>
                </a:solidFill>
              </a:rPr>
              <a:t>Hard</a:t>
            </a:r>
          </a:p>
        </p:txBody>
      </p:sp>
    </p:spTree>
    <p:extLst>
      <p:ext uri="{BB962C8B-B14F-4D97-AF65-F5344CB8AC3E}">
        <p14:creationId xmlns:p14="http://schemas.microsoft.com/office/powerpoint/2010/main" val="350399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D8DD3-92ED-0F03-5903-DE3F0118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ntent Placeholder 2">
            <a:extLst>
              <a:ext uri="{FF2B5EF4-FFF2-40B4-BE49-F238E27FC236}">
                <a16:creationId xmlns:a16="http://schemas.microsoft.com/office/drawing/2014/main" id="{A952FD14-8E7C-9E83-C874-11AE9B18706D}"/>
              </a:ext>
            </a:extLst>
          </p:cNvPr>
          <p:cNvSpPr txBox="1">
            <a:spLocks/>
          </p:cNvSpPr>
          <p:nvPr/>
        </p:nvSpPr>
        <p:spPr>
          <a:xfrm>
            <a:off x="337036" y="1062746"/>
            <a:ext cx="11256997" cy="5571659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Most models do fine with ‘easy’ sentences but fail with ‘hard’ ones.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How to distinguish lexical from structural/compositional differences?</a:t>
            </a:r>
            <a:endParaRPr lang="en-AU" sz="2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7DFA67-08ED-A937-6A6F-BDEEE038A2C3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Results from STS3k Behavioural Dataset</a:t>
            </a:r>
          </a:p>
        </p:txBody>
      </p:sp>
      <p:pic>
        <p:nvPicPr>
          <p:cNvPr id="4" name="Picture 3" descr="A graph with red and blue rectangles&#10;&#10;AI-generated content may be incorrect.">
            <a:extLst>
              <a:ext uri="{FF2B5EF4-FFF2-40B4-BE49-F238E27FC236}">
                <a16:creationId xmlns:a16="http://schemas.microsoft.com/office/drawing/2014/main" id="{C5A830DE-0C45-AF29-4A70-B40E0BF92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17" y="1754538"/>
            <a:ext cx="11854964" cy="2397997"/>
          </a:xfrm>
          <a:prstGeom prst="rect">
            <a:avLst/>
          </a:prstGeom>
        </p:spPr>
      </p:pic>
      <p:pic>
        <p:nvPicPr>
          <p:cNvPr id="7" name="Picture 6" descr="A graph showing different colored dots&#10;&#10;AI-generated content may be incorrect.">
            <a:extLst>
              <a:ext uri="{FF2B5EF4-FFF2-40B4-BE49-F238E27FC236}">
                <a16:creationId xmlns:a16="http://schemas.microsoft.com/office/drawing/2014/main" id="{D476AD5A-BB48-614D-0745-0AD7120D7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582" y="4152535"/>
            <a:ext cx="9766833" cy="232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5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CC23A-5260-1DCF-9940-0B0B4F9FD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531D3F6-30B5-C62B-14D9-97E630138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Study 1</a:t>
            </a:r>
          </a:p>
        </p:txBody>
      </p:sp>
    </p:spTree>
    <p:extLst>
      <p:ext uri="{BB962C8B-B14F-4D97-AF65-F5344CB8AC3E}">
        <p14:creationId xmlns:p14="http://schemas.microsoft.com/office/powerpoint/2010/main" val="1857098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05" y="1038522"/>
            <a:ext cx="1060034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Present written sentences while participant is in the scanner.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Compare brain activity to predictions of different sentence models.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VEM vs RSA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8E913D-3315-C9D0-DADF-5D7635736415}"/>
              </a:ext>
            </a:extLst>
          </p:cNvPr>
          <p:cNvGrpSpPr/>
          <p:nvPr/>
        </p:nvGrpSpPr>
        <p:grpSpPr>
          <a:xfrm>
            <a:off x="553247" y="3262664"/>
            <a:ext cx="5375648" cy="1961336"/>
            <a:chOff x="589457" y="2265908"/>
            <a:chExt cx="5375648" cy="196133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D2A8002-C087-584C-613E-DD0286ACFF79}"/>
                </a:ext>
              </a:extLst>
            </p:cNvPr>
            <p:cNvSpPr/>
            <p:nvPr/>
          </p:nvSpPr>
          <p:spPr>
            <a:xfrm>
              <a:off x="589457" y="2265908"/>
              <a:ext cx="5375648" cy="196133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0" name="Picture 19" descr="A comparison of the brain&#10;&#10;AI-generated content may be incorrect.">
              <a:extLst>
                <a:ext uri="{FF2B5EF4-FFF2-40B4-BE49-F238E27FC236}">
                  <a16:creationId xmlns:a16="http://schemas.microsoft.com/office/drawing/2014/main" id="{A17FE2F6-19D7-BF84-2E26-10D35821D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34" r="50344"/>
            <a:stretch>
              <a:fillRect/>
            </a:stretch>
          </p:blipFill>
          <p:spPr>
            <a:xfrm>
              <a:off x="1355877" y="2630756"/>
              <a:ext cx="4609228" cy="1596488"/>
            </a:xfrm>
            <a:prstGeom prst="rect">
              <a:avLst/>
            </a:prstGeom>
          </p:spPr>
        </p:pic>
        <p:pic>
          <p:nvPicPr>
            <p:cNvPr id="21" name="Picture 2" descr="Representational Similarity Analysis — mne-rsa 0.6 documentation">
              <a:extLst>
                <a:ext uri="{FF2B5EF4-FFF2-40B4-BE49-F238E27FC236}">
                  <a16:creationId xmlns:a16="http://schemas.microsoft.com/office/drawing/2014/main" id="{6BAC29FC-FEC8-71FC-A950-8596016F33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9" t="9705" r="60005" b="65354"/>
            <a:stretch/>
          </p:blipFill>
          <p:spPr bwMode="auto">
            <a:xfrm>
              <a:off x="589457" y="3009040"/>
              <a:ext cx="1963306" cy="883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Content Placeholder 2">
              <a:extLst>
                <a:ext uri="{FF2B5EF4-FFF2-40B4-BE49-F238E27FC236}">
                  <a16:creationId xmlns:a16="http://schemas.microsoft.com/office/drawing/2014/main" id="{58DE308A-B806-3D80-F419-9BC51DBF8D83}"/>
                </a:ext>
              </a:extLst>
            </p:cNvPr>
            <p:cNvSpPr txBox="1">
              <a:spLocks/>
            </p:cNvSpPr>
            <p:nvPr/>
          </p:nvSpPr>
          <p:spPr>
            <a:xfrm>
              <a:off x="1734805" y="2265908"/>
              <a:ext cx="3184184" cy="364848"/>
            </a:xfrm>
            <a:prstGeom prst="rect">
              <a:avLst/>
            </a:prstGeom>
            <a:solidFill>
              <a:schemeClr val="tx1"/>
            </a:solidFill>
            <a:effectLst/>
          </p:spPr>
          <p:txBody>
            <a:bodyPr>
              <a:normAutofit lnSpcReduction="10000"/>
            </a:bodyPr>
            <a:lstStyle>
              <a:lvl1pPr marL="0" indent="0" algn="l" defTabSz="4028215" rtl="0" eaLnBrk="1" latinLnBrk="0" hangingPunct="1">
                <a:lnSpc>
                  <a:spcPct val="100000"/>
                </a:lnSpc>
                <a:spcBef>
                  <a:spcPts val="2203"/>
                </a:spcBef>
                <a:buFont typeface="Arial" panose="020B0604020202020204" pitchFamily="34" charset="0"/>
                <a:buNone/>
                <a:defRPr sz="399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51546" indent="-951546" algn="l" defTabSz="4028215" rtl="0" eaLnBrk="1" latinLnBrk="0" hangingPunct="1">
                <a:lnSpc>
                  <a:spcPct val="100000"/>
                </a:lnSpc>
                <a:spcBef>
                  <a:spcPts val="2203"/>
                </a:spcBef>
                <a:buFont typeface="Arial" panose="020B0604020202020204" pitchFamily="34" charset="0"/>
                <a:buChar char="•"/>
                <a:defRPr sz="399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903097" indent="-951546" algn="l" defTabSz="4028215" rtl="0" eaLnBrk="1" latinLnBrk="0" hangingPunct="1">
                <a:lnSpc>
                  <a:spcPct val="100000"/>
                </a:lnSpc>
                <a:spcBef>
                  <a:spcPts val="2203"/>
                </a:spcBef>
                <a:buFont typeface="Calibri" panose="020F0502020204030204" pitchFamily="34" charset="0"/>
                <a:buChar char="–"/>
                <a:defRPr sz="3996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4028215" rtl="0" eaLnBrk="1" latinLnBrk="0" hangingPunct="1">
                <a:lnSpc>
                  <a:spcPct val="100000"/>
                </a:lnSpc>
                <a:spcBef>
                  <a:spcPts val="3525"/>
                </a:spcBef>
                <a:buFont typeface="Arial" panose="020B0604020202020204" pitchFamily="34" charset="0"/>
                <a:buNone/>
                <a:defRPr sz="3996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4028215" rtl="0" eaLnBrk="1" latinLnBrk="0" hangingPunct="1">
                <a:lnSpc>
                  <a:spcPct val="100000"/>
                </a:lnSpc>
                <a:spcBef>
                  <a:spcPts val="2203"/>
                </a:spcBef>
                <a:buFont typeface="Arial" panose="020B0604020202020204" pitchFamily="34" charset="0"/>
                <a:buNone/>
                <a:defRPr sz="3996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4028215" rtl="0" eaLnBrk="1" latinLnBrk="0" hangingPunct="1">
                <a:lnSpc>
                  <a:spcPct val="100000"/>
                </a:lnSpc>
                <a:spcBef>
                  <a:spcPts val="2203"/>
                </a:spcBef>
                <a:buFont typeface="Arial" panose="020B0604020202020204" pitchFamily="34" charset="0"/>
                <a:buNone/>
                <a:defRPr sz="399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4028215" rtl="0" eaLnBrk="1" latinLnBrk="0" hangingPunct="1">
                <a:lnSpc>
                  <a:spcPct val="100000"/>
                </a:lnSpc>
                <a:spcBef>
                  <a:spcPts val="2203"/>
                </a:spcBef>
                <a:buFont typeface="Arial" panose="020B0604020202020204" pitchFamily="34" charset="0"/>
                <a:buNone/>
                <a:defRPr sz="399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4028215" rtl="0" eaLnBrk="1" latinLnBrk="0" hangingPunct="1">
                <a:lnSpc>
                  <a:spcPct val="100000"/>
                </a:lnSpc>
                <a:spcBef>
                  <a:spcPts val="2203"/>
                </a:spcBef>
                <a:buFont typeface="Arial" panose="020B0604020202020204" pitchFamily="34" charset="0"/>
                <a:buNone/>
                <a:defRPr sz="399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4028215" rtl="0" eaLnBrk="1" latinLnBrk="0" hangingPunct="1">
                <a:lnSpc>
                  <a:spcPct val="100000"/>
                </a:lnSpc>
                <a:spcBef>
                  <a:spcPts val="2203"/>
                </a:spcBef>
                <a:buFont typeface="Arial" panose="020B0604020202020204" pitchFamily="34" charset="0"/>
                <a:buNone/>
                <a:defRPr sz="399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900">
                <a:spcBef>
                  <a:spcPts val="600"/>
                </a:spcBef>
                <a:spcAft>
                  <a:spcPts val="1200"/>
                </a:spcAft>
              </a:pPr>
              <a:r>
                <a:rPr lang="en-AU" sz="1800" dirty="0">
                  <a:solidFill>
                    <a:srgbClr val="111111"/>
                  </a:solidFill>
                </a:rPr>
                <a:t>Fit linear model for each voxel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E465AD5-3AE6-B19F-4C9F-DA8727B63727}"/>
              </a:ext>
            </a:extLst>
          </p:cNvPr>
          <p:cNvGrpSpPr/>
          <p:nvPr/>
        </p:nvGrpSpPr>
        <p:grpSpPr>
          <a:xfrm>
            <a:off x="6501313" y="2246811"/>
            <a:ext cx="5335482" cy="4147402"/>
            <a:chOff x="6551719" y="2194560"/>
            <a:chExt cx="5335482" cy="4147402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6136897-DD51-6975-8801-9D974550A5FF}"/>
                </a:ext>
              </a:extLst>
            </p:cNvPr>
            <p:cNvSpPr/>
            <p:nvPr/>
          </p:nvSpPr>
          <p:spPr>
            <a:xfrm>
              <a:off x="6627555" y="2194560"/>
              <a:ext cx="5186219" cy="414184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FCA069D-D9EA-169E-4D4E-FFC0DDD42359}"/>
                </a:ext>
              </a:extLst>
            </p:cNvPr>
            <p:cNvGrpSpPr/>
            <p:nvPr/>
          </p:nvGrpSpPr>
          <p:grpSpPr>
            <a:xfrm>
              <a:off x="6551719" y="2259620"/>
              <a:ext cx="5335482" cy="4082342"/>
              <a:chOff x="18277660" y="5325793"/>
              <a:chExt cx="5721500" cy="4316830"/>
            </a:xfrm>
          </p:grpSpPr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D487355C-B059-1CC8-CD0A-2718D0E6B9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277660" y="6481802"/>
                <a:ext cx="2828956" cy="782127"/>
              </a:xfrm>
              <a:prstGeom prst="rect">
                <a:avLst/>
              </a:prstGeom>
              <a:noFill/>
              <a:effectLst/>
            </p:spPr>
            <p:txBody>
              <a:bodyPr>
                <a:normAutofit fontScale="92500"/>
              </a:bodyPr>
              <a:lstStyle>
                <a:lvl1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51546" indent="-951546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Char char="•"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903097" indent="-951546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Calibri" panose="020F0502020204030204" pitchFamily="34" charset="0"/>
                  <a:buChar char="–"/>
                  <a:defRPr sz="3996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4028215" rtl="0" eaLnBrk="1" latinLnBrk="0" hangingPunct="1">
                  <a:lnSpc>
                    <a:spcPct val="100000"/>
                  </a:lnSpc>
                  <a:spcBef>
                    <a:spcPts val="3525"/>
                  </a:spcBef>
                  <a:buFont typeface="Arial" panose="020B0604020202020204" pitchFamily="34" charset="0"/>
                  <a:buNone/>
                  <a:defRPr sz="3996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en-AU" sz="1800" dirty="0">
                    <a:solidFill>
                      <a:sysClr val="windowText" lastClr="000000"/>
                    </a:solidFill>
                  </a:rPr>
                  <a:t>Compute similarities from model representations</a:t>
                </a:r>
              </a:p>
            </p:txBody>
          </p:sp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9F8B446B-BCFF-6C09-A57A-819987EE3B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475315" y="6463213"/>
                <a:ext cx="2523845" cy="708389"/>
              </a:xfrm>
              <a:prstGeom prst="rect">
                <a:avLst/>
              </a:prstGeom>
              <a:noFill/>
              <a:effectLst/>
            </p:spPr>
            <p:txBody>
              <a:bodyPr>
                <a:normAutofit/>
              </a:bodyPr>
              <a:lstStyle>
                <a:lvl1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51546" indent="-951546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Char char="•"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903097" indent="-951546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Calibri" panose="020F0502020204030204" pitchFamily="34" charset="0"/>
                  <a:buChar char="–"/>
                  <a:defRPr sz="3996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4028215" rtl="0" eaLnBrk="1" latinLnBrk="0" hangingPunct="1">
                  <a:lnSpc>
                    <a:spcPct val="100000"/>
                  </a:lnSpc>
                  <a:spcBef>
                    <a:spcPts val="3525"/>
                  </a:spcBef>
                  <a:buFont typeface="Arial" panose="020B0604020202020204" pitchFamily="34" charset="0"/>
                  <a:buNone/>
                  <a:defRPr sz="3996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en-AU" sz="1800" dirty="0">
                    <a:solidFill>
                      <a:sysClr val="windowText" lastClr="000000"/>
                    </a:solidFill>
                  </a:rPr>
                  <a:t>Compute similarities from fMRI voxel data</a:t>
                </a:r>
              </a:p>
            </p:txBody>
          </p:sp>
          <p:sp>
            <p:nvSpPr>
              <p:cNvPr id="41" name="Content Placeholder 2">
                <a:extLst>
                  <a:ext uri="{FF2B5EF4-FFF2-40B4-BE49-F238E27FC236}">
                    <a16:creationId xmlns:a16="http://schemas.microsoft.com/office/drawing/2014/main" id="{EF770907-B177-9E82-C383-BB4EA16830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809147" y="9215222"/>
                <a:ext cx="1823138" cy="423741"/>
              </a:xfrm>
              <a:prstGeom prst="rect">
                <a:avLst/>
              </a:prstGeom>
              <a:effectLst/>
            </p:spPr>
            <p:txBody>
              <a:bodyPr vert="horz" lIns="91440" tIns="45720" rIns="91440" bIns="45720" rtlCol="0" anchor="t">
                <a:normAutofit/>
              </a:bodyPr>
              <a:lstStyle>
                <a:lvl1pPr marL="3429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20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2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"/>
                  <a:defRPr sz="18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2pPr>
                <a:lvl3pPr marL="1026000" indent="-21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16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3pPr>
                <a:lvl4pPr marL="1386000" indent="-21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"/>
                  <a:defRPr sz="14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4pPr>
                <a:lvl5pPr marL="1674000" indent="-21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14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5pPr>
                <a:lvl6pPr marL="20146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14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6pPr>
                <a:lvl7pPr marL="24018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14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7pPr>
                <a:lvl8pPr marL="2789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14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8pPr>
                <a:lvl9pPr marL="31062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14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 indent="0" algn="ctr">
                  <a:spcBef>
                    <a:spcPts val="600"/>
                  </a:spcBef>
                  <a:spcAft>
                    <a:spcPts val="1200"/>
                  </a:spcAft>
                  <a:buFont typeface="Wingdings 2" charset="2"/>
                  <a:buNone/>
                </a:pPr>
                <a:r>
                  <a:rPr lang="en-AU" dirty="0">
                    <a:solidFill>
                      <a:sysClr val="windowText" lastClr="000000"/>
                    </a:solidFill>
                  </a:rPr>
                  <a:t>Brain RSM</a:t>
                </a:r>
              </a:p>
            </p:txBody>
          </p:sp>
          <p:sp>
            <p:nvSpPr>
              <p:cNvPr id="42" name="Content Placeholder 2">
                <a:extLst>
                  <a:ext uri="{FF2B5EF4-FFF2-40B4-BE49-F238E27FC236}">
                    <a16:creationId xmlns:a16="http://schemas.microsoft.com/office/drawing/2014/main" id="{8C5CF64D-943F-1073-EF8A-4E2EE62163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605388" y="9218882"/>
                <a:ext cx="1823138" cy="423741"/>
              </a:xfrm>
              <a:prstGeom prst="rect">
                <a:avLst/>
              </a:prstGeom>
              <a:effectLst/>
            </p:spPr>
            <p:txBody>
              <a:bodyPr vert="horz" lIns="91440" tIns="45720" rIns="91440" bIns="45720" rtlCol="0" anchor="t">
                <a:normAutofit/>
              </a:bodyPr>
              <a:lstStyle>
                <a:lvl1pPr marL="3429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20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2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"/>
                  <a:defRPr sz="18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2pPr>
                <a:lvl3pPr marL="1026000" indent="-21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16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3pPr>
                <a:lvl4pPr marL="1386000" indent="-21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"/>
                  <a:defRPr sz="14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4pPr>
                <a:lvl5pPr marL="1674000" indent="-21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14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5pPr>
                <a:lvl6pPr marL="20146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14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6pPr>
                <a:lvl7pPr marL="24018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14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7pPr>
                <a:lvl8pPr marL="2789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14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8pPr>
                <a:lvl9pPr marL="31062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2"/>
                  </a:buClr>
                  <a:buSzPct val="70000"/>
                  <a:buFont typeface="Wingdings 2" charset="2"/>
                  <a:buChar char=""/>
                  <a:defRPr sz="1400" kern="1200">
                    <a:ln>
                      <a:solidFill>
                        <a:schemeClr val="bg1">
                          <a:lumMod val="75000"/>
                          <a:lumOff val="25000"/>
                          <a:alpha val="10000"/>
                        </a:schemeClr>
                      </a:solidFill>
                    </a:ln>
                    <a:solidFill>
                      <a:schemeClr val="tx2"/>
                    </a:solidFill>
                    <a:effectLst>
                      <a:outerShdw blurRad="9525" dist="25400" dir="14640000" algn="tl" rotWithShape="0">
                        <a:schemeClr val="bg1">
                          <a:alpha val="3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 indent="0" algn="ctr">
                  <a:spcBef>
                    <a:spcPts val="600"/>
                  </a:spcBef>
                  <a:spcAft>
                    <a:spcPts val="1200"/>
                  </a:spcAft>
                  <a:buFont typeface="Wingdings 2" charset="2"/>
                  <a:buNone/>
                </a:pPr>
                <a:r>
                  <a:rPr lang="en-AU" dirty="0">
                    <a:solidFill>
                      <a:sysClr val="windowText" lastClr="000000"/>
                    </a:solidFill>
                  </a:rPr>
                  <a:t>Model RSM</a:t>
                </a:r>
              </a:p>
            </p:txBody>
          </p:sp>
          <p:pic>
            <p:nvPicPr>
              <p:cNvPr id="43" name="Picture 2" descr="Analysis of functional mri time-series. human brain mapping - aslsclub">
                <a:extLst>
                  <a:ext uri="{FF2B5EF4-FFF2-40B4-BE49-F238E27FC236}">
                    <a16:creationId xmlns:a16="http://schemas.microsoft.com/office/drawing/2014/main" id="{E9AEEC4C-FCE7-FD42-EB6F-9567C74450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375" r="48660" b="14598"/>
              <a:stretch/>
            </p:blipFill>
            <p:spPr bwMode="auto">
              <a:xfrm>
                <a:off x="21942754" y="5325793"/>
                <a:ext cx="1426048" cy="11727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2" descr="Representational Similarity Analysis — mne-rsa 0.6 documentation">
                <a:extLst>
                  <a:ext uri="{FF2B5EF4-FFF2-40B4-BE49-F238E27FC236}">
                    <a16:creationId xmlns:a16="http://schemas.microsoft.com/office/drawing/2014/main" id="{31CB9676-C853-C906-9DD8-A0DAAF516B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" t="9705" r="60005" b="65354"/>
              <a:stretch/>
            </p:blipFill>
            <p:spPr bwMode="auto">
              <a:xfrm>
                <a:off x="18478918" y="5534358"/>
                <a:ext cx="2076078" cy="9341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F94C46B0-870A-BF31-6A0F-0D5D8CF904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541" t="6957" r="75107" b="51003"/>
              <a:stretch/>
            </p:blipFill>
            <p:spPr>
              <a:xfrm>
                <a:off x="18733176" y="7744275"/>
                <a:ext cx="1601600" cy="1513214"/>
              </a:xfrm>
              <a:prstGeom prst="rect">
                <a:avLst/>
              </a:prstGeom>
            </p:spPr>
          </p:pic>
          <p:pic>
            <p:nvPicPr>
              <p:cNvPr id="46" name="Picture 45" descr="A group of squares with different colored lines&#10;&#10;Description automatically generated">
                <a:extLst>
                  <a:ext uri="{FF2B5EF4-FFF2-40B4-BE49-F238E27FC236}">
                    <a16:creationId xmlns:a16="http://schemas.microsoft.com/office/drawing/2014/main" id="{0CAC29FB-D263-ABBE-4658-A9CD128D8E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722" t="55305" r="31342" b="5327"/>
              <a:stretch>
                <a:fillRect/>
              </a:stretch>
            </p:blipFill>
            <p:spPr>
              <a:xfrm>
                <a:off x="21942755" y="7756466"/>
                <a:ext cx="1525873" cy="1505853"/>
              </a:xfrm>
              <a:prstGeom prst="rect">
                <a:avLst/>
              </a:prstGeom>
            </p:spPr>
          </p:pic>
          <p:sp>
            <p:nvSpPr>
              <p:cNvPr id="47" name="Arrow: Right 46">
                <a:extLst>
                  <a:ext uri="{FF2B5EF4-FFF2-40B4-BE49-F238E27FC236}">
                    <a16:creationId xmlns:a16="http://schemas.microsoft.com/office/drawing/2014/main" id="{7DF87CBB-ADDC-DB44-F346-0222B48CAF91}"/>
                  </a:ext>
                </a:extLst>
              </p:cNvPr>
              <p:cNvSpPr/>
              <p:nvPr/>
            </p:nvSpPr>
            <p:spPr>
              <a:xfrm rot="5400000">
                <a:off x="19316913" y="7226949"/>
                <a:ext cx="412387" cy="392999"/>
              </a:xfrm>
              <a:prstGeom prst="rightArrow">
                <a:avLst/>
              </a:prstGeom>
              <a:solidFill>
                <a:schemeClr val="tx1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48" name="Arrow: Right 47">
                <a:extLst>
                  <a:ext uri="{FF2B5EF4-FFF2-40B4-BE49-F238E27FC236}">
                    <a16:creationId xmlns:a16="http://schemas.microsoft.com/office/drawing/2014/main" id="{F9C3F9B3-5D2F-A930-CF09-8C6CEAD0FAB4}"/>
                  </a:ext>
                </a:extLst>
              </p:cNvPr>
              <p:cNvSpPr/>
              <p:nvPr/>
            </p:nvSpPr>
            <p:spPr>
              <a:xfrm rot="5400000">
                <a:off x="22514524" y="7237649"/>
                <a:ext cx="412387" cy="392998"/>
              </a:xfrm>
              <a:prstGeom prst="rightArrow">
                <a:avLst/>
              </a:prstGeom>
              <a:solidFill>
                <a:schemeClr val="tx1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6EC30ABE-DE8B-1CAA-6A30-2427B0869C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462329" y="7953625"/>
                <a:ext cx="1480425" cy="782127"/>
              </a:xfrm>
              <a:prstGeom prst="rect">
                <a:avLst/>
              </a:prstGeom>
              <a:noFill/>
              <a:effectLst/>
            </p:spPr>
            <p:txBody>
              <a:bodyPr>
                <a:normAutofit/>
              </a:bodyPr>
              <a:lstStyle>
                <a:lvl1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51546" indent="-951546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Char char="•"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903097" indent="-951546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Calibri" panose="020F0502020204030204" pitchFamily="34" charset="0"/>
                  <a:buChar char="–"/>
                  <a:defRPr sz="3996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4028215" rtl="0" eaLnBrk="1" latinLnBrk="0" hangingPunct="1">
                  <a:lnSpc>
                    <a:spcPct val="100000"/>
                  </a:lnSpc>
                  <a:spcBef>
                    <a:spcPts val="3525"/>
                  </a:spcBef>
                  <a:buFont typeface="Arial" panose="020B0604020202020204" pitchFamily="34" charset="0"/>
                  <a:buNone/>
                  <a:defRPr sz="3996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4028215" rtl="0" eaLnBrk="1" latinLnBrk="0" hangingPunct="1">
                  <a:lnSpc>
                    <a:spcPct val="100000"/>
                  </a:lnSpc>
                  <a:spcBef>
                    <a:spcPts val="2203"/>
                  </a:spcBef>
                  <a:buFont typeface="Arial" panose="020B0604020202020204" pitchFamily="34" charset="0"/>
                  <a:buNone/>
                  <a:defRPr sz="399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en-AU" sz="1800" dirty="0">
                    <a:solidFill>
                      <a:schemeClr val="bg1"/>
                    </a:solidFill>
                  </a:rPr>
                  <a:t>Compute correlation</a:t>
                </a: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2712137C-CD30-0D55-7FF0-4E1C6A5073D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356717" y="8681167"/>
                <a:ext cx="1525872" cy="0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6165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208A6-DC24-570E-70B4-BAFDB6192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19465E83-19D8-28C4-92DA-A37C72B05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05" y="1038522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Existing fMRI language datasets show a lexical confound.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This means we can’t infer much about how the brain does composition.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3CA2041-1459-D5E8-9644-1154161ED8AE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Results from Existing Datasets 1</a:t>
            </a:r>
          </a:p>
        </p:txBody>
      </p:sp>
      <p:pic>
        <p:nvPicPr>
          <p:cNvPr id="6" name="Picture 5" descr="A screenshot of a graph&#10;&#10;AI-generated content may be incorrect.">
            <a:extLst>
              <a:ext uri="{FF2B5EF4-FFF2-40B4-BE49-F238E27FC236}">
                <a16:creationId xmlns:a16="http://schemas.microsoft.com/office/drawing/2014/main" id="{3C550BF6-DEB1-9307-9747-38AFC4E33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387"/>
          <a:stretch>
            <a:fillRect/>
          </a:stretch>
        </p:blipFill>
        <p:spPr>
          <a:xfrm>
            <a:off x="2125212" y="2243320"/>
            <a:ext cx="7941575" cy="419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0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4D8B0-AD0F-E8E5-4229-DF004A5FE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98CCB52B-DF0C-6C59-4C1E-A8CB315B6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05" y="1038522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Existing fMRI language datasets show a lexical confound.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This means we can’t infer much about how the brain does composition.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1E0CF8A-0CB9-9D5B-E797-459BAF5E471B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Results from Existing Datasets 2</a:t>
            </a:r>
          </a:p>
        </p:txBody>
      </p:sp>
      <p:pic>
        <p:nvPicPr>
          <p:cNvPr id="6" name="Picture 5" descr="A screenshot of a graph&#10;&#10;AI-generated content may be incorrect.">
            <a:extLst>
              <a:ext uri="{FF2B5EF4-FFF2-40B4-BE49-F238E27FC236}">
                <a16:creationId xmlns:a16="http://schemas.microsoft.com/office/drawing/2014/main" id="{87363D54-1BD4-6F2E-9FF4-E5B5E7496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96"/>
          <a:stretch>
            <a:fillRect/>
          </a:stretch>
        </p:blipFill>
        <p:spPr>
          <a:xfrm>
            <a:off x="2159268" y="2190137"/>
            <a:ext cx="7970977" cy="428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4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CB264-E4E1-4800-A729-FE8B9A06E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BD68FFBD-B79F-D2E7-D487-927D9B633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05" y="1038522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Existing fMRI language datasets show a lexical confound.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This means we can’t infer much about how the brain does composition.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460A304-66E6-F5E8-2E5A-A71DB719147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Results from Existing Datasets 3</a:t>
            </a:r>
          </a:p>
        </p:txBody>
      </p:sp>
      <p:pic>
        <p:nvPicPr>
          <p:cNvPr id="4" name="Picture 3" descr="A screenshot of a graph&#10;&#10;AI-generated content may be incorrect.">
            <a:extLst>
              <a:ext uri="{FF2B5EF4-FFF2-40B4-BE49-F238E27FC236}">
                <a16:creationId xmlns:a16="http://schemas.microsoft.com/office/drawing/2014/main" id="{51BA6903-39BD-D053-8F5F-4F288E375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59"/>
          <a:stretch>
            <a:fillRect/>
          </a:stretch>
        </p:blipFill>
        <p:spPr>
          <a:xfrm>
            <a:off x="3128462" y="2220685"/>
            <a:ext cx="5935075" cy="438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6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BAB19-8D18-B85E-371A-605887FB7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F920FBAF-F905-04DA-FFA8-6C3458A95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05" y="1038522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Existing fMRI language datasets show a lexical confound.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This means we can’t infer much about how the brain does composition.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F726541-9085-B84E-99A1-11E51E56569E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RSA for All Six Datasets</a:t>
            </a:r>
          </a:p>
        </p:txBody>
      </p:sp>
      <p:pic>
        <p:nvPicPr>
          <p:cNvPr id="4" name="Picture 3" descr="A collage of images of different colors&#10;&#10;AI-generated content may be incorrect.">
            <a:extLst>
              <a:ext uri="{FF2B5EF4-FFF2-40B4-BE49-F238E27FC236}">
                <a16:creationId xmlns:a16="http://schemas.microsoft.com/office/drawing/2014/main" id="{552A39FB-98FB-666B-9080-07453601B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47" y="970450"/>
            <a:ext cx="11505048" cy="560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80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7A807-348C-3395-A4FC-99902744D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EE88B73-F639-F1F3-81C7-E171EF92E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05" y="1038522"/>
            <a:ext cx="1060034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Transformer embeddings better capture brain representations than static word embeddings, but the difference is modest and inconsistent.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Existing datasets are not well suited to assessing compositionality owing to lexical and other confounds.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8E1EFB1-811F-FD90-15D9-E4A3C19A042B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Preliminary Conclusions</a:t>
            </a:r>
          </a:p>
        </p:txBody>
      </p:sp>
    </p:spTree>
    <p:extLst>
      <p:ext uri="{BB962C8B-B14F-4D97-AF65-F5344CB8AC3E}">
        <p14:creationId xmlns:p14="http://schemas.microsoft.com/office/powerpoint/2010/main" val="105889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CD7A5-4D9E-F0AF-2A19-A368575BC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728739C-F658-F768-CC55-9B2B89E67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Study 2</a:t>
            </a:r>
          </a:p>
        </p:txBody>
      </p:sp>
    </p:spTree>
    <p:extLst>
      <p:ext uri="{BB962C8B-B14F-4D97-AF65-F5344CB8AC3E}">
        <p14:creationId xmlns:p14="http://schemas.microsoft.com/office/powerpoint/2010/main" val="745631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Content Placeholder 2">
            <a:extLst>
              <a:ext uri="{FF2B5EF4-FFF2-40B4-BE49-F238E27FC236}">
                <a16:creationId xmlns:a16="http://schemas.microsoft.com/office/drawing/2014/main" id="{3AA1A704-B713-2FAD-2625-87AC0C0B1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4" y="1040103"/>
            <a:ext cx="11105927" cy="1170202"/>
          </a:xfrm>
          <a:effectLst/>
        </p:spPr>
        <p:txBody>
          <a:bodyPr>
            <a:noAutofit/>
          </a:bodyPr>
          <a:lstStyle/>
          <a:p>
            <a:r>
              <a:rPr lang="en-AU" sz="2400" dirty="0"/>
              <a:t>Systematically vary sentence structure to achieve model discrimination.</a:t>
            </a:r>
          </a:p>
          <a:p>
            <a:r>
              <a:rPr lang="en-AU" sz="2400" dirty="0"/>
              <a:t>RSA matrix: each element is the similarity value for one sentence pair.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B79844-221C-EB5C-4A5F-96B9C53F9BB1}"/>
              </a:ext>
            </a:extLst>
          </p:cNvPr>
          <p:cNvSpPr txBox="1">
            <a:spLocks/>
          </p:cNvSpPr>
          <p:nvPr/>
        </p:nvSpPr>
        <p:spPr>
          <a:xfrm>
            <a:off x="912445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The Fodor2024-108 Dataset</a:t>
            </a:r>
          </a:p>
        </p:txBody>
      </p:sp>
      <p:pic>
        <p:nvPicPr>
          <p:cNvPr id="2" name="Picture 1" descr="A green and blue squares&#10;&#10;Description automatically generated">
            <a:extLst>
              <a:ext uri="{FF2B5EF4-FFF2-40B4-BE49-F238E27FC236}">
                <a16:creationId xmlns:a16="http://schemas.microsoft.com/office/drawing/2014/main" id="{86C09C26-5F4C-FB52-5C28-CDBDBC5B4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1"/>
          <a:stretch/>
        </p:blipFill>
        <p:spPr>
          <a:xfrm>
            <a:off x="955235" y="19531920"/>
            <a:ext cx="3598683" cy="35442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F570FA-8BAB-B6F3-CF31-66390A9B2FA3}"/>
              </a:ext>
            </a:extLst>
          </p:cNvPr>
          <p:cNvSpPr txBox="1"/>
          <p:nvPr/>
        </p:nvSpPr>
        <p:spPr>
          <a:xfrm>
            <a:off x="4524900" y="19555255"/>
            <a:ext cx="6138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000080"/>
                </a:solidFill>
              </a:rPr>
              <a:t>The cameraman brought the equipment to the director.</a:t>
            </a:r>
          </a:p>
          <a:p>
            <a:r>
              <a:rPr lang="en-AU" sz="1800" dirty="0">
                <a:solidFill>
                  <a:srgbClr val="000080"/>
                </a:solidFill>
              </a:rPr>
              <a:t>The cameraman brought the </a:t>
            </a:r>
            <a:r>
              <a:rPr lang="en-AU" sz="1800" i="1" dirty="0">
                <a:solidFill>
                  <a:srgbClr val="000080"/>
                </a:solidFill>
              </a:rPr>
              <a:t>new</a:t>
            </a:r>
            <a:r>
              <a:rPr lang="en-AU" sz="1800" dirty="0">
                <a:solidFill>
                  <a:srgbClr val="000080"/>
                </a:solidFill>
              </a:rPr>
              <a:t> equipment to the director.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96EA4E-51E2-65E9-6C3B-33B3D59EC1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223" t="63328" r="54448" b="6534"/>
          <a:stretch/>
        </p:blipFill>
        <p:spPr>
          <a:xfrm>
            <a:off x="962974" y="21857525"/>
            <a:ext cx="1592746" cy="16275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8BB64D-3B0E-71CB-F930-F6C5BCCFA298}"/>
              </a:ext>
            </a:extLst>
          </p:cNvPr>
          <p:cNvSpPr txBox="1"/>
          <p:nvPr/>
        </p:nvSpPr>
        <p:spPr>
          <a:xfrm>
            <a:off x="4524900" y="20309800"/>
            <a:ext cx="61382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4169E1"/>
                </a:solidFill>
              </a:rPr>
              <a:t>The cameraman brought the equipment to the director.</a:t>
            </a:r>
          </a:p>
          <a:p>
            <a:r>
              <a:rPr lang="en-AU" sz="1800" i="1" dirty="0">
                <a:solidFill>
                  <a:srgbClr val="4169E1"/>
                </a:solidFill>
              </a:rPr>
              <a:t>A team of </a:t>
            </a:r>
            <a:r>
              <a:rPr lang="en-AU" sz="1800" dirty="0">
                <a:solidFill>
                  <a:srgbClr val="4169E1"/>
                </a:solidFill>
              </a:rPr>
              <a:t>cameramen brought </a:t>
            </a:r>
            <a:r>
              <a:rPr lang="en-AU" sz="1800" i="1" dirty="0">
                <a:solidFill>
                  <a:srgbClr val="4169E1"/>
                </a:solidFill>
              </a:rPr>
              <a:t>all the necessary</a:t>
            </a:r>
            <a:r>
              <a:rPr lang="en-AU" sz="1800" dirty="0">
                <a:solidFill>
                  <a:srgbClr val="4169E1"/>
                </a:solidFill>
              </a:rPr>
              <a:t> equipment to the </a:t>
            </a:r>
            <a:r>
              <a:rPr lang="en-AU" sz="1800" i="1" dirty="0">
                <a:solidFill>
                  <a:srgbClr val="4169E1"/>
                </a:solidFill>
              </a:rPr>
              <a:t>busy</a:t>
            </a:r>
            <a:r>
              <a:rPr lang="en-AU" sz="1800" dirty="0">
                <a:solidFill>
                  <a:srgbClr val="4169E1"/>
                </a:solidFill>
              </a:rPr>
              <a:t> director.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9B1E42-1CE1-5DEE-D124-06BAE14341F9}"/>
              </a:ext>
            </a:extLst>
          </p:cNvPr>
          <p:cNvSpPr txBox="1"/>
          <p:nvPr/>
        </p:nvSpPr>
        <p:spPr>
          <a:xfrm>
            <a:off x="4534929" y="21347916"/>
            <a:ext cx="6138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00BFFF"/>
                </a:solidFill>
              </a:rPr>
              <a:t>The </a:t>
            </a:r>
            <a:r>
              <a:rPr lang="en-AU" sz="1800" i="1" dirty="0">
                <a:solidFill>
                  <a:srgbClr val="00BFFF"/>
                </a:solidFill>
              </a:rPr>
              <a:t>cameraman</a:t>
            </a:r>
            <a:r>
              <a:rPr lang="en-AU" sz="1800" dirty="0">
                <a:solidFill>
                  <a:srgbClr val="00BFFF"/>
                </a:solidFill>
              </a:rPr>
              <a:t> brought the equipment to the director.</a:t>
            </a:r>
          </a:p>
          <a:p>
            <a:r>
              <a:rPr lang="en-AU" sz="1800" dirty="0">
                <a:solidFill>
                  <a:srgbClr val="00BFFF"/>
                </a:solidFill>
              </a:rPr>
              <a:t>A </a:t>
            </a:r>
            <a:r>
              <a:rPr lang="en-AU" sz="1800" i="1" dirty="0">
                <a:solidFill>
                  <a:srgbClr val="00BFFF"/>
                </a:solidFill>
              </a:rPr>
              <a:t>painter</a:t>
            </a:r>
            <a:r>
              <a:rPr lang="en-AU" sz="1800" dirty="0">
                <a:solidFill>
                  <a:srgbClr val="00BFFF"/>
                </a:solidFill>
              </a:rPr>
              <a:t> brought the equipment to the director.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7609DC-E603-DB59-9CC1-C8199C93A115}"/>
              </a:ext>
            </a:extLst>
          </p:cNvPr>
          <p:cNvSpPr txBox="1"/>
          <p:nvPr/>
        </p:nvSpPr>
        <p:spPr>
          <a:xfrm>
            <a:off x="4528829" y="22109018"/>
            <a:ext cx="6138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3CB371"/>
                </a:solidFill>
              </a:rPr>
              <a:t>The </a:t>
            </a:r>
            <a:r>
              <a:rPr lang="en-AU" sz="1800" u="sng" dirty="0">
                <a:solidFill>
                  <a:srgbClr val="3CB371"/>
                </a:solidFill>
              </a:rPr>
              <a:t>cameraman</a:t>
            </a:r>
            <a:r>
              <a:rPr lang="en-AU" sz="1800" dirty="0">
                <a:solidFill>
                  <a:srgbClr val="3CB371"/>
                </a:solidFill>
              </a:rPr>
              <a:t> brought the </a:t>
            </a:r>
            <a:r>
              <a:rPr lang="en-AU" sz="1800" u="sng" dirty="0">
                <a:solidFill>
                  <a:srgbClr val="3CB371"/>
                </a:solidFill>
              </a:rPr>
              <a:t>equipment</a:t>
            </a:r>
            <a:r>
              <a:rPr lang="en-AU" sz="1800" dirty="0">
                <a:solidFill>
                  <a:srgbClr val="3CB371"/>
                </a:solidFill>
              </a:rPr>
              <a:t> to the </a:t>
            </a:r>
            <a:r>
              <a:rPr lang="en-AU" sz="1800" u="sng" dirty="0">
                <a:solidFill>
                  <a:srgbClr val="3CB371"/>
                </a:solidFill>
              </a:rPr>
              <a:t>director</a:t>
            </a:r>
            <a:r>
              <a:rPr lang="en-AU" sz="1800" dirty="0">
                <a:solidFill>
                  <a:srgbClr val="3CB371"/>
                </a:solidFill>
              </a:rPr>
              <a:t>.</a:t>
            </a:r>
          </a:p>
          <a:p>
            <a:r>
              <a:rPr lang="en-AU" sz="1800" dirty="0">
                <a:solidFill>
                  <a:srgbClr val="3CB371"/>
                </a:solidFill>
              </a:rPr>
              <a:t>The </a:t>
            </a:r>
            <a:r>
              <a:rPr lang="en-AU" sz="1800" u="sng" dirty="0">
                <a:solidFill>
                  <a:srgbClr val="3CB371"/>
                </a:solidFill>
              </a:rPr>
              <a:t>director</a:t>
            </a:r>
            <a:r>
              <a:rPr lang="en-AU" sz="1800" dirty="0">
                <a:solidFill>
                  <a:srgbClr val="3CB371"/>
                </a:solidFill>
              </a:rPr>
              <a:t> brought the </a:t>
            </a:r>
            <a:r>
              <a:rPr lang="en-AU" sz="1800" u="sng" dirty="0">
                <a:solidFill>
                  <a:srgbClr val="3CB371"/>
                </a:solidFill>
              </a:rPr>
              <a:t>cameraman</a:t>
            </a:r>
            <a:r>
              <a:rPr lang="en-AU" sz="1800" dirty="0">
                <a:solidFill>
                  <a:srgbClr val="3CB371"/>
                </a:solidFill>
              </a:rPr>
              <a:t> to the </a:t>
            </a:r>
            <a:r>
              <a:rPr lang="en-AU" sz="1800" u="sng" dirty="0">
                <a:solidFill>
                  <a:srgbClr val="3CB371"/>
                </a:solidFill>
              </a:rPr>
              <a:t>equipment</a:t>
            </a:r>
            <a:r>
              <a:rPr lang="en-AU" sz="1800" dirty="0">
                <a:solidFill>
                  <a:srgbClr val="3CB371"/>
                </a:solidFill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8BE924-FC2C-DBC9-2D17-CAE584C1D7BA}"/>
              </a:ext>
            </a:extLst>
          </p:cNvPr>
          <p:cNvSpPr txBox="1"/>
          <p:nvPr/>
        </p:nvSpPr>
        <p:spPr>
          <a:xfrm>
            <a:off x="4528829" y="22917473"/>
            <a:ext cx="6144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008000"/>
                </a:solidFill>
              </a:rPr>
              <a:t>The </a:t>
            </a:r>
            <a:r>
              <a:rPr lang="en-AU" sz="1800" i="1" dirty="0">
                <a:solidFill>
                  <a:srgbClr val="008000"/>
                </a:solidFill>
              </a:rPr>
              <a:t>cameraman</a:t>
            </a:r>
            <a:r>
              <a:rPr lang="en-AU" sz="1800" dirty="0">
                <a:solidFill>
                  <a:srgbClr val="008000"/>
                </a:solidFill>
              </a:rPr>
              <a:t> </a:t>
            </a:r>
            <a:r>
              <a:rPr lang="en-AU" sz="1800" i="1" dirty="0">
                <a:solidFill>
                  <a:srgbClr val="008000"/>
                </a:solidFill>
              </a:rPr>
              <a:t>brought</a:t>
            </a:r>
            <a:r>
              <a:rPr lang="en-AU" sz="1800" dirty="0">
                <a:solidFill>
                  <a:srgbClr val="008000"/>
                </a:solidFill>
              </a:rPr>
              <a:t> the </a:t>
            </a:r>
            <a:r>
              <a:rPr lang="en-AU" sz="1800" i="1" dirty="0">
                <a:solidFill>
                  <a:srgbClr val="008000"/>
                </a:solidFill>
              </a:rPr>
              <a:t>equipment</a:t>
            </a:r>
            <a:r>
              <a:rPr lang="en-AU" sz="1800" dirty="0">
                <a:solidFill>
                  <a:srgbClr val="008000"/>
                </a:solidFill>
              </a:rPr>
              <a:t> to the </a:t>
            </a:r>
            <a:r>
              <a:rPr lang="en-AU" sz="1800" i="1" dirty="0">
                <a:solidFill>
                  <a:srgbClr val="008000"/>
                </a:solidFill>
              </a:rPr>
              <a:t>director</a:t>
            </a:r>
            <a:r>
              <a:rPr lang="en-AU" sz="1800" dirty="0">
                <a:solidFill>
                  <a:srgbClr val="008000"/>
                </a:solidFill>
              </a:rPr>
              <a:t>.</a:t>
            </a:r>
          </a:p>
          <a:p>
            <a:r>
              <a:rPr lang="en-AU" sz="1800" dirty="0">
                <a:solidFill>
                  <a:srgbClr val="008000"/>
                </a:solidFill>
              </a:rPr>
              <a:t>The </a:t>
            </a:r>
            <a:r>
              <a:rPr lang="en-AU" sz="1800" i="1" dirty="0">
                <a:solidFill>
                  <a:srgbClr val="008000"/>
                </a:solidFill>
              </a:rPr>
              <a:t>company</a:t>
            </a:r>
            <a:r>
              <a:rPr lang="en-AU" sz="1800" dirty="0">
                <a:solidFill>
                  <a:srgbClr val="008000"/>
                </a:solidFill>
              </a:rPr>
              <a:t> </a:t>
            </a:r>
            <a:r>
              <a:rPr lang="en-AU" sz="1800" i="1" dirty="0">
                <a:solidFill>
                  <a:srgbClr val="008000"/>
                </a:solidFill>
              </a:rPr>
              <a:t>purchased</a:t>
            </a:r>
            <a:r>
              <a:rPr lang="en-AU" sz="1800" dirty="0">
                <a:solidFill>
                  <a:srgbClr val="008000"/>
                </a:solidFill>
              </a:rPr>
              <a:t> a </a:t>
            </a:r>
            <a:r>
              <a:rPr lang="en-AU" sz="1800" i="1" dirty="0">
                <a:solidFill>
                  <a:srgbClr val="008000"/>
                </a:solidFill>
              </a:rPr>
              <a:t>valuable painting</a:t>
            </a:r>
            <a:r>
              <a:rPr lang="en-AU" sz="1800" dirty="0">
                <a:solidFill>
                  <a:srgbClr val="008000"/>
                </a:solidFill>
              </a:rPr>
              <a:t> </a:t>
            </a:r>
            <a:r>
              <a:rPr lang="en-AU" sz="1800" i="1" dirty="0">
                <a:solidFill>
                  <a:srgbClr val="008000"/>
                </a:solidFill>
              </a:rPr>
              <a:t>from</a:t>
            </a:r>
            <a:r>
              <a:rPr lang="en-AU" sz="1800" dirty="0">
                <a:solidFill>
                  <a:srgbClr val="008000"/>
                </a:solidFill>
              </a:rPr>
              <a:t> the </a:t>
            </a:r>
            <a:r>
              <a:rPr lang="en-AU" sz="1800" i="1" dirty="0">
                <a:solidFill>
                  <a:srgbClr val="008000"/>
                </a:solidFill>
              </a:rPr>
              <a:t>family</a:t>
            </a:r>
            <a:r>
              <a:rPr lang="en-AU" sz="1800" dirty="0">
                <a:solidFill>
                  <a:srgbClr val="008000"/>
                </a:solidFill>
              </a:rPr>
              <a:t>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3894AB5-4EF6-2EFB-7FB9-C4802AB21CC4}"/>
              </a:ext>
            </a:extLst>
          </p:cNvPr>
          <p:cNvCxnSpPr>
            <a:cxnSpLocks/>
            <a:endCxn id="3" idx="1"/>
          </p:cNvCxnSpPr>
          <p:nvPr/>
        </p:nvCxnSpPr>
        <p:spPr>
          <a:xfrm>
            <a:off x="1362974" y="19878421"/>
            <a:ext cx="3161926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7C5C444-224A-CE1A-1B91-24380FA62452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2160533" y="20614390"/>
            <a:ext cx="2364367" cy="157075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C7B3603-A7AD-A3D4-7B34-6E9E994B2B89}"/>
              </a:ext>
            </a:extLst>
          </p:cNvPr>
          <p:cNvCxnSpPr>
            <a:cxnSpLocks/>
          </p:cNvCxnSpPr>
          <p:nvPr/>
        </p:nvCxnSpPr>
        <p:spPr>
          <a:xfrm>
            <a:off x="3308953" y="22978360"/>
            <a:ext cx="1241052" cy="218765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71A2F6-42F3-1665-2562-280A0FA2AA3C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3847381" y="21949507"/>
            <a:ext cx="681448" cy="482677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87F17A-9882-5F46-4B49-86357BC7B175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3036498" y="21382642"/>
            <a:ext cx="1498431" cy="28844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E51E9C1-FD3E-AE01-A34C-B08012666F57}"/>
              </a:ext>
            </a:extLst>
          </p:cNvPr>
          <p:cNvSpPr txBox="1"/>
          <p:nvPr/>
        </p:nvSpPr>
        <p:spPr>
          <a:xfrm>
            <a:off x="965853" y="23598367"/>
            <a:ext cx="9481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/>
              <a:t>The new sentences shows better model discrimination due to varying sentence structure.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6DCF36A-4065-7389-1154-56F4FC223F25}"/>
              </a:ext>
            </a:extLst>
          </p:cNvPr>
          <p:cNvCxnSpPr>
            <a:cxnSpLocks/>
          </p:cNvCxnSpPr>
          <p:nvPr/>
        </p:nvCxnSpPr>
        <p:spPr>
          <a:xfrm flipH="1">
            <a:off x="1592104" y="19371564"/>
            <a:ext cx="289705" cy="183691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6D86ADD-7830-5B52-8CEB-439CF13C04A0}"/>
              </a:ext>
            </a:extLst>
          </p:cNvPr>
          <p:cNvSpPr txBox="1"/>
          <p:nvPr/>
        </p:nvSpPr>
        <p:spPr>
          <a:xfrm>
            <a:off x="1819336" y="19106185"/>
            <a:ext cx="8051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/>
              <a:t>(RSA matrix: each element is the similarity value [0-1] for one sentence pair)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3910238-224B-507B-0711-6CED08723B33}"/>
              </a:ext>
            </a:extLst>
          </p:cNvPr>
          <p:cNvSpPr txBox="1"/>
          <p:nvPr/>
        </p:nvSpPr>
        <p:spPr>
          <a:xfrm>
            <a:off x="4490755" y="4862520"/>
            <a:ext cx="6138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3CB371"/>
                </a:solidFill>
              </a:rPr>
              <a:t>The </a:t>
            </a:r>
            <a:r>
              <a:rPr lang="en-AU" sz="1800" u="sng" dirty="0">
                <a:solidFill>
                  <a:srgbClr val="3CB371"/>
                </a:solidFill>
              </a:rPr>
              <a:t>cameraman</a:t>
            </a:r>
            <a:r>
              <a:rPr lang="en-AU" sz="1800" dirty="0">
                <a:solidFill>
                  <a:srgbClr val="3CB371"/>
                </a:solidFill>
              </a:rPr>
              <a:t> brought the </a:t>
            </a:r>
            <a:r>
              <a:rPr lang="en-AU" sz="1800" u="sng" dirty="0">
                <a:solidFill>
                  <a:srgbClr val="3CB371"/>
                </a:solidFill>
              </a:rPr>
              <a:t>equipment</a:t>
            </a:r>
            <a:r>
              <a:rPr lang="en-AU" sz="1800" dirty="0">
                <a:solidFill>
                  <a:srgbClr val="3CB371"/>
                </a:solidFill>
              </a:rPr>
              <a:t> to the </a:t>
            </a:r>
            <a:r>
              <a:rPr lang="en-AU" sz="1800" u="sng" dirty="0">
                <a:solidFill>
                  <a:srgbClr val="3CB371"/>
                </a:solidFill>
              </a:rPr>
              <a:t>director</a:t>
            </a:r>
            <a:r>
              <a:rPr lang="en-AU" sz="1800" dirty="0">
                <a:solidFill>
                  <a:srgbClr val="3CB371"/>
                </a:solidFill>
              </a:rPr>
              <a:t>.</a:t>
            </a:r>
          </a:p>
          <a:p>
            <a:r>
              <a:rPr lang="en-AU" sz="1800" dirty="0">
                <a:solidFill>
                  <a:srgbClr val="3CB371"/>
                </a:solidFill>
              </a:rPr>
              <a:t>The </a:t>
            </a:r>
            <a:r>
              <a:rPr lang="en-AU" sz="1800" u="sng" dirty="0">
                <a:solidFill>
                  <a:srgbClr val="3CB371"/>
                </a:solidFill>
              </a:rPr>
              <a:t>director</a:t>
            </a:r>
            <a:r>
              <a:rPr lang="en-AU" sz="1800" dirty="0">
                <a:solidFill>
                  <a:srgbClr val="3CB371"/>
                </a:solidFill>
              </a:rPr>
              <a:t> brought the </a:t>
            </a:r>
            <a:r>
              <a:rPr lang="en-AU" sz="1800" u="sng" dirty="0">
                <a:solidFill>
                  <a:srgbClr val="3CB371"/>
                </a:solidFill>
              </a:rPr>
              <a:t>cameraman</a:t>
            </a:r>
            <a:r>
              <a:rPr lang="en-AU" sz="1800" dirty="0">
                <a:solidFill>
                  <a:srgbClr val="3CB371"/>
                </a:solidFill>
              </a:rPr>
              <a:t> to the </a:t>
            </a:r>
            <a:r>
              <a:rPr lang="en-AU" sz="1800" u="sng" dirty="0">
                <a:solidFill>
                  <a:srgbClr val="3CB371"/>
                </a:solidFill>
              </a:rPr>
              <a:t>equipment</a:t>
            </a:r>
            <a:r>
              <a:rPr lang="en-AU" sz="1800" dirty="0">
                <a:solidFill>
                  <a:srgbClr val="3CB371"/>
                </a:solidFill>
              </a:rPr>
              <a:t>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B3800D-EAC0-C7D0-5BF3-395E4532A8F1}"/>
              </a:ext>
            </a:extLst>
          </p:cNvPr>
          <p:cNvSpPr txBox="1"/>
          <p:nvPr/>
        </p:nvSpPr>
        <p:spPr>
          <a:xfrm>
            <a:off x="4490755" y="5670975"/>
            <a:ext cx="6144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008000"/>
                </a:solidFill>
              </a:rPr>
              <a:t>The </a:t>
            </a:r>
            <a:r>
              <a:rPr lang="en-AU" sz="1800" i="1" dirty="0">
                <a:solidFill>
                  <a:srgbClr val="008000"/>
                </a:solidFill>
              </a:rPr>
              <a:t>cameraman</a:t>
            </a:r>
            <a:r>
              <a:rPr lang="en-AU" sz="1800" dirty="0">
                <a:solidFill>
                  <a:srgbClr val="008000"/>
                </a:solidFill>
              </a:rPr>
              <a:t> </a:t>
            </a:r>
            <a:r>
              <a:rPr lang="en-AU" sz="1800" i="1" dirty="0">
                <a:solidFill>
                  <a:srgbClr val="008000"/>
                </a:solidFill>
              </a:rPr>
              <a:t>brought</a:t>
            </a:r>
            <a:r>
              <a:rPr lang="en-AU" sz="1800" dirty="0">
                <a:solidFill>
                  <a:srgbClr val="008000"/>
                </a:solidFill>
              </a:rPr>
              <a:t> the </a:t>
            </a:r>
            <a:r>
              <a:rPr lang="en-AU" sz="1800" i="1" dirty="0">
                <a:solidFill>
                  <a:srgbClr val="008000"/>
                </a:solidFill>
              </a:rPr>
              <a:t>equipment</a:t>
            </a:r>
            <a:r>
              <a:rPr lang="en-AU" sz="1800" dirty="0">
                <a:solidFill>
                  <a:srgbClr val="008000"/>
                </a:solidFill>
              </a:rPr>
              <a:t> to the </a:t>
            </a:r>
            <a:r>
              <a:rPr lang="en-AU" sz="1800" i="1" dirty="0">
                <a:solidFill>
                  <a:srgbClr val="008000"/>
                </a:solidFill>
              </a:rPr>
              <a:t>director</a:t>
            </a:r>
            <a:r>
              <a:rPr lang="en-AU" sz="1800" dirty="0">
                <a:solidFill>
                  <a:srgbClr val="008000"/>
                </a:solidFill>
              </a:rPr>
              <a:t>.</a:t>
            </a:r>
          </a:p>
          <a:p>
            <a:r>
              <a:rPr lang="en-AU" sz="1800" dirty="0">
                <a:solidFill>
                  <a:srgbClr val="008000"/>
                </a:solidFill>
              </a:rPr>
              <a:t>The </a:t>
            </a:r>
            <a:r>
              <a:rPr lang="en-AU" sz="1800" i="1" dirty="0">
                <a:solidFill>
                  <a:srgbClr val="008000"/>
                </a:solidFill>
              </a:rPr>
              <a:t>company</a:t>
            </a:r>
            <a:r>
              <a:rPr lang="en-AU" sz="1800" dirty="0">
                <a:solidFill>
                  <a:srgbClr val="008000"/>
                </a:solidFill>
              </a:rPr>
              <a:t> </a:t>
            </a:r>
            <a:r>
              <a:rPr lang="en-AU" sz="1800" i="1" dirty="0">
                <a:solidFill>
                  <a:srgbClr val="008000"/>
                </a:solidFill>
              </a:rPr>
              <a:t>purchased</a:t>
            </a:r>
            <a:r>
              <a:rPr lang="en-AU" sz="1800" dirty="0">
                <a:solidFill>
                  <a:srgbClr val="008000"/>
                </a:solidFill>
              </a:rPr>
              <a:t> a </a:t>
            </a:r>
            <a:r>
              <a:rPr lang="en-AU" sz="1800" i="1" dirty="0">
                <a:solidFill>
                  <a:srgbClr val="008000"/>
                </a:solidFill>
              </a:rPr>
              <a:t>valuable painting</a:t>
            </a:r>
            <a:r>
              <a:rPr lang="en-AU" sz="1800" dirty="0">
                <a:solidFill>
                  <a:srgbClr val="008000"/>
                </a:solidFill>
              </a:rPr>
              <a:t> </a:t>
            </a:r>
            <a:r>
              <a:rPr lang="en-AU" sz="1800" i="1" dirty="0">
                <a:solidFill>
                  <a:srgbClr val="008000"/>
                </a:solidFill>
              </a:rPr>
              <a:t>from</a:t>
            </a:r>
            <a:r>
              <a:rPr lang="en-AU" sz="1800" dirty="0">
                <a:solidFill>
                  <a:srgbClr val="008000"/>
                </a:solidFill>
              </a:rPr>
              <a:t> the </a:t>
            </a:r>
            <a:r>
              <a:rPr lang="en-AU" sz="1800" i="1" dirty="0">
                <a:solidFill>
                  <a:srgbClr val="008000"/>
                </a:solidFill>
              </a:rPr>
              <a:t>family</a:t>
            </a:r>
            <a:r>
              <a:rPr lang="en-AU" sz="1800" dirty="0">
                <a:solidFill>
                  <a:srgbClr val="008000"/>
                </a:solidFill>
              </a:rPr>
              <a:t>.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BC2F9F5-9DA3-C50C-0397-2C9701012768}"/>
              </a:ext>
            </a:extLst>
          </p:cNvPr>
          <p:cNvCxnSpPr>
            <a:cxnSpLocks/>
          </p:cNvCxnSpPr>
          <p:nvPr/>
        </p:nvCxnSpPr>
        <p:spPr>
          <a:xfrm>
            <a:off x="3270879" y="5731862"/>
            <a:ext cx="1241052" cy="218765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E0669FF-AD13-B217-E4CC-604F47C3DE27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3809307" y="4703009"/>
            <a:ext cx="681448" cy="482677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5A8B58-AF2E-B027-8742-3C4FDB602428}"/>
              </a:ext>
            </a:extLst>
          </p:cNvPr>
          <p:cNvGrpSpPr/>
          <p:nvPr/>
        </p:nvGrpSpPr>
        <p:grpSpPr>
          <a:xfrm>
            <a:off x="1466360" y="2138464"/>
            <a:ext cx="9259279" cy="4451747"/>
            <a:chOff x="1466360" y="2138464"/>
            <a:chExt cx="9259279" cy="445174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AC374B9-CF9E-88B4-1AA5-2ED3BBBDC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" t="453" r="38875" b="65335"/>
            <a:stretch>
              <a:fillRect/>
            </a:stretch>
          </p:blipFill>
          <p:spPr>
            <a:xfrm>
              <a:off x="1466360" y="2138464"/>
              <a:ext cx="9259279" cy="4449523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A89DE7D-2A72-41AB-2B80-246849337087}"/>
                </a:ext>
              </a:extLst>
            </p:cNvPr>
            <p:cNvSpPr/>
            <p:nvPr/>
          </p:nvSpPr>
          <p:spPr>
            <a:xfrm>
              <a:off x="3696237" y="6323837"/>
              <a:ext cx="450760" cy="2663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95802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uiExpand="1" build="p"/>
      <p:bldP spid="55" grpId="0"/>
      <p:bldP spid="5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4B79844-221C-EB5C-4A5F-96B9C53F9BB1}"/>
              </a:ext>
            </a:extLst>
          </p:cNvPr>
          <p:cNvSpPr txBox="1">
            <a:spLocks/>
          </p:cNvSpPr>
          <p:nvPr/>
        </p:nvSpPr>
        <p:spPr>
          <a:xfrm>
            <a:off x="912445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Model RSA Matrices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F5F248-9E05-0370-B0D1-ED2D0275A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62" y="3142277"/>
            <a:ext cx="11785276" cy="2844861"/>
          </a:xfrm>
          <a:prstGeom prst="rect">
            <a:avLst/>
          </a:prstGeom>
        </p:spPr>
      </p:pic>
      <p:sp useBgFill="1">
        <p:nvSpPr>
          <p:cNvPr id="5" name="Content Placeholder 2">
            <a:extLst>
              <a:ext uri="{FF2B5EF4-FFF2-40B4-BE49-F238E27FC236}">
                <a16:creationId xmlns:a16="http://schemas.microsoft.com/office/drawing/2014/main" id="{A09E7A52-38C8-BD36-C500-73448620E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4" y="1040103"/>
            <a:ext cx="11105927" cy="1667928"/>
          </a:xfrm>
          <a:effectLst/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Clear block-diagonals structure visible.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Coverage from dissimilar to very similar sentences.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Able to distinguish between models.</a:t>
            </a:r>
          </a:p>
        </p:txBody>
      </p:sp>
    </p:spTree>
    <p:extLst>
      <p:ext uri="{BB962C8B-B14F-4D97-AF65-F5344CB8AC3E}">
        <p14:creationId xmlns:p14="http://schemas.microsoft.com/office/powerpoint/2010/main" val="377624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12AB3-6DA7-9BC2-A961-4370DC2DA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A14D9C5-3AA2-9525-4B9B-C1C9F2B55BF1}"/>
              </a:ext>
            </a:extLst>
          </p:cNvPr>
          <p:cNvSpPr txBox="1">
            <a:spLocks/>
          </p:cNvSpPr>
          <p:nvPr/>
        </p:nvSpPr>
        <p:spPr>
          <a:xfrm>
            <a:off x="912445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Behavioural Ratings</a:t>
            </a:r>
          </a:p>
        </p:txBody>
      </p:sp>
      <p:sp useBgFill="1">
        <p:nvSpPr>
          <p:cNvPr id="5" name="Content Placeholder 2">
            <a:extLst>
              <a:ext uri="{FF2B5EF4-FFF2-40B4-BE49-F238E27FC236}">
                <a16:creationId xmlns:a16="http://schemas.microsoft.com/office/drawing/2014/main" id="{494B9255-195E-635C-3830-40CCBD34E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4" y="1040103"/>
            <a:ext cx="11105927" cy="1667928"/>
          </a:xfrm>
          <a:effectLst/>
        </p:spPr>
        <p:txBody>
          <a:bodyPr>
            <a:noAutofit/>
          </a:bodyPr>
          <a:lstStyle/>
          <a:p>
            <a:pPr marL="3690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AU" sz="2400" dirty="0"/>
              <a:t> </a:t>
            </a:r>
          </a:p>
        </p:txBody>
      </p:sp>
      <p:pic>
        <p:nvPicPr>
          <p:cNvPr id="4" name="Picture 3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DFE40964-03E2-3B22-2080-09C429E30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17" y="1040103"/>
            <a:ext cx="9672165" cy="529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29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B774F-B13D-403D-6881-8436028FB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2E4314A-437A-3060-8679-D6CB9E9A179F}"/>
              </a:ext>
            </a:extLst>
          </p:cNvPr>
          <p:cNvSpPr txBox="1">
            <a:spLocks/>
          </p:cNvSpPr>
          <p:nvPr/>
        </p:nvSpPr>
        <p:spPr>
          <a:xfrm>
            <a:off x="912445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Brain RSA Matrices</a:t>
            </a:r>
          </a:p>
        </p:txBody>
      </p:sp>
      <p:sp useBgFill="1">
        <p:nvSpPr>
          <p:cNvPr id="5" name="Content Placeholder 2">
            <a:extLst>
              <a:ext uri="{FF2B5EF4-FFF2-40B4-BE49-F238E27FC236}">
                <a16:creationId xmlns:a16="http://schemas.microsoft.com/office/drawing/2014/main" id="{1E2398BB-5482-F5C4-DAF4-2D2EC091E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4" y="1040103"/>
            <a:ext cx="11105927" cy="1667928"/>
          </a:xfrm>
          <a:effectLst/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Block structure (noisily) visible.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Different regions show different patterns of representation.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‘Minimum length’ effect observed.</a:t>
            </a:r>
          </a:p>
        </p:txBody>
      </p:sp>
      <p:pic>
        <p:nvPicPr>
          <p:cNvPr id="4" name="Picture 3" descr="A collage of data graphics&#10;&#10;AI-generated content may be incorrect.">
            <a:extLst>
              <a:ext uri="{FF2B5EF4-FFF2-40B4-BE49-F238E27FC236}">
                <a16:creationId xmlns:a16="http://schemas.microsoft.com/office/drawing/2014/main" id="{2D2FEA37-EF39-FF00-E70C-60CCE2511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52" b="58095"/>
          <a:stretch>
            <a:fillRect/>
          </a:stretch>
        </p:blipFill>
        <p:spPr>
          <a:xfrm>
            <a:off x="365997" y="2899804"/>
            <a:ext cx="11460006" cy="3442772"/>
          </a:xfrm>
          <a:prstGeom prst="rect">
            <a:avLst/>
          </a:prstGeom>
        </p:spPr>
      </p:pic>
      <p:pic>
        <p:nvPicPr>
          <p:cNvPr id="7" name="Picture 6" descr="A collage of data graphics&#10;&#10;AI-generated content may be incorrect.">
            <a:extLst>
              <a:ext uri="{FF2B5EF4-FFF2-40B4-BE49-F238E27FC236}">
                <a16:creationId xmlns:a16="http://schemas.microsoft.com/office/drawing/2014/main" id="{1E016F3E-0CB7-270A-F463-BC2FB5C2D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60" t="1021" r="343" b="78114"/>
          <a:stretch>
            <a:fillRect/>
          </a:stretch>
        </p:blipFill>
        <p:spPr>
          <a:xfrm>
            <a:off x="8492166" y="1249446"/>
            <a:ext cx="1710137" cy="1430933"/>
          </a:xfrm>
          <a:prstGeom prst="rect">
            <a:avLst/>
          </a:prstGeom>
        </p:spPr>
      </p:pic>
      <p:pic>
        <p:nvPicPr>
          <p:cNvPr id="8" name="Picture 7" descr="A collage of data graphics&#10;&#10;AI-generated content may be incorrect.">
            <a:extLst>
              <a:ext uri="{FF2B5EF4-FFF2-40B4-BE49-F238E27FC236}">
                <a16:creationId xmlns:a16="http://schemas.microsoft.com/office/drawing/2014/main" id="{2AE071ED-4320-B278-CBC3-3AEB6676F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60" t="21579" r="343" b="58095"/>
          <a:stretch>
            <a:fillRect/>
          </a:stretch>
        </p:blipFill>
        <p:spPr>
          <a:xfrm>
            <a:off x="10202303" y="1286432"/>
            <a:ext cx="1710137" cy="139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2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30" y="1043153"/>
            <a:ext cx="11462240" cy="5571659"/>
          </a:xfrm>
          <a:effectLst/>
        </p:spPr>
        <p:txBody>
          <a:bodyPr>
            <a:normAutofit/>
          </a:bodyPr>
          <a:lstStyle/>
          <a:p>
            <a:pPr marL="3690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AU" sz="2400" dirty="0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Model vs Brain Correlations </a:t>
            </a:r>
          </a:p>
        </p:txBody>
      </p:sp>
      <p:pic>
        <p:nvPicPr>
          <p:cNvPr id="9" name="Picture 8" descr="A screenshot of a graph&#10;&#10;AI-generated content may be incorrect.">
            <a:extLst>
              <a:ext uri="{FF2B5EF4-FFF2-40B4-BE49-F238E27FC236}">
                <a16:creationId xmlns:a16="http://schemas.microsoft.com/office/drawing/2014/main" id="{5FC1240E-1263-8625-A254-D85F79D34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15"/>
          <a:stretch>
            <a:fillRect/>
          </a:stretch>
        </p:blipFill>
        <p:spPr>
          <a:xfrm>
            <a:off x="1307178" y="1119934"/>
            <a:ext cx="9561143" cy="530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2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E010D-58E4-3E23-6C3B-87457A301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66D27378-16EE-F7C9-AE6E-1ABC506DA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30" y="1043153"/>
            <a:ext cx="11462240" cy="5571659"/>
          </a:xfrm>
          <a:effectLst/>
        </p:spPr>
        <p:txBody>
          <a:bodyPr>
            <a:normAutofit/>
          </a:bodyPr>
          <a:lstStyle/>
          <a:p>
            <a:pPr marL="3690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AU" sz="2400" dirty="0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33C268-DAC4-DC0D-4F6B-9151A6D9FD74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Model vs Brain Correlations </a:t>
            </a:r>
          </a:p>
        </p:txBody>
      </p:sp>
      <p:pic>
        <p:nvPicPr>
          <p:cNvPr id="9" name="Picture 8" descr="A screenshot of a graph&#10;&#10;AI-generated content may be incorrect.">
            <a:extLst>
              <a:ext uri="{FF2B5EF4-FFF2-40B4-BE49-F238E27FC236}">
                <a16:creationId xmlns:a16="http://schemas.microsoft.com/office/drawing/2014/main" id="{1DCC2B33-7F89-BB80-5424-23BEC239C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15"/>
          <a:stretch>
            <a:fillRect/>
          </a:stretch>
        </p:blipFill>
        <p:spPr>
          <a:xfrm>
            <a:off x="1307178" y="1119934"/>
            <a:ext cx="9561143" cy="5306556"/>
          </a:xfrm>
          <a:prstGeom prst="rect">
            <a:avLst/>
          </a:prstGeom>
        </p:spPr>
      </p:pic>
      <p:pic>
        <p:nvPicPr>
          <p:cNvPr id="4" name="Picture 3" descr="A screenshot of a graph&#10;&#10;AI-generated content may be incorrect.">
            <a:extLst>
              <a:ext uri="{FF2B5EF4-FFF2-40B4-BE49-F238E27FC236}">
                <a16:creationId xmlns:a16="http://schemas.microsoft.com/office/drawing/2014/main" id="{762AAB46-F241-46A5-9143-A8F83630C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214"/>
          <a:stretch>
            <a:fillRect/>
          </a:stretch>
        </p:blipFill>
        <p:spPr>
          <a:xfrm>
            <a:off x="1307178" y="1119933"/>
            <a:ext cx="9546785" cy="530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5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62240" cy="5571659"/>
          </a:xfrm>
          <a:effectLst/>
        </p:spPr>
        <p:txBody>
          <a:bodyPr>
            <a:normAutofit/>
          </a:bodyPr>
          <a:lstStyle/>
          <a:p>
            <a:r>
              <a:rPr lang="en-AU" sz="2400" dirty="0"/>
              <a:t>Relative similarities of ‘swapped’ and ‘modified’ pairs leads to model differences.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Model vs Brain Correlations </a:t>
            </a:r>
          </a:p>
        </p:txBody>
      </p:sp>
      <p:pic>
        <p:nvPicPr>
          <p:cNvPr id="2" name="Picture 1" descr="A screenshot of a graph&#10;&#10;AI-generated content may be incorrect.">
            <a:extLst>
              <a:ext uri="{FF2B5EF4-FFF2-40B4-BE49-F238E27FC236}">
                <a16:creationId xmlns:a16="http://schemas.microsoft.com/office/drawing/2014/main" id="{ABC16F6C-1CC2-BF52-7D52-2B056C956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46" b="172"/>
          <a:stretch>
            <a:fillRect/>
          </a:stretch>
        </p:blipFill>
        <p:spPr>
          <a:xfrm>
            <a:off x="1162914" y="1555606"/>
            <a:ext cx="9810486" cy="2444055"/>
          </a:xfrm>
          <a:prstGeom prst="rect">
            <a:avLst/>
          </a:prstGeom>
        </p:spPr>
      </p:pic>
      <p:pic>
        <p:nvPicPr>
          <p:cNvPr id="7" name="Picture 6" descr="A screenshot of a graph&#10;&#10;AI-generated content may be incorrect.">
            <a:extLst>
              <a:ext uri="{FF2B5EF4-FFF2-40B4-BE49-F238E27FC236}">
                <a16:creationId xmlns:a16="http://schemas.microsoft.com/office/drawing/2014/main" id="{30877BE7-1AE8-043B-E6D4-FAE3784EE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50" b="889"/>
          <a:stretch>
            <a:fillRect/>
          </a:stretch>
        </p:blipFill>
        <p:spPr>
          <a:xfrm>
            <a:off x="1162914" y="4091957"/>
            <a:ext cx="9810486" cy="24746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939169-3FD6-AD9A-F821-951D9F5C8235}"/>
              </a:ext>
            </a:extLst>
          </p:cNvPr>
          <p:cNvSpPr txBox="1"/>
          <p:nvPr/>
        </p:nvSpPr>
        <p:spPr>
          <a:xfrm>
            <a:off x="8862585" y="4024180"/>
            <a:ext cx="2410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Warning: regression lines only indicative!</a:t>
            </a:r>
          </a:p>
        </p:txBody>
      </p:sp>
    </p:spTree>
    <p:extLst>
      <p:ext uri="{BB962C8B-B14F-4D97-AF65-F5344CB8AC3E}">
        <p14:creationId xmlns:p14="http://schemas.microsoft.com/office/powerpoint/2010/main" val="384419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Regions of Activation</a:t>
            </a:r>
          </a:p>
        </p:txBody>
      </p:sp>
      <p:sp useBgFill="1">
        <p:nvSpPr>
          <p:cNvPr id="6" name="Content Placeholder 2">
            <a:extLst>
              <a:ext uri="{FF2B5EF4-FFF2-40B4-BE49-F238E27FC236}">
                <a16:creationId xmlns:a16="http://schemas.microsoft.com/office/drawing/2014/main" id="{C0548BF5-1D94-0127-9489-4A565D232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30" y="1043154"/>
            <a:ext cx="11462240" cy="1128004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Cortical surface map shows regions that correlate with model representations.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Named areas show regions in language network.</a:t>
            </a:r>
          </a:p>
        </p:txBody>
      </p:sp>
      <p:pic>
        <p:nvPicPr>
          <p:cNvPr id="3" name="Picture 2" descr="A collage of data graphics&#10;&#10;AI-generated content may be incorrect.">
            <a:extLst>
              <a:ext uri="{FF2B5EF4-FFF2-40B4-BE49-F238E27FC236}">
                <a16:creationId xmlns:a16="http://schemas.microsoft.com/office/drawing/2014/main" id="{D93AA7B1-3523-E442-5652-B7BD173C5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27"/>
          <a:stretch>
            <a:fillRect/>
          </a:stretch>
        </p:blipFill>
        <p:spPr>
          <a:xfrm>
            <a:off x="432027" y="2369505"/>
            <a:ext cx="11327946" cy="401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4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B9675-49EF-F41A-38EE-7C9794C7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F3E3BA0-2F2D-0208-5BB8-33B3CE285434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Llama </a:t>
            </a:r>
            <a:r>
              <a:rPr lang="en-AU" sz="4400" dirty="0" err="1"/>
              <a:t>Layerwise</a:t>
            </a:r>
            <a:r>
              <a:rPr lang="en-AU" sz="4400" dirty="0"/>
              <a:t> Analysis</a:t>
            </a:r>
          </a:p>
        </p:txBody>
      </p:sp>
      <p:sp useBgFill="1">
        <p:nvSpPr>
          <p:cNvPr id="6" name="Content Placeholder 2">
            <a:extLst>
              <a:ext uri="{FF2B5EF4-FFF2-40B4-BE49-F238E27FC236}">
                <a16:creationId xmlns:a16="http://schemas.microsoft.com/office/drawing/2014/main" id="{23C5FBEC-CA9C-2841-50F7-10567B0F6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30" y="1043154"/>
            <a:ext cx="11462240" cy="1128004"/>
          </a:xfrm>
          <a:effectLst/>
        </p:spPr>
        <p:txBody>
          <a:bodyPr>
            <a:normAutofit/>
          </a:bodyPr>
          <a:lstStyle/>
          <a:p>
            <a:pPr marL="3690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AU" sz="2400" dirty="0"/>
              <a:t> </a:t>
            </a:r>
          </a:p>
        </p:txBody>
      </p:sp>
      <p:pic>
        <p:nvPicPr>
          <p:cNvPr id="4" name="Picture 3" descr="A group of colorful graphs&#10;&#10;AI-generated content may be incorrect.">
            <a:extLst>
              <a:ext uri="{FF2B5EF4-FFF2-40B4-BE49-F238E27FC236}">
                <a16:creationId xmlns:a16="http://schemas.microsoft.com/office/drawing/2014/main" id="{914C9F96-727C-9463-DBE6-438148269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00" y="970450"/>
            <a:ext cx="9520999" cy="56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6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34227768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087" y="1043696"/>
            <a:ext cx="6889263" cy="5571659"/>
          </a:xfrm>
          <a:effectLst/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 err="1"/>
              <a:t>Behavioural</a:t>
            </a:r>
            <a:r>
              <a:rPr lang="en-US" sz="2400" dirty="0"/>
              <a:t> and fMRI results both highlight the importance of sentence structure for semantic representation and processing.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The mean model consistently performs worst on difficult pairs of sentences.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Transformer representations are better than the mean model but still inferior to the hybrid model.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LLMs have access to all necessary information, but do not seem to combine it to form human-like semantic representations.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May explain why LLMs do well at many language tasks but can fail in unexpected ways, especially when making </a:t>
            </a:r>
            <a:r>
              <a:rPr lang="en-US" sz="2400" dirty="0" err="1"/>
              <a:t>generalisations</a:t>
            </a:r>
            <a:r>
              <a:rPr lang="en-US" sz="2400" dirty="0"/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Interpreting Results</a:t>
            </a:r>
          </a:p>
        </p:txBody>
      </p:sp>
      <p:pic>
        <p:nvPicPr>
          <p:cNvPr id="4" name="Picture 3" descr="A graph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8370432C-888C-7C1C-9357-ADDC3DAD9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66"/>
          <a:stretch/>
        </p:blipFill>
        <p:spPr>
          <a:xfrm>
            <a:off x="7523222" y="3761691"/>
            <a:ext cx="4065281" cy="20662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7E2D9F-BEEA-8869-1E24-C49B9622CD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636"/>
          <a:stretch/>
        </p:blipFill>
        <p:spPr>
          <a:xfrm>
            <a:off x="7523222" y="1340412"/>
            <a:ext cx="4065281" cy="205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087" y="1010076"/>
            <a:ext cx="11080263" cy="5711033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Investigate more sophisticated hybrid models.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Extend approach to a wider range of sentence types.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Expand analysis to additional fMRI datasets.</a:t>
            </a:r>
          </a:p>
          <a:p>
            <a:pPr marL="36900" indent="0">
              <a:spcBef>
                <a:spcPts val="600"/>
              </a:spcBef>
              <a:spcAft>
                <a:spcPts val="1200"/>
              </a:spcAft>
              <a:buNone/>
            </a:pPr>
            <a:endParaRPr lang="en-US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29238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55A87-2A0E-12D7-1A7B-E78C4E057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38605E64-9896-3A98-89C5-48686C6AC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087" y="1010076"/>
            <a:ext cx="11080263" cy="5711033"/>
          </a:xfrm>
          <a:effectLst/>
        </p:spPr>
        <p:txBody>
          <a:bodyPr>
            <a:normAutofit/>
          </a:bodyPr>
          <a:lstStyle/>
          <a:p>
            <a:pPr marL="3690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400" dirty="0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218330-DACA-1358-6959-D4EE98E970D4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Papers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587921-BC03-8D41-F1FD-C0356777B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772" y="970450"/>
            <a:ext cx="5490141" cy="28546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BF0359-01B4-2099-7F2F-DF1DB92AE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087" y="970450"/>
            <a:ext cx="5490141" cy="283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41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024865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52230-D743-4BFF-4E4F-49CC4122F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6892A7B-BCC2-9F22-3FC8-F6C1F0DC1C2D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Transformers Analysed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25C1746-4179-FD8C-B378-E4095BB49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875392"/>
              </p:ext>
            </p:extLst>
          </p:nvPr>
        </p:nvGraphicFramePr>
        <p:xfrm>
          <a:off x="1154320" y="1631784"/>
          <a:ext cx="9883360" cy="4323683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979093">
                  <a:extLst>
                    <a:ext uri="{9D8B030D-6E8A-4147-A177-3AD203B41FA5}">
                      <a16:colId xmlns:a16="http://schemas.microsoft.com/office/drawing/2014/main" val="3583345920"/>
                    </a:ext>
                  </a:extLst>
                </a:gridCol>
                <a:gridCol w="7904267">
                  <a:extLst>
                    <a:ext uri="{9D8B030D-6E8A-4147-A177-3AD203B41FA5}">
                      <a16:colId xmlns:a16="http://schemas.microsoft.com/office/drawing/2014/main" val="235651371"/>
                    </a:ext>
                  </a:extLst>
                </a:gridCol>
              </a:tblGrid>
              <a:tr h="562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>
                          <a:effectLst/>
                          <a:latin typeface="+mn-lt"/>
                        </a:rPr>
                        <a:t>Mean-ConceptNet  (Mean-CN)</a:t>
                      </a:r>
                      <a:endParaRPr lang="en-A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>
                          <a:effectLst/>
                          <a:latin typeface="+mn-lt"/>
                        </a:rPr>
                        <a:t>Average of token-wise ConceptNet embeddings after pre-processing to remove non-content words.</a:t>
                      </a:r>
                      <a:endParaRPr lang="en-A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0645731"/>
                  </a:ext>
                </a:extLst>
              </a:tr>
              <a:tr h="562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>
                          <a:effectLst/>
                          <a:latin typeface="+mn-lt"/>
                        </a:rPr>
                        <a:t>InferSent</a:t>
                      </a:r>
                      <a:endParaRPr lang="en-A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>
                          <a:effectLst/>
                          <a:latin typeface="+mn-lt"/>
                        </a:rPr>
                        <a:t>Bi-directional LSTM trained on a variety of natural language inference tasks. Sentence encoder.</a:t>
                      </a:r>
                      <a:endParaRPr lang="en-A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0073884"/>
                  </a:ext>
                </a:extLst>
              </a:tr>
              <a:tr h="3463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ERNIE 2.0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Transformer based on the BERT architecture. Average of tokens in final layer.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1972689"/>
                  </a:ext>
                </a:extLst>
              </a:tr>
              <a:tr h="562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>
                          <a:effectLst/>
                          <a:latin typeface="+mn-lt"/>
                        </a:rPr>
                        <a:t>SentBERT-</a:t>
                      </a:r>
                      <a:r>
                        <a:rPr lang="en-AU" sz="1800" kern="100" dirty="0" err="1">
                          <a:effectLst/>
                          <a:latin typeface="+mn-lt"/>
                        </a:rPr>
                        <a:t>mpnet</a:t>
                      </a:r>
                      <a:endParaRPr lang="en-A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>
                          <a:effectLst/>
                          <a:latin typeface="+mn-lt"/>
                        </a:rPr>
                        <a:t>Based on the </a:t>
                      </a:r>
                      <a:r>
                        <a:rPr lang="en-AU" sz="1800" kern="100" dirty="0" err="1">
                          <a:effectLst/>
                          <a:latin typeface="+mn-lt"/>
                        </a:rPr>
                        <a:t>mpnet</a:t>
                      </a:r>
                      <a:r>
                        <a:rPr lang="en-AU" sz="1800" kern="100" dirty="0">
                          <a:effectLst/>
                          <a:latin typeface="+mn-lt"/>
                        </a:rPr>
                        <a:t>-base transformer model, with additional training to predict paired sentences from a large dataset. Sentence encoder.</a:t>
                      </a:r>
                      <a:endParaRPr lang="en-A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7121694"/>
                  </a:ext>
                </a:extLst>
              </a:tr>
              <a:tr h="562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 err="1">
                          <a:effectLst/>
                          <a:latin typeface="+mn-lt"/>
                        </a:rPr>
                        <a:t>DefSent</a:t>
                      </a:r>
                      <a:endParaRPr lang="en-A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>
                          <a:effectLst/>
                          <a:latin typeface="+mn-lt"/>
                        </a:rPr>
                        <a:t>Based on RoBERTa-large transformer model fine-tuned using about 100,000 words paired with their dictionary definitions. Sentence encoder.</a:t>
                      </a:r>
                      <a:endParaRPr lang="en-A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025437"/>
                  </a:ext>
                </a:extLst>
              </a:tr>
              <a:tr h="2748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 err="1">
                          <a:effectLst/>
                          <a:latin typeface="+mn-lt"/>
                        </a:rPr>
                        <a:t>AMRbart</a:t>
                      </a:r>
                      <a:endParaRPr lang="en-A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>
                          <a:effectLst/>
                          <a:latin typeface="+mn-lt"/>
                        </a:rPr>
                        <a:t>Transformer specially trained on parsing AMR graphs. Sentence encoder.</a:t>
                      </a:r>
                      <a:endParaRPr lang="en-A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6545304"/>
                  </a:ext>
                </a:extLst>
              </a:tr>
              <a:tr h="562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>
                          <a:effectLst/>
                          <a:latin typeface="+mn-lt"/>
                        </a:rPr>
                        <a:t>OpenAI Ada embeddings</a:t>
                      </a:r>
                      <a:endParaRPr lang="en-A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>
                          <a:effectLst/>
                          <a:latin typeface="+mn-lt"/>
                        </a:rPr>
                        <a:t>Embeddings from the OpenAI API, derived from GPT 3 architecture with additional fine-tuning from human feedback. Sentence encoder.</a:t>
                      </a:r>
                      <a:endParaRPr lang="en-AU" sz="18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3521250"/>
                  </a:ext>
                </a:extLst>
              </a:tr>
              <a:tr h="562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8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Llama 3.0 8B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02821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decoder-only transformer architecture trained using multi-task learning, with fine-tuning from human feedback. Average of tokens in final layer.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9155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3026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47348-A008-20A1-670C-3190D54ADD1A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fMRI Preprocessing and GLM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7B26F8E4-EA43-DA38-875E-37D3BA477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4" y="1040102"/>
            <a:ext cx="11105927" cy="3021943"/>
          </a:xfrm>
          <a:effectLst/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Each sentence shown four times over 8 runs.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Preprocessing done using </a:t>
            </a:r>
            <a:r>
              <a:rPr lang="en-AU" sz="2400" dirty="0" err="1"/>
              <a:t>fMRIprep</a:t>
            </a:r>
            <a:r>
              <a:rPr lang="en-AU" sz="2400" dirty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Beta coefficients for each sentence estimated using </a:t>
            </a:r>
            <a:r>
              <a:rPr lang="en-AU" sz="2400" dirty="0" err="1"/>
              <a:t>GLMSingle</a:t>
            </a:r>
            <a:r>
              <a:rPr lang="en-AU" sz="2400" dirty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Voxels were selected using ROI and stability score (correlation over repeats).  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1400" dirty="0"/>
          </a:p>
        </p:txBody>
      </p:sp>
      <p:pic>
        <p:nvPicPr>
          <p:cNvPr id="4" name="Picture 3" descr="A diagram of a brain&#10;&#10;Description automatically generated">
            <a:extLst>
              <a:ext uri="{FF2B5EF4-FFF2-40B4-BE49-F238E27FC236}">
                <a16:creationId xmlns:a16="http://schemas.microsoft.com/office/drawing/2014/main" id="{D0C59689-D616-20EC-7BE3-6F4800629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63" y="3586658"/>
            <a:ext cx="3693590" cy="26105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D11C61-56AE-7674-9151-A69FAD47E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470" y="3744317"/>
            <a:ext cx="4596524" cy="229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81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Attention matters!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Participant Quality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6073C4-8F0D-D63B-1CED-D2D3BA566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658" y="2115576"/>
            <a:ext cx="5376683" cy="405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1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11137</TotalTime>
  <Words>1011</Words>
  <Application>Microsoft Office PowerPoint</Application>
  <PresentationFormat>Widescreen</PresentationFormat>
  <Paragraphs>135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Calibri</vt:lpstr>
      <vt:lpstr>Calisto MT</vt:lpstr>
      <vt:lpstr>Wingdings 2</vt:lpstr>
      <vt:lpstr>Slate</vt:lpstr>
      <vt:lpstr>Computational Models of Compositional Semantics     in the Mind and Brain</vt:lpstr>
      <vt:lpstr>Background</vt:lpstr>
      <vt:lpstr>What is Semantics?</vt:lpstr>
      <vt:lpstr>PowerPoint Presentation</vt:lpstr>
      <vt:lpstr>PowerPoint Presentation</vt:lpstr>
      <vt:lpstr>PowerPoint Presentation</vt:lpstr>
      <vt:lpstr>PowerPoint Presentation</vt:lpstr>
      <vt:lpstr>Study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Study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</vt:lpstr>
      <vt:lpstr>PowerPoint Presentation</vt:lpstr>
      <vt:lpstr>PowerPoint Presentation</vt:lpstr>
      <vt:lpstr>PowerPoint Presentation</vt:lpstr>
      <vt:lpstr>Questions?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Fodor</dc:creator>
  <cp:lastModifiedBy>James Fodor</cp:lastModifiedBy>
  <cp:revision>329</cp:revision>
  <dcterms:created xsi:type="dcterms:W3CDTF">2022-03-03T22:42:08Z</dcterms:created>
  <dcterms:modified xsi:type="dcterms:W3CDTF">2025-09-26T19:13:49Z</dcterms:modified>
</cp:coreProperties>
</file>