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6" r:id="rId1"/>
  </p:sldMasterIdLst>
  <p:notesMasterIdLst>
    <p:notesMasterId r:id="rId19"/>
  </p:notesMasterIdLst>
  <p:sldIdLst>
    <p:sldId id="256" r:id="rId2"/>
    <p:sldId id="559" r:id="rId3"/>
    <p:sldId id="567" r:id="rId4"/>
    <p:sldId id="566" r:id="rId5"/>
    <p:sldId id="568" r:id="rId6"/>
    <p:sldId id="569" r:id="rId7"/>
    <p:sldId id="570" r:id="rId8"/>
    <p:sldId id="571" r:id="rId9"/>
    <p:sldId id="578" r:id="rId10"/>
    <p:sldId id="580" r:id="rId11"/>
    <p:sldId id="574" r:id="rId12"/>
    <p:sldId id="521" r:id="rId13"/>
    <p:sldId id="575" r:id="rId14"/>
    <p:sldId id="576" r:id="rId15"/>
    <p:sldId id="581" r:id="rId16"/>
    <p:sldId id="579" r:id="rId17"/>
    <p:sldId id="58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111111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44" d="100"/>
          <a:sy n="144" d="100"/>
        </p:scale>
        <p:origin x="34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4CDCF-4816-48C0-9361-5CE4A11C0470}" type="datetimeFigureOut">
              <a:rPr lang="en-AU" smtClean="0"/>
              <a:t>26/07/2024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D46C8-F7A5-4F25-B37A-9AD34CE4D4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4917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2487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6701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7350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26/07/2024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1179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26/07/2024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24559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26/07/2024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3786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26/07/2024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9985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26/07/2024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6650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26/07/2024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7338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26/07/2024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5717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26/07/2024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4313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26/07/2024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3400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26/07/2024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2891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26/07/2024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36845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26/07/2024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1361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73646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26/07/2024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3508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F591405D-880C-4C1E-BF2C-D94CB540C323}" type="datetimeFigureOut">
              <a:rPr lang="en-AU" smtClean="0"/>
              <a:t>26/07/2024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47651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  <p:sldLayoutId id="21474839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09167-6865-470F-AF59-9EAE1055E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8316" y="4351963"/>
            <a:ext cx="7384788" cy="122514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AU" sz="4000" dirty="0"/>
              <a:t>The Language Network and Object Categorisation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3BF3F0-EBA5-489B-937C-945C4D7D30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5765465"/>
            <a:ext cx="9440034" cy="9486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400"/>
              </a:spcAft>
            </a:pPr>
            <a:r>
              <a:rPr lang="en-AU" sz="2400" dirty="0">
                <a:solidFill>
                  <a:srgbClr val="F7F825"/>
                </a:solidFill>
              </a:rPr>
              <a:t>James Fodor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400"/>
              </a:spcAft>
            </a:pPr>
            <a:r>
              <a:rPr lang="en-AU" sz="2400" dirty="0">
                <a:solidFill>
                  <a:srgbClr val="F7F825"/>
                </a:solidFill>
              </a:rPr>
              <a:t>30</a:t>
            </a:r>
            <a:r>
              <a:rPr lang="en-AU" sz="2400" baseline="30000" dirty="0">
                <a:solidFill>
                  <a:srgbClr val="F7F825"/>
                </a:solidFill>
              </a:rPr>
              <a:t>th</a:t>
            </a:r>
            <a:r>
              <a:rPr lang="en-AU" sz="2400" dirty="0">
                <a:solidFill>
                  <a:srgbClr val="F7F825"/>
                </a:solidFill>
              </a:rPr>
              <a:t> July 2024</a:t>
            </a:r>
          </a:p>
        </p:txBody>
      </p:sp>
      <p:pic>
        <p:nvPicPr>
          <p:cNvPr id="1028" name="Picture 4" descr="How the brain distinguishes between objects | MIT News | Massachusetts ...">
            <a:extLst>
              <a:ext uri="{FF2B5EF4-FFF2-40B4-BE49-F238E27FC236}">
                <a16:creationId xmlns:a16="http://schemas.microsoft.com/office/drawing/2014/main" id="{5EE1C127-9E86-1A90-EE07-D6A93AF84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682" y="324314"/>
            <a:ext cx="5758055" cy="383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053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73386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Background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332CAA-053C-05A0-7FD5-9B0751319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473" y="1053546"/>
            <a:ext cx="10495408" cy="54314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6FE2AC-A967-78BF-C4F3-112EE678805D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Paper for Today</a:t>
            </a:r>
          </a:p>
        </p:txBody>
      </p:sp>
    </p:spTree>
    <p:extLst>
      <p:ext uri="{BB962C8B-B14F-4D97-AF65-F5344CB8AC3E}">
        <p14:creationId xmlns:p14="http://schemas.microsoft.com/office/powerpoint/2010/main" val="1545850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Content Placeholder 2">
            <a:extLst>
              <a:ext uri="{FF2B5EF4-FFF2-40B4-BE49-F238E27FC236}">
                <a16:creationId xmlns:a16="http://schemas.microsoft.com/office/drawing/2014/main" id="{53557C78-1113-8E70-565E-0F9CB4B99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7260905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“High-dimensional” (HD): members share many features.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“Low-dimensional” (LD): members share few few features.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Claim: “language plays a special role in LD categorization… only one to two features are relevant to the task, whereas the rest of the features interfere and have to be inhibited… a verbal label can help maintain focus on the relevant criterion and reduce interference.” (p. 10381)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Experiment: test whether LD-selective categorization impairment holds in a sample of individuals with severe anomia.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C1FC2C-BD14-43E3-7DFC-76A0232B1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499" y="1670518"/>
            <a:ext cx="4503669" cy="43561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318084-5C67-EBCC-ECAA-19BD82728566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Paper for Today</a:t>
            </a:r>
          </a:p>
        </p:txBody>
      </p:sp>
    </p:spTree>
    <p:extLst>
      <p:ext uri="{BB962C8B-B14F-4D97-AF65-F5344CB8AC3E}">
        <p14:creationId xmlns:p14="http://schemas.microsoft.com/office/powerpoint/2010/main" val="3626553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1453448" cy="5571659"/>
          </a:xfrm>
          <a:effectLst/>
        </p:spPr>
        <p:txBody>
          <a:bodyPr>
            <a:normAutofit fontScale="925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BNT is the Boston Naming Test, a </a:t>
            </a:r>
            <a:r>
              <a:rPr lang="en-US" sz="2400" dirty="0" err="1"/>
              <a:t>behavioural</a:t>
            </a:r>
            <a:r>
              <a:rPr lang="en-US" sz="2400" dirty="0"/>
              <a:t> test based on giving the names of line drawings.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Poor performance indicates problems with lexical access. This can be due to problems with lexical representations or problems with retrieval (or both).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“Based on Study 2, we therefore concluded that lexical retrieval is not necessary for successful categorization, including categorization based on single features.” (page 10395)</a:t>
            </a:r>
            <a:endParaRPr lang="en-AU" sz="24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AU" sz="24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Next Steps</a:t>
            </a:r>
          </a:p>
        </p:txBody>
      </p:sp>
      <p:pic>
        <p:nvPicPr>
          <p:cNvPr id="7" name="Picture 6" descr="A collection of various objects&#10;&#10;Description automatically generated with medium confidence">
            <a:extLst>
              <a:ext uri="{FF2B5EF4-FFF2-40B4-BE49-F238E27FC236}">
                <a16:creationId xmlns:a16="http://schemas.microsoft.com/office/drawing/2014/main" id="{6BD07F61-9220-134D-04A9-CF2A9E2221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014" y="1844097"/>
            <a:ext cx="4325816" cy="291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133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1A00F0C-0C53-9D9B-9BC7-C9E243341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372" y="881340"/>
            <a:ext cx="7743256" cy="59165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06F266-A9BC-CF51-DB4A-197DD0B96A28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Results: Study 1</a:t>
            </a:r>
          </a:p>
        </p:txBody>
      </p:sp>
    </p:spTree>
    <p:extLst>
      <p:ext uri="{BB962C8B-B14F-4D97-AF65-F5344CB8AC3E}">
        <p14:creationId xmlns:p14="http://schemas.microsoft.com/office/powerpoint/2010/main" val="3802052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B54CB5-FD68-0290-C19C-56C3802B1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328" y="890336"/>
            <a:ext cx="7623343" cy="59121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29DAAE-56FD-7608-8227-967236A0F99D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Results: Study 2</a:t>
            </a:r>
          </a:p>
        </p:txBody>
      </p:sp>
    </p:spTree>
    <p:extLst>
      <p:ext uri="{BB962C8B-B14F-4D97-AF65-F5344CB8AC3E}">
        <p14:creationId xmlns:p14="http://schemas.microsoft.com/office/powerpoint/2010/main" val="1776465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8D6B3D-C2F8-AF39-ED54-F8728AAAF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063" y="970450"/>
            <a:ext cx="7073874" cy="56649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40979B-E3B3-11C8-4A80-E344044C1B73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Results: Study 1</a:t>
            </a:r>
          </a:p>
        </p:txBody>
      </p:sp>
    </p:spTree>
    <p:extLst>
      <p:ext uri="{BB962C8B-B14F-4D97-AF65-F5344CB8AC3E}">
        <p14:creationId xmlns:p14="http://schemas.microsoft.com/office/powerpoint/2010/main" val="1031881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A29D30-3FCD-5A33-2CDB-BC68F4A4F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142" y="970450"/>
            <a:ext cx="7041716" cy="56926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583FEF-7CFC-E5F8-6BD8-68AB959F1BB1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Results: Study 2</a:t>
            </a:r>
          </a:p>
        </p:txBody>
      </p:sp>
    </p:spTree>
    <p:extLst>
      <p:ext uri="{BB962C8B-B14F-4D97-AF65-F5344CB8AC3E}">
        <p14:creationId xmlns:p14="http://schemas.microsoft.com/office/powerpoint/2010/main" val="3182260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1453448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“Based on Study 2, we therefore concluded that lexical retrieval is not necessary for successful categorization, including categorization based on single features.” (page 10395)</a:t>
            </a:r>
            <a:endParaRPr lang="en-AU" sz="24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This is a fair interpretation, but note that lexical retrieval is not the same as general language capability.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Interpretation of Aphasia Results</a:t>
            </a:r>
          </a:p>
        </p:txBody>
      </p:sp>
    </p:spTree>
    <p:extLst>
      <p:ext uri="{BB962C8B-B14F-4D97-AF65-F5344CB8AC3E}">
        <p14:creationId xmlns:p14="http://schemas.microsoft.com/office/powerpoint/2010/main" val="4248757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1453448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“</a:t>
            </a:r>
            <a:r>
              <a:rPr lang="en-US" sz="2400" dirty="0"/>
              <a:t>All groups showed a good performance on the conceptual and the semantic subtests, suggesting preservation of high-level cognitive and semantic processes. In contrast, subjects evidenced poorer performances in syllabic identification, indicating a disruption of lower level mechanisms which are assumed to retrieve and process formal lexical representations. Results support the view that </a:t>
            </a:r>
            <a:r>
              <a:rPr lang="en-US" sz="2400" u="sng" dirty="0"/>
              <a:t>aphasic anomia originates from a difficulty in accessing the formal lexical representation and not from a semantic problem</a:t>
            </a:r>
            <a:r>
              <a:rPr lang="en-US" sz="2400" dirty="0"/>
              <a:t>.”</a:t>
            </a:r>
            <a:endParaRPr lang="en-AU" sz="24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Next Steps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7AEABB-3DD2-AA0E-8CB8-723B252C04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7" t="24459" r="-227"/>
          <a:stretch/>
        </p:blipFill>
        <p:spPr>
          <a:xfrm>
            <a:off x="3213928" y="3858077"/>
            <a:ext cx="5210743" cy="267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764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4276949-AED4-8702-DF37-54742D7D7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1453448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fMRI imaging of healthy participants reading sentences, nonwords, a working memory task, and performing categorisation task.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Found that the language network is much more responsive to sentences than the categorisation task.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AU" sz="24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6D57-655C-B0DA-7BD3-E5C97F950857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Results: Study 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8A2F58-105C-E7EF-C690-A6B23ECB3E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454"/>
          <a:stretch/>
        </p:blipFill>
        <p:spPr>
          <a:xfrm>
            <a:off x="596083" y="3508534"/>
            <a:ext cx="5142218" cy="269944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F0E02C1-C557-0855-F8BE-BA077F734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9785" y="3508534"/>
            <a:ext cx="5406132" cy="269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67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Content Placeholder 2">
            <a:extLst>
              <a:ext uri="{FF2B5EF4-FFF2-40B4-BE49-F238E27FC236}">
                <a16:creationId xmlns:a16="http://schemas.microsoft.com/office/drawing/2014/main" id="{96F3AADB-CCD0-18AC-0460-D9CA4E84B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1453448" cy="5571659"/>
          </a:xfrm>
          <a:effectLst/>
        </p:spPr>
        <p:txBody>
          <a:bodyPr>
            <a:normAutofit/>
          </a:bodyPr>
          <a:lstStyle/>
          <a:p>
            <a:r>
              <a:rPr lang="en-AU" sz="2400" dirty="0"/>
              <a:t>They define language as “meaningfully structured word sequences” (Language is primarily a tool for communication, 575)</a:t>
            </a:r>
          </a:p>
          <a:p>
            <a:r>
              <a:rPr lang="en-AU" sz="2400" dirty="0"/>
              <a:t>“The language network exhibited low responses to both categorization tasks, which did not differ from activations elicited by reading of nonword sequences (a low-level control condition)…. Thus, we conclude that … </a:t>
            </a:r>
            <a:r>
              <a:rPr lang="en-AU" sz="2400" u="sng" dirty="0"/>
              <a:t>the language network is not at all engaged in object categorization</a:t>
            </a:r>
            <a:r>
              <a:rPr lang="en-AU" sz="2400" dirty="0"/>
              <a:t>, highlighting a dissociation between linguistic processing and non-linguistic semantic cognition.” (page 10393)</a:t>
            </a:r>
          </a:p>
          <a:p>
            <a:r>
              <a:rPr lang="en-AU" sz="2400" dirty="0"/>
              <a:t>“</a:t>
            </a:r>
            <a:r>
              <a:rPr lang="en-US" sz="2400" dirty="0"/>
              <a:t>If access to linguistic representations were necessary for categorization, categorizing images would take longer than categorizing words; instead, they take approximately the same amount of time.</a:t>
            </a:r>
            <a:r>
              <a:rPr lang="en-AU" sz="2400" dirty="0"/>
              <a:t>” (page 10396)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9504404-F09B-0B2A-1524-A4B3E779A260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Interpretation of fMRI Results</a:t>
            </a:r>
          </a:p>
        </p:txBody>
      </p:sp>
    </p:spTree>
    <p:extLst>
      <p:ext uri="{BB962C8B-B14F-4D97-AF65-F5344CB8AC3E}">
        <p14:creationId xmlns:p14="http://schemas.microsoft.com/office/powerpoint/2010/main" val="1024865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Content Placeholder 2">
            <a:extLst>
              <a:ext uri="{FF2B5EF4-FFF2-40B4-BE49-F238E27FC236}">
                <a16:creationId xmlns:a16="http://schemas.microsoft.com/office/drawing/2014/main" id="{4154DBE2-A95D-E3AC-539E-1E58E79AF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1453448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More word-like nonwords elicit higher activity.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Word-likeness determined by online participant rating.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E0294A-1539-6A7C-EBF1-9080384E0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743" y="2322095"/>
            <a:ext cx="3385982" cy="40817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4BCA0A-209B-FDAA-B869-B054BD376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640" y="4362961"/>
            <a:ext cx="4956303" cy="21324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7D5AF5-808C-2B2A-FC88-6F267B49EF34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Additional Background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EDA4EF2-CF7B-4404-39F0-5212F2034D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640" y="2214970"/>
            <a:ext cx="3994512" cy="205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47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Content Placeholder 2">
            <a:extLst>
              <a:ext uri="{FF2B5EF4-FFF2-40B4-BE49-F238E27FC236}">
                <a16:creationId xmlns:a16="http://schemas.microsoft.com/office/drawing/2014/main" id="{4154DBE2-A95D-E3AC-539E-1E58E79AF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1453448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Non-linguistic but meaningful stimuli activate the language network.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295B54-D97C-142C-6183-665CD5741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515" y="3001878"/>
            <a:ext cx="5031475" cy="279337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CD38A33-8B7B-CBDE-7BD6-28699DBA0AF0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Additional Background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63A300E-361F-0100-AE98-EDBD37F5F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9816" y="2157955"/>
            <a:ext cx="5400838" cy="363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9593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Content Placeholder 2">
            <a:extLst>
              <a:ext uri="{FF2B5EF4-FFF2-40B4-BE49-F238E27FC236}">
                <a16:creationId xmlns:a16="http://schemas.microsoft.com/office/drawing/2014/main" id="{3628D9F4-581D-94E4-E52E-33E6CCF42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1453448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Syntax and semantics separately increase language network activation.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5F901E0-1A9E-2FCF-3782-93C3B71BBD68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Additional Background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3DC171-BE02-DC6D-8181-31CE1979B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1667" y="3554872"/>
            <a:ext cx="5830957" cy="26580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F589DE-99DB-9255-B110-627A6ACFC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1667" y="1927971"/>
            <a:ext cx="5821062" cy="15010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0505EE-2482-5346-D835-8B20DF555F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534" y="3288292"/>
            <a:ext cx="5638800" cy="208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474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Content Placeholder 2">
            <a:extLst>
              <a:ext uri="{FF2B5EF4-FFF2-40B4-BE49-F238E27FC236}">
                <a16:creationId xmlns:a16="http://schemas.microsoft.com/office/drawing/2014/main" id="{85EA4169-8D8F-9654-1A61-1BFF3952C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1453448" cy="5571659"/>
          </a:xfrm>
          <a:effectLst/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dirty="0"/>
              <a:t>Syntax and semantics separately increase language network activation.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06C67F3-6B02-F43F-A527-C2E5EFB0306D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Additional Background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2F61F8-197B-03AE-0653-EB7C63252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894" y="4266195"/>
            <a:ext cx="4204042" cy="22348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15CA74-DF8F-D366-5BE1-9C6256B19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720" y="2381438"/>
            <a:ext cx="5387466" cy="33717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9CCB622-5A70-2CBE-3EB5-DE3011EE91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6585"/>
          <a:stretch/>
        </p:blipFill>
        <p:spPr>
          <a:xfrm>
            <a:off x="1420723" y="1860174"/>
            <a:ext cx="3541889" cy="227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473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Content Placeholder 2">
            <a:extLst>
              <a:ext uri="{FF2B5EF4-FFF2-40B4-BE49-F238E27FC236}">
                <a16:creationId xmlns:a16="http://schemas.microsoft.com/office/drawing/2014/main" id="{96F3AADB-CCD0-18AC-0460-D9CA4E84B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7" y="1062746"/>
            <a:ext cx="11453448" cy="5571659"/>
          </a:xfrm>
          <a:effectLst/>
        </p:spPr>
        <p:txBody>
          <a:bodyPr>
            <a:normAutofit/>
          </a:bodyPr>
          <a:lstStyle/>
          <a:p>
            <a:r>
              <a:rPr lang="en-AU" sz="2400" dirty="0"/>
              <a:t>Aphasia results: on an easy task, severely anomic patients perform somewhat worse. This is consistent with modest language network involvement in the task.</a:t>
            </a:r>
          </a:p>
          <a:p>
            <a:r>
              <a:rPr lang="en-AU" sz="2400" dirty="0"/>
              <a:t>fMRI results: on a superficial semantic task, healthy participants show small but non-zero activation of language network. This is expected given the non-linguistic stimuli.</a:t>
            </a:r>
          </a:p>
          <a:p>
            <a:endParaRPr lang="en-AU" sz="2400" dirty="0"/>
          </a:p>
          <a:p>
            <a:r>
              <a:rPr lang="en-AU" sz="2400" dirty="0"/>
              <a:t>Conclusion: all evidence points to graded response of language network to aspects of natural language. As such, a small but non-zero response to an easy semantic task is not evidence of non-engagement of the </a:t>
            </a:r>
            <a:r>
              <a:rPr lang="en-AU" sz="2400"/>
              <a:t>language network.</a:t>
            </a:r>
            <a:endParaRPr lang="en-AU" sz="240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9504404-F09B-0B2A-1524-A4B3E779A260}"/>
              </a:ext>
            </a:extLst>
          </p:cNvPr>
          <p:cNvSpPr txBox="1">
            <a:spLocks/>
          </p:cNvSpPr>
          <p:nvPr/>
        </p:nvSpPr>
        <p:spPr>
          <a:xfrm>
            <a:off x="919119" y="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4400" dirty="0"/>
              <a:t>My Interpretation of Results</a:t>
            </a:r>
          </a:p>
        </p:txBody>
      </p:sp>
    </p:spTree>
    <p:extLst>
      <p:ext uri="{BB962C8B-B14F-4D97-AF65-F5344CB8AC3E}">
        <p14:creationId xmlns:p14="http://schemas.microsoft.com/office/powerpoint/2010/main" val="28477663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7950</TotalTime>
  <Words>651</Words>
  <Application>Microsoft Office PowerPoint</Application>
  <PresentationFormat>Widescreen</PresentationFormat>
  <Paragraphs>49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Calibri</vt:lpstr>
      <vt:lpstr>Calisto MT</vt:lpstr>
      <vt:lpstr>Wingdings 2</vt:lpstr>
      <vt:lpstr>Slate</vt:lpstr>
      <vt:lpstr>The Language Network and Object Categorisation</vt:lpstr>
      <vt:lpstr>Background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Fodor</dc:creator>
  <cp:lastModifiedBy>James Fodor</cp:lastModifiedBy>
  <cp:revision>272</cp:revision>
  <dcterms:created xsi:type="dcterms:W3CDTF">2022-03-03T22:42:08Z</dcterms:created>
  <dcterms:modified xsi:type="dcterms:W3CDTF">2024-07-26T07:40:42Z</dcterms:modified>
</cp:coreProperties>
</file>