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11"/>
  </p:notesMasterIdLst>
  <p:sldIdLst>
    <p:sldId id="256" r:id="rId2"/>
    <p:sldId id="272" r:id="rId3"/>
    <p:sldId id="571" r:id="rId4"/>
    <p:sldId id="566" r:id="rId5"/>
    <p:sldId id="565" r:id="rId6"/>
    <p:sldId id="568" r:id="rId7"/>
    <p:sldId id="569" r:id="rId8"/>
    <p:sldId id="570" r:id="rId9"/>
    <p:sldId id="52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111111"/>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43" d="100"/>
          <a:sy n="143" d="100"/>
        </p:scale>
        <p:origin x="380" y="10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4CDCF-4816-48C0-9361-5CE4A11C0470}" type="datetimeFigureOut">
              <a:rPr lang="en-AU" smtClean="0"/>
              <a:t>29/10/2024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D46C8-F7A5-4F25-B37A-9AD34CE4D461}" type="slidenum">
              <a:rPr lang="en-AU" smtClean="0"/>
              <a:t>‹#›</a:t>
            </a:fld>
            <a:endParaRPr lang="en-AU"/>
          </a:p>
        </p:txBody>
      </p:sp>
    </p:spTree>
    <p:extLst>
      <p:ext uri="{BB962C8B-B14F-4D97-AF65-F5344CB8AC3E}">
        <p14:creationId xmlns:p14="http://schemas.microsoft.com/office/powerpoint/2010/main" val="217491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29/10/2024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31248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29/10/2024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2670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91405D-880C-4C1E-BF2C-D94CB540C323}" type="datetimeFigureOut">
              <a:rPr lang="en-AU" smtClean="0"/>
              <a:t>29/10/2024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07350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021179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1405D-880C-4C1E-BF2C-D94CB540C323}" type="datetimeFigureOut">
              <a:rPr lang="en-AU" smtClean="0"/>
              <a:t>29/10/2024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2455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1405D-880C-4C1E-BF2C-D94CB540C323}" type="datetimeFigureOut">
              <a:rPr lang="en-AU" smtClean="0"/>
              <a:t>29/10/2024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52378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1405D-880C-4C1E-BF2C-D94CB540C323}" type="datetimeFigureOut">
              <a:rPr lang="en-AU" smtClean="0"/>
              <a:t>29/10/2024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95998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856650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312733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485717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574313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73400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91405D-880C-4C1E-BF2C-D94CB540C323}" type="datetimeFigureOut">
              <a:rPr lang="en-AU" smtClean="0"/>
              <a:t>29/10/2024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9289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29/10/2024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443684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91405D-880C-4C1E-BF2C-D94CB540C323}" type="datetimeFigureOut">
              <a:rPr lang="en-AU" smtClean="0"/>
              <a:t>29/10/2024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2651361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29/10/2024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817364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1405D-880C-4C1E-BF2C-D94CB540C323}" type="datetimeFigureOut">
              <a:rPr lang="en-AU" smtClean="0"/>
              <a:t>29/10/2024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A55E541-F75B-4BA3-8B9C-A6D1542FFB78}" type="slidenum">
              <a:rPr lang="en-AU" smtClean="0"/>
              <a:t>‹#›</a:t>
            </a:fld>
            <a:endParaRPr lang="en-AU"/>
          </a:p>
        </p:txBody>
      </p:sp>
    </p:spTree>
    <p:extLst>
      <p:ext uri="{BB962C8B-B14F-4D97-AF65-F5344CB8AC3E}">
        <p14:creationId xmlns:p14="http://schemas.microsoft.com/office/powerpoint/2010/main" val="1063508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F591405D-880C-4C1E-BF2C-D94CB540C323}" type="datetimeFigureOut">
              <a:rPr lang="en-AU" smtClean="0"/>
              <a:t>29/10/2024</a:t>
            </a:fld>
            <a:endParaRPr lang="en-A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A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55E541-F75B-4BA3-8B9C-A6D1542FFB78}" type="slidenum">
              <a:rPr lang="en-AU" smtClean="0"/>
              <a:t>‹#›</a:t>
            </a:fld>
            <a:endParaRPr lang="en-AU"/>
          </a:p>
        </p:txBody>
      </p:sp>
    </p:spTree>
    <p:extLst>
      <p:ext uri="{BB962C8B-B14F-4D97-AF65-F5344CB8AC3E}">
        <p14:creationId xmlns:p14="http://schemas.microsoft.com/office/powerpoint/2010/main" val="1104765173"/>
      </p:ext>
    </p:extLst>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9167-6865-470F-AF59-9EAE1055ECAF}"/>
              </a:ext>
            </a:extLst>
          </p:cNvPr>
          <p:cNvSpPr>
            <a:spLocks noGrp="1"/>
          </p:cNvSpPr>
          <p:nvPr>
            <p:ph type="ctrTitle"/>
          </p:nvPr>
        </p:nvSpPr>
        <p:spPr>
          <a:xfrm>
            <a:off x="907773" y="516834"/>
            <a:ext cx="10131287" cy="830614"/>
          </a:xfrm>
        </p:spPr>
        <p:txBody>
          <a:bodyPr>
            <a:normAutofit/>
          </a:bodyPr>
          <a:lstStyle/>
          <a:p>
            <a:pPr>
              <a:lnSpc>
                <a:spcPct val="90000"/>
              </a:lnSpc>
            </a:pPr>
            <a:r>
              <a:rPr lang="en-AU" sz="4400" dirty="0"/>
              <a:t>Resource-rational analysis</a:t>
            </a:r>
          </a:p>
        </p:txBody>
      </p:sp>
      <p:sp>
        <p:nvSpPr>
          <p:cNvPr id="3" name="Subtitle 2">
            <a:extLst>
              <a:ext uri="{FF2B5EF4-FFF2-40B4-BE49-F238E27FC236}">
                <a16:creationId xmlns:a16="http://schemas.microsoft.com/office/drawing/2014/main" id="{563BF3F0-EBA5-489B-937C-945C4D7D3060}"/>
              </a:ext>
            </a:extLst>
          </p:cNvPr>
          <p:cNvSpPr>
            <a:spLocks noGrp="1"/>
          </p:cNvSpPr>
          <p:nvPr>
            <p:ph type="subTitle" idx="1"/>
          </p:nvPr>
        </p:nvSpPr>
        <p:spPr>
          <a:xfrm>
            <a:off x="1370693" y="5765465"/>
            <a:ext cx="9440034" cy="948657"/>
          </a:xfrm>
        </p:spPr>
        <p:txBody>
          <a:bodyPr>
            <a:normAutofit/>
          </a:bodyPr>
          <a:lstStyle/>
          <a:p>
            <a:pPr>
              <a:lnSpc>
                <a:spcPct val="90000"/>
              </a:lnSpc>
              <a:spcBef>
                <a:spcPts val="0"/>
              </a:spcBef>
              <a:spcAft>
                <a:spcPts val="400"/>
              </a:spcAft>
            </a:pPr>
            <a:r>
              <a:rPr lang="en-AU" sz="2400" dirty="0">
                <a:solidFill>
                  <a:srgbClr val="F7F825"/>
                </a:solidFill>
              </a:rPr>
              <a:t>James Fodor</a:t>
            </a:r>
          </a:p>
          <a:p>
            <a:pPr>
              <a:lnSpc>
                <a:spcPct val="90000"/>
              </a:lnSpc>
              <a:spcBef>
                <a:spcPts val="0"/>
              </a:spcBef>
              <a:spcAft>
                <a:spcPts val="400"/>
              </a:spcAft>
            </a:pPr>
            <a:r>
              <a:rPr lang="en-AU" sz="2400" dirty="0">
                <a:solidFill>
                  <a:srgbClr val="F7F825"/>
                </a:solidFill>
              </a:rPr>
              <a:t>29</a:t>
            </a:r>
            <a:r>
              <a:rPr lang="en-AU" sz="2400" baseline="30000" dirty="0">
                <a:solidFill>
                  <a:srgbClr val="F7F825"/>
                </a:solidFill>
              </a:rPr>
              <a:t>th</a:t>
            </a:r>
            <a:r>
              <a:rPr lang="en-AU" sz="2400" dirty="0">
                <a:solidFill>
                  <a:srgbClr val="F7F825"/>
                </a:solidFill>
              </a:rPr>
              <a:t> Oct 2024</a:t>
            </a:r>
          </a:p>
        </p:txBody>
      </p:sp>
      <p:pic>
        <p:nvPicPr>
          <p:cNvPr id="6" name="Picture 5">
            <a:extLst>
              <a:ext uri="{FF2B5EF4-FFF2-40B4-BE49-F238E27FC236}">
                <a16:creationId xmlns:a16="http://schemas.microsoft.com/office/drawing/2014/main" id="{CE685ECB-829D-9ED0-3371-90C29BF2D957}"/>
              </a:ext>
            </a:extLst>
          </p:cNvPr>
          <p:cNvPicPr>
            <a:picLocks noChangeAspect="1"/>
          </p:cNvPicPr>
          <p:nvPr/>
        </p:nvPicPr>
        <p:blipFill>
          <a:blip r:embed="rId3"/>
          <a:stretch>
            <a:fillRect/>
          </a:stretch>
        </p:blipFill>
        <p:spPr>
          <a:xfrm>
            <a:off x="3091013" y="1476226"/>
            <a:ext cx="5999394" cy="4160461"/>
          </a:xfrm>
          <a:prstGeom prst="rect">
            <a:avLst/>
          </a:prstGeom>
        </p:spPr>
      </p:pic>
    </p:spTree>
    <p:extLst>
      <p:ext uri="{BB962C8B-B14F-4D97-AF65-F5344CB8AC3E}">
        <p14:creationId xmlns:p14="http://schemas.microsoft.com/office/powerpoint/2010/main" val="3639053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35D4-70F0-400A-A96D-0629645050FE}"/>
              </a:ext>
            </a:extLst>
          </p:cNvPr>
          <p:cNvSpPr>
            <a:spLocks noGrp="1"/>
          </p:cNvSpPr>
          <p:nvPr>
            <p:ph type="title"/>
          </p:nvPr>
        </p:nvSpPr>
        <p:spPr>
          <a:xfrm>
            <a:off x="919119" y="12462"/>
            <a:ext cx="10353762" cy="970450"/>
          </a:xfrm>
        </p:spPr>
        <p:txBody>
          <a:bodyPr>
            <a:normAutofit/>
          </a:bodyPr>
          <a:lstStyle/>
          <a:p>
            <a:r>
              <a:rPr lang="en-AU" sz="4400" dirty="0"/>
              <a:t>Background</a:t>
            </a:r>
          </a:p>
        </p:txBody>
      </p:sp>
      <p:sp useBgFill="1">
        <p:nvSpPr>
          <p:cNvPr id="3" name="Content Placeholder 2">
            <a:extLst>
              <a:ext uri="{FF2B5EF4-FFF2-40B4-BE49-F238E27FC236}">
                <a16:creationId xmlns:a16="http://schemas.microsoft.com/office/drawing/2014/main" id="{2D2BEC6A-1DF8-4EFC-A89B-92323D4EC32D}"/>
              </a:ext>
            </a:extLst>
          </p:cNvPr>
          <p:cNvSpPr>
            <a:spLocks noGrp="1"/>
          </p:cNvSpPr>
          <p:nvPr>
            <p:ph idx="1"/>
          </p:nvPr>
        </p:nvSpPr>
        <p:spPr>
          <a:xfrm>
            <a:off x="0" y="1054338"/>
            <a:ext cx="12192000" cy="5791200"/>
          </a:xfrm>
          <a:effectLst/>
        </p:spPr>
        <p:txBody>
          <a:bodyPr lIns="432000">
            <a:normAutofit/>
          </a:bodyPr>
          <a:lstStyle/>
          <a:p>
            <a:pPr>
              <a:spcBef>
                <a:spcPts val="1200"/>
              </a:spcBef>
              <a:spcAft>
                <a:spcPts val="1200"/>
              </a:spcAft>
            </a:pPr>
            <a:r>
              <a:rPr lang="en-AU" sz="2400" dirty="0">
                <a:effectLst>
                  <a:outerShdw blurRad="38100" dist="38100" dir="2700000" algn="tl">
                    <a:srgbClr val="000000">
                      <a:alpha val="43137"/>
                    </a:srgbClr>
                  </a:outerShdw>
                </a:effectLst>
              </a:rPr>
              <a:t>How to infer the cognitive mechanisms underpinning any given behaviour?</a:t>
            </a:r>
          </a:p>
          <a:p>
            <a:pPr>
              <a:spcBef>
                <a:spcPts val="1200"/>
              </a:spcBef>
              <a:spcAft>
                <a:spcPts val="1200"/>
              </a:spcAft>
            </a:pPr>
            <a:r>
              <a:rPr lang="en-AU" sz="2400" dirty="0">
                <a:effectLst>
                  <a:outerShdw blurRad="38100" dist="38100" dir="2700000" algn="tl">
                    <a:srgbClr val="000000">
                      <a:alpha val="43137"/>
                    </a:srgbClr>
                  </a:outerShdw>
                </a:effectLst>
              </a:rPr>
              <a:t>“Inferring cognitive mechanisms and representations from limited experimental data is an ill-posed problem, because any </a:t>
            </a:r>
            <a:r>
              <a:rPr lang="en-AU" sz="2400" dirty="0" err="1">
                <a:effectLst>
                  <a:outerShdw blurRad="38100" dist="38100" dir="2700000" algn="tl">
                    <a:srgbClr val="000000">
                      <a:alpha val="43137"/>
                    </a:srgbClr>
                  </a:outerShdw>
                </a:effectLst>
              </a:rPr>
              <a:t>behavior</a:t>
            </a:r>
            <a:r>
              <a:rPr lang="en-AU" sz="2400" dirty="0">
                <a:effectLst>
                  <a:outerShdw blurRad="38100" dist="38100" dir="2700000" algn="tl">
                    <a:srgbClr val="000000">
                      <a:alpha val="43137"/>
                    </a:srgbClr>
                  </a:outerShdw>
                </a:effectLst>
              </a:rPr>
              <a:t> could be generated by infinitely many candidate mechanisms.”</a:t>
            </a:r>
          </a:p>
          <a:p>
            <a:pPr>
              <a:spcBef>
                <a:spcPts val="1200"/>
              </a:spcBef>
              <a:spcAft>
                <a:spcPts val="1200"/>
              </a:spcAft>
            </a:pPr>
            <a:r>
              <a:rPr lang="en-AU" sz="2400" dirty="0">
                <a:effectLst>
                  <a:outerShdw blurRad="38100" dist="38100" dir="2700000" algn="tl">
                    <a:srgbClr val="000000">
                      <a:alpha val="43137"/>
                    </a:srgbClr>
                  </a:outerShdw>
                </a:effectLst>
              </a:rPr>
              <a:t>Need some framework to generate and evaluate hypotheses.</a:t>
            </a:r>
          </a:p>
          <a:p>
            <a:pPr>
              <a:spcBef>
                <a:spcPts val="1200"/>
              </a:spcBef>
              <a:spcAft>
                <a:spcPts val="1200"/>
              </a:spcAft>
            </a:pPr>
            <a:r>
              <a:rPr lang="en-AU" sz="2400" dirty="0">
                <a:effectLst>
                  <a:outerShdw blurRad="38100" dist="38100" dir="2700000" algn="tl">
                    <a:srgbClr val="000000">
                      <a:alpha val="43137"/>
                    </a:srgbClr>
                  </a:outerShdw>
                </a:effectLst>
              </a:rPr>
              <a:t>Approach: combine rational choice approach with cognitive limitations.</a:t>
            </a:r>
          </a:p>
        </p:txBody>
      </p:sp>
      <p:pic>
        <p:nvPicPr>
          <p:cNvPr id="6" name="Picture 5">
            <a:extLst>
              <a:ext uri="{FF2B5EF4-FFF2-40B4-BE49-F238E27FC236}">
                <a16:creationId xmlns:a16="http://schemas.microsoft.com/office/drawing/2014/main" id="{79293354-9A21-91D5-F057-18E559CA6BE7}"/>
              </a:ext>
            </a:extLst>
          </p:cNvPr>
          <p:cNvPicPr>
            <a:picLocks noChangeAspect="1"/>
          </p:cNvPicPr>
          <p:nvPr/>
        </p:nvPicPr>
        <p:blipFill>
          <a:blip r:embed="rId2"/>
          <a:stretch>
            <a:fillRect/>
          </a:stretch>
        </p:blipFill>
        <p:spPr>
          <a:xfrm>
            <a:off x="3759450" y="4360875"/>
            <a:ext cx="4673099" cy="2212484"/>
          </a:xfrm>
          <a:prstGeom prst="rect">
            <a:avLst/>
          </a:prstGeom>
        </p:spPr>
      </p:pic>
    </p:spTree>
    <p:extLst>
      <p:ext uri="{BB962C8B-B14F-4D97-AF65-F5344CB8AC3E}">
        <p14:creationId xmlns:p14="http://schemas.microsoft.com/office/powerpoint/2010/main" val="375752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D8A29-B603-1CF0-8118-991A5A9B1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A5A93-DF62-AD99-2E7A-62B155260332}"/>
              </a:ext>
            </a:extLst>
          </p:cNvPr>
          <p:cNvSpPr>
            <a:spLocks noGrp="1"/>
          </p:cNvSpPr>
          <p:nvPr>
            <p:ph type="title"/>
          </p:nvPr>
        </p:nvSpPr>
        <p:spPr>
          <a:xfrm>
            <a:off x="919119" y="12462"/>
            <a:ext cx="10353762" cy="970450"/>
          </a:xfrm>
        </p:spPr>
        <p:txBody>
          <a:bodyPr>
            <a:normAutofit/>
          </a:bodyPr>
          <a:lstStyle/>
          <a:p>
            <a:r>
              <a:rPr lang="en-AU" sz="4400" dirty="0"/>
              <a:t>Key Idea</a:t>
            </a:r>
          </a:p>
        </p:txBody>
      </p:sp>
      <p:sp useBgFill="1">
        <p:nvSpPr>
          <p:cNvPr id="3" name="Content Placeholder 2">
            <a:extLst>
              <a:ext uri="{FF2B5EF4-FFF2-40B4-BE49-F238E27FC236}">
                <a16:creationId xmlns:a16="http://schemas.microsoft.com/office/drawing/2014/main" id="{58C4FFC1-5281-CD54-1225-E53ABFB1426E}"/>
              </a:ext>
            </a:extLst>
          </p:cNvPr>
          <p:cNvSpPr>
            <a:spLocks noGrp="1"/>
          </p:cNvSpPr>
          <p:nvPr>
            <p:ph idx="1"/>
          </p:nvPr>
        </p:nvSpPr>
        <p:spPr>
          <a:xfrm>
            <a:off x="0" y="1054338"/>
            <a:ext cx="12192000" cy="5791200"/>
          </a:xfrm>
          <a:effectLst/>
        </p:spPr>
        <p:txBody>
          <a:bodyPr lIns="432000">
            <a:normAutofit/>
          </a:bodyPr>
          <a:lstStyle/>
          <a:p>
            <a:pPr>
              <a:spcBef>
                <a:spcPts val="1200"/>
              </a:spcBef>
              <a:spcAft>
                <a:spcPts val="1200"/>
              </a:spcAft>
            </a:pPr>
            <a:r>
              <a:rPr lang="en-AU" sz="2400" dirty="0">
                <a:effectLst>
                  <a:outerShdw blurRad="38100" dist="38100" dir="2700000" algn="tl">
                    <a:srgbClr val="000000">
                      <a:alpha val="43137"/>
                    </a:srgbClr>
                  </a:outerShdw>
                </a:effectLst>
              </a:rPr>
              <a:t>“Rational analysis capitalizes on the </a:t>
            </a:r>
            <a:r>
              <a:rPr lang="en-AU" sz="2400" u="sng" dirty="0">
                <a:effectLst>
                  <a:outerShdw blurRad="38100" dist="38100" dir="2700000" algn="tl">
                    <a:srgbClr val="000000">
                      <a:alpha val="43137"/>
                    </a:srgbClr>
                  </a:outerShdw>
                </a:effectLst>
              </a:rPr>
              <a:t>functional constraints imposed by goals</a:t>
            </a:r>
            <a:r>
              <a:rPr lang="en-AU" sz="2400" dirty="0">
                <a:effectLst>
                  <a:outerShdw blurRad="38100" dist="38100" dir="2700000" algn="tl">
                    <a:srgbClr val="000000">
                      <a:alpha val="43137"/>
                    </a:srgbClr>
                  </a:outerShdw>
                </a:effectLst>
              </a:rPr>
              <a:t> and the structures of the environment rather than the structural constraints imposed by cognitive architectures…</a:t>
            </a:r>
          </a:p>
          <a:p>
            <a:pPr>
              <a:spcBef>
                <a:spcPts val="1200"/>
              </a:spcBef>
              <a:spcAft>
                <a:spcPts val="1200"/>
              </a:spcAft>
            </a:pPr>
            <a:r>
              <a:rPr lang="en-AU" sz="2400" dirty="0">
                <a:effectLst>
                  <a:outerShdw blurRad="38100" dist="38100" dir="2700000" algn="tl">
                    <a:srgbClr val="000000">
                      <a:alpha val="43137"/>
                    </a:srgbClr>
                  </a:outerShdw>
                </a:effectLst>
              </a:rPr>
              <a:t>Its inductive bias toward rational explanations is often rooted in the assumption that </a:t>
            </a:r>
            <a:r>
              <a:rPr lang="en-AU" sz="2400" u="sng" dirty="0">
                <a:effectLst>
                  <a:outerShdw blurRad="38100" dist="38100" dir="2700000" algn="tl">
                    <a:srgbClr val="000000">
                      <a:alpha val="43137"/>
                    </a:srgbClr>
                  </a:outerShdw>
                </a:effectLst>
              </a:rPr>
              <a:t>evolution and learning have optimally adapted the human mind</a:t>
            </a:r>
            <a:r>
              <a:rPr lang="en-AU" sz="2400" dirty="0">
                <a:effectLst>
                  <a:outerShdw blurRad="38100" dist="38100" dir="2700000" algn="tl">
                    <a:srgbClr val="000000">
                      <a:alpha val="43137"/>
                    </a:srgbClr>
                  </a:outerShdw>
                </a:effectLst>
              </a:rPr>
              <a:t> to the structure of its environment.”</a:t>
            </a:r>
          </a:p>
          <a:p>
            <a:pPr>
              <a:spcBef>
                <a:spcPts val="1200"/>
              </a:spcBef>
              <a:spcAft>
                <a:spcPts val="1200"/>
              </a:spcAft>
            </a:pPr>
            <a:r>
              <a:rPr lang="en-AU" sz="2400" dirty="0">
                <a:effectLst>
                  <a:outerShdw blurRad="38100" dist="38100" dir="2700000" algn="tl">
                    <a:srgbClr val="000000">
                      <a:alpha val="43137"/>
                    </a:srgbClr>
                  </a:outerShdw>
                </a:effectLst>
              </a:rPr>
              <a:t>“RRA’s assumption of bounded optimality is not a substantive claim about the mind but a methodological device to efficiently search through the endless space of possible mechanisms”</a:t>
            </a:r>
          </a:p>
        </p:txBody>
      </p:sp>
    </p:spTree>
    <p:extLst>
      <p:ext uri="{BB962C8B-B14F-4D97-AF65-F5344CB8AC3E}">
        <p14:creationId xmlns:p14="http://schemas.microsoft.com/office/powerpoint/2010/main" val="334279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8DDFE-7CFB-A1F7-00FA-4E6D40D23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1E328D-1D99-BB45-1E63-3EB1C7F19AF7}"/>
              </a:ext>
            </a:extLst>
          </p:cNvPr>
          <p:cNvSpPr>
            <a:spLocks noGrp="1"/>
          </p:cNvSpPr>
          <p:nvPr>
            <p:ph type="title"/>
          </p:nvPr>
        </p:nvSpPr>
        <p:spPr>
          <a:xfrm>
            <a:off x="919119" y="12462"/>
            <a:ext cx="10353762" cy="970450"/>
          </a:xfrm>
        </p:spPr>
        <p:txBody>
          <a:bodyPr>
            <a:normAutofit/>
          </a:bodyPr>
          <a:lstStyle/>
          <a:p>
            <a:r>
              <a:rPr lang="en-AU" sz="4400" dirty="0"/>
              <a:t>The Core Equation</a:t>
            </a:r>
          </a:p>
        </p:txBody>
      </p:sp>
      <p:sp useBgFill="1">
        <p:nvSpPr>
          <p:cNvPr id="3" name="Content Placeholder 2">
            <a:extLst>
              <a:ext uri="{FF2B5EF4-FFF2-40B4-BE49-F238E27FC236}">
                <a16:creationId xmlns:a16="http://schemas.microsoft.com/office/drawing/2014/main" id="{1BFE912E-18E6-DA73-043C-D857193AEF49}"/>
              </a:ext>
            </a:extLst>
          </p:cNvPr>
          <p:cNvSpPr>
            <a:spLocks noGrp="1"/>
          </p:cNvSpPr>
          <p:nvPr>
            <p:ph idx="1"/>
          </p:nvPr>
        </p:nvSpPr>
        <p:spPr>
          <a:xfrm>
            <a:off x="0" y="822428"/>
            <a:ext cx="12192000" cy="5791200"/>
          </a:xfrm>
          <a:effectLst/>
        </p:spPr>
        <p:txBody>
          <a:bodyPr lIns="432000">
            <a:normAutofit/>
          </a:bodyPr>
          <a:lstStyle/>
          <a:p>
            <a:pPr marL="36900" indent="0">
              <a:spcBef>
                <a:spcPts val="1200"/>
              </a:spcBef>
              <a:spcAft>
                <a:spcPts val="1200"/>
              </a:spcAft>
              <a:buNone/>
            </a:pPr>
            <a:r>
              <a:rPr lang="en-AU" sz="2400" dirty="0">
                <a:effectLst>
                  <a:outerShdw blurRad="38100" dist="38100" dir="2700000" algn="tl">
                    <a:srgbClr val="000000">
                      <a:alpha val="43137"/>
                    </a:srgbClr>
                  </a:outerShdw>
                </a:effectLst>
              </a:rPr>
              <a:t> </a:t>
            </a:r>
          </a:p>
        </p:txBody>
      </p:sp>
      <p:pic>
        <p:nvPicPr>
          <p:cNvPr id="8" name="Picture 7">
            <a:extLst>
              <a:ext uri="{FF2B5EF4-FFF2-40B4-BE49-F238E27FC236}">
                <a16:creationId xmlns:a16="http://schemas.microsoft.com/office/drawing/2014/main" id="{485D8076-0F76-CB91-52D4-F297E2F0F8C4}"/>
              </a:ext>
            </a:extLst>
          </p:cNvPr>
          <p:cNvPicPr>
            <a:picLocks noChangeAspect="1"/>
          </p:cNvPicPr>
          <p:nvPr/>
        </p:nvPicPr>
        <p:blipFill>
          <a:blip r:embed="rId2"/>
          <a:stretch>
            <a:fillRect/>
          </a:stretch>
        </p:blipFill>
        <p:spPr>
          <a:xfrm>
            <a:off x="0" y="2677044"/>
            <a:ext cx="12192000" cy="1040984"/>
          </a:xfrm>
          <a:prstGeom prst="rect">
            <a:avLst/>
          </a:prstGeom>
        </p:spPr>
      </p:pic>
      <p:sp>
        <p:nvSpPr>
          <p:cNvPr id="9" name="TextBox 8">
            <a:extLst>
              <a:ext uri="{FF2B5EF4-FFF2-40B4-BE49-F238E27FC236}">
                <a16:creationId xmlns:a16="http://schemas.microsoft.com/office/drawing/2014/main" id="{961C23D3-9FDD-924E-DA41-F523EF27324D}"/>
              </a:ext>
            </a:extLst>
          </p:cNvPr>
          <p:cNvSpPr txBox="1"/>
          <p:nvPr/>
        </p:nvSpPr>
        <p:spPr>
          <a:xfrm>
            <a:off x="4769909" y="1552357"/>
            <a:ext cx="2652179" cy="707886"/>
          </a:xfrm>
          <a:prstGeom prst="rect">
            <a:avLst/>
          </a:prstGeom>
          <a:noFill/>
        </p:spPr>
        <p:txBody>
          <a:bodyPr wrap="square" rtlCol="0">
            <a:spAutoFit/>
          </a:bodyPr>
          <a:lstStyle/>
          <a:p>
            <a:pPr algn="ctr"/>
            <a:r>
              <a:rPr lang="en-AU" sz="2000" dirty="0"/>
              <a:t>Utility of the result of decision or judgement</a:t>
            </a:r>
          </a:p>
        </p:txBody>
      </p:sp>
      <p:cxnSp>
        <p:nvCxnSpPr>
          <p:cNvPr id="11" name="Straight Arrow Connector 10">
            <a:extLst>
              <a:ext uri="{FF2B5EF4-FFF2-40B4-BE49-F238E27FC236}">
                <a16:creationId xmlns:a16="http://schemas.microsoft.com/office/drawing/2014/main" id="{7980CDED-73F9-E2D7-8B81-E07EAA1E0168}"/>
              </a:ext>
            </a:extLst>
          </p:cNvPr>
          <p:cNvCxnSpPr/>
          <p:nvPr/>
        </p:nvCxnSpPr>
        <p:spPr>
          <a:xfrm flipV="1">
            <a:off x="5785618" y="3366690"/>
            <a:ext cx="0" cy="51134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A11112F-8210-BF15-F210-3F95B70E6D22}"/>
              </a:ext>
            </a:extLst>
          </p:cNvPr>
          <p:cNvSpPr txBox="1"/>
          <p:nvPr/>
        </p:nvSpPr>
        <p:spPr>
          <a:xfrm>
            <a:off x="6789991" y="3873732"/>
            <a:ext cx="1128179" cy="707886"/>
          </a:xfrm>
          <a:prstGeom prst="rect">
            <a:avLst/>
          </a:prstGeom>
          <a:noFill/>
        </p:spPr>
        <p:txBody>
          <a:bodyPr wrap="square" rtlCol="0">
            <a:spAutoFit/>
          </a:bodyPr>
          <a:lstStyle/>
          <a:p>
            <a:r>
              <a:rPr lang="en-AU" sz="2000" dirty="0"/>
              <a:t>Utility of result</a:t>
            </a:r>
          </a:p>
        </p:txBody>
      </p:sp>
      <p:cxnSp>
        <p:nvCxnSpPr>
          <p:cNvPr id="13" name="Straight Arrow Connector 12">
            <a:extLst>
              <a:ext uri="{FF2B5EF4-FFF2-40B4-BE49-F238E27FC236}">
                <a16:creationId xmlns:a16="http://schemas.microsoft.com/office/drawing/2014/main" id="{40AE3706-D643-4885-728F-16F25039027F}"/>
              </a:ext>
            </a:extLst>
          </p:cNvPr>
          <p:cNvCxnSpPr/>
          <p:nvPr/>
        </p:nvCxnSpPr>
        <p:spPr>
          <a:xfrm flipV="1">
            <a:off x="7283114" y="3359517"/>
            <a:ext cx="0" cy="51134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D385A4B-7E10-3E82-433C-358882FA3222}"/>
              </a:ext>
            </a:extLst>
          </p:cNvPr>
          <p:cNvSpPr txBox="1"/>
          <p:nvPr/>
        </p:nvSpPr>
        <p:spPr>
          <a:xfrm>
            <a:off x="10182550" y="3845576"/>
            <a:ext cx="1415007" cy="1015663"/>
          </a:xfrm>
          <a:prstGeom prst="rect">
            <a:avLst/>
          </a:prstGeom>
          <a:noFill/>
        </p:spPr>
        <p:txBody>
          <a:bodyPr wrap="square" rtlCol="0">
            <a:spAutoFit/>
          </a:bodyPr>
          <a:lstStyle/>
          <a:p>
            <a:r>
              <a:rPr lang="en-AU" sz="2000" dirty="0"/>
              <a:t>Cost of resources </a:t>
            </a:r>
            <a:r>
              <a:rPr lang="el-GR" sz="2000" i="1" dirty="0"/>
              <a:t>ρ</a:t>
            </a:r>
            <a:r>
              <a:rPr lang="en-AU" sz="2000" i="1" dirty="0"/>
              <a:t> </a:t>
            </a:r>
            <a:r>
              <a:rPr lang="en-AU" sz="2000" dirty="0"/>
              <a:t>for time </a:t>
            </a:r>
            <a:r>
              <a:rPr lang="en-AU" sz="2000" i="1" dirty="0"/>
              <a:t>t</a:t>
            </a:r>
          </a:p>
        </p:txBody>
      </p:sp>
      <p:cxnSp>
        <p:nvCxnSpPr>
          <p:cNvPr id="15" name="Straight Arrow Connector 14">
            <a:extLst>
              <a:ext uri="{FF2B5EF4-FFF2-40B4-BE49-F238E27FC236}">
                <a16:creationId xmlns:a16="http://schemas.microsoft.com/office/drawing/2014/main" id="{BBDEC138-3533-388A-AB51-61D9FFE8CDE7}"/>
              </a:ext>
            </a:extLst>
          </p:cNvPr>
          <p:cNvCxnSpPr/>
          <p:nvPr/>
        </p:nvCxnSpPr>
        <p:spPr>
          <a:xfrm flipV="1">
            <a:off x="10814821" y="3359517"/>
            <a:ext cx="0" cy="51134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64043F2-8944-A57C-AAA8-468880DD83FB}"/>
              </a:ext>
            </a:extLst>
          </p:cNvPr>
          <p:cNvSpPr txBox="1"/>
          <p:nvPr/>
        </p:nvSpPr>
        <p:spPr>
          <a:xfrm>
            <a:off x="8267613" y="3878032"/>
            <a:ext cx="1572128" cy="1015663"/>
          </a:xfrm>
          <a:prstGeom prst="rect">
            <a:avLst/>
          </a:prstGeom>
          <a:noFill/>
        </p:spPr>
        <p:txBody>
          <a:bodyPr wrap="square" rtlCol="0">
            <a:spAutoFit/>
          </a:bodyPr>
          <a:lstStyle/>
          <a:p>
            <a:r>
              <a:rPr lang="en-AU" sz="2000" dirty="0"/>
              <a:t>Distribution of resources </a:t>
            </a:r>
            <a:r>
              <a:rPr lang="el-GR" sz="2000" i="1" dirty="0"/>
              <a:t>ρ</a:t>
            </a:r>
            <a:r>
              <a:rPr lang="en-AU" sz="2000" i="1" dirty="0"/>
              <a:t> </a:t>
            </a:r>
            <a:r>
              <a:rPr lang="en-AU" sz="2000" dirty="0"/>
              <a:t>and times </a:t>
            </a:r>
            <a:r>
              <a:rPr lang="en-AU" sz="2000" i="1" dirty="0"/>
              <a:t>t</a:t>
            </a:r>
            <a:endParaRPr lang="en-AU" sz="2000" dirty="0"/>
          </a:p>
        </p:txBody>
      </p:sp>
      <p:cxnSp>
        <p:nvCxnSpPr>
          <p:cNvPr id="17" name="Straight Arrow Connector 16">
            <a:extLst>
              <a:ext uri="{FF2B5EF4-FFF2-40B4-BE49-F238E27FC236}">
                <a16:creationId xmlns:a16="http://schemas.microsoft.com/office/drawing/2014/main" id="{9C31014A-F3A8-97FE-287D-BE77344A7F2F}"/>
              </a:ext>
            </a:extLst>
          </p:cNvPr>
          <p:cNvCxnSpPr/>
          <p:nvPr/>
        </p:nvCxnSpPr>
        <p:spPr>
          <a:xfrm flipV="1">
            <a:off x="8986021" y="3366690"/>
            <a:ext cx="0" cy="51134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Left Brace 17">
            <a:extLst>
              <a:ext uri="{FF2B5EF4-FFF2-40B4-BE49-F238E27FC236}">
                <a16:creationId xmlns:a16="http://schemas.microsoft.com/office/drawing/2014/main" id="{BB31226E-C943-5C76-3484-60461E24CBE4}"/>
              </a:ext>
            </a:extLst>
          </p:cNvPr>
          <p:cNvSpPr/>
          <p:nvPr/>
        </p:nvSpPr>
        <p:spPr>
          <a:xfrm rot="5400000">
            <a:off x="5962238" y="887550"/>
            <a:ext cx="267523" cy="3155761"/>
          </a:xfrm>
          <a:prstGeom prst="leftBrace">
            <a:avLst>
              <a:gd name="adj1" fmla="val 46568"/>
              <a:gd name="adj2" fmla="val 4958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9" name="TextBox 18">
            <a:extLst>
              <a:ext uri="{FF2B5EF4-FFF2-40B4-BE49-F238E27FC236}">
                <a16:creationId xmlns:a16="http://schemas.microsoft.com/office/drawing/2014/main" id="{A055DB63-1805-5BE4-00BA-5F29FC5E255D}"/>
              </a:ext>
            </a:extLst>
          </p:cNvPr>
          <p:cNvSpPr txBox="1"/>
          <p:nvPr/>
        </p:nvSpPr>
        <p:spPr>
          <a:xfrm>
            <a:off x="5119872" y="3870859"/>
            <a:ext cx="1572127" cy="707886"/>
          </a:xfrm>
          <a:prstGeom prst="rect">
            <a:avLst/>
          </a:prstGeom>
          <a:noFill/>
        </p:spPr>
        <p:txBody>
          <a:bodyPr wrap="square" rtlCol="0">
            <a:spAutoFit/>
          </a:bodyPr>
          <a:lstStyle/>
          <a:p>
            <a:r>
              <a:rPr lang="en-AU" sz="2000" dirty="0"/>
              <a:t>Distribution of results</a:t>
            </a:r>
          </a:p>
        </p:txBody>
      </p:sp>
      <p:sp>
        <p:nvSpPr>
          <p:cNvPr id="22" name="TextBox 21">
            <a:extLst>
              <a:ext uri="{FF2B5EF4-FFF2-40B4-BE49-F238E27FC236}">
                <a16:creationId xmlns:a16="http://schemas.microsoft.com/office/drawing/2014/main" id="{C1AE8464-208C-3143-81C0-F73A33C5E7B7}"/>
              </a:ext>
            </a:extLst>
          </p:cNvPr>
          <p:cNvSpPr txBox="1"/>
          <p:nvPr/>
        </p:nvSpPr>
        <p:spPr>
          <a:xfrm>
            <a:off x="3084096" y="3879800"/>
            <a:ext cx="1915285" cy="707886"/>
          </a:xfrm>
          <a:prstGeom prst="rect">
            <a:avLst/>
          </a:prstGeom>
          <a:noFill/>
        </p:spPr>
        <p:txBody>
          <a:bodyPr wrap="square" rtlCol="0">
            <a:spAutoFit/>
          </a:bodyPr>
          <a:lstStyle/>
          <a:p>
            <a:r>
              <a:rPr lang="en-AU" sz="2000" dirty="0"/>
              <a:t>Distribution of environments E</a:t>
            </a:r>
          </a:p>
        </p:txBody>
      </p:sp>
      <p:cxnSp>
        <p:nvCxnSpPr>
          <p:cNvPr id="23" name="Straight Arrow Connector 22">
            <a:extLst>
              <a:ext uri="{FF2B5EF4-FFF2-40B4-BE49-F238E27FC236}">
                <a16:creationId xmlns:a16="http://schemas.microsoft.com/office/drawing/2014/main" id="{C6EB7DD2-2BAA-5828-F50A-DC37FF4DD579}"/>
              </a:ext>
            </a:extLst>
          </p:cNvPr>
          <p:cNvCxnSpPr/>
          <p:nvPr/>
        </p:nvCxnSpPr>
        <p:spPr>
          <a:xfrm flipV="1">
            <a:off x="4037376" y="3371205"/>
            <a:ext cx="0" cy="51134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51839D9-3645-F76A-B2B9-FBA8F0242BE3}"/>
              </a:ext>
            </a:extLst>
          </p:cNvPr>
          <p:cNvSpPr txBox="1"/>
          <p:nvPr/>
        </p:nvSpPr>
        <p:spPr>
          <a:xfrm>
            <a:off x="8741375" y="1511511"/>
            <a:ext cx="2652179" cy="707886"/>
          </a:xfrm>
          <a:prstGeom prst="rect">
            <a:avLst/>
          </a:prstGeom>
          <a:noFill/>
        </p:spPr>
        <p:txBody>
          <a:bodyPr wrap="square" rtlCol="0">
            <a:spAutoFit/>
          </a:bodyPr>
          <a:lstStyle/>
          <a:p>
            <a:pPr algn="ctr"/>
            <a:r>
              <a:rPr lang="en-AU" sz="2000" dirty="0"/>
              <a:t>Cost of using cognitive resources</a:t>
            </a:r>
          </a:p>
        </p:txBody>
      </p:sp>
      <p:sp>
        <p:nvSpPr>
          <p:cNvPr id="25" name="Left Brace 24">
            <a:extLst>
              <a:ext uri="{FF2B5EF4-FFF2-40B4-BE49-F238E27FC236}">
                <a16:creationId xmlns:a16="http://schemas.microsoft.com/office/drawing/2014/main" id="{B9E2871F-D53B-1723-535B-713074371DFA}"/>
              </a:ext>
            </a:extLst>
          </p:cNvPr>
          <p:cNvSpPr/>
          <p:nvPr/>
        </p:nvSpPr>
        <p:spPr>
          <a:xfrm rot="5400000">
            <a:off x="9933704" y="657861"/>
            <a:ext cx="267523" cy="3533448"/>
          </a:xfrm>
          <a:prstGeom prst="leftBrace">
            <a:avLst>
              <a:gd name="adj1" fmla="val 46568"/>
              <a:gd name="adj2" fmla="val 4958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26" name="Straight Arrow Connector 25">
            <a:extLst>
              <a:ext uri="{FF2B5EF4-FFF2-40B4-BE49-F238E27FC236}">
                <a16:creationId xmlns:a16="http://schemas.microsoft.com/office/drawing/2014/main" id="{1A1FE705-C3B4-3717-7A62-4BBB248FEABE}"/>
              </a:ext>
            </a:extLst>
          </p:cNvPr>
          <p:cNvCxnSpPr>
            <a:cxnSpLocks/>
          </p:cNvCxnSpPr>
          <p:nvPr/>
        </p:nvCxnSpPr>
        <p:spPr>
          <a:xfrm>
            <a:off x="2884438" y="2375198"/>
            <a:ext cx="0" cy="60369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C479D9E-01A4-8BBF-A3A6-04D72A5E4299}"/>
              </a:ext>
            </a:extLst>
          </p:cNvPr>
          <p:cNvSpPr txBox="1"/>
          <p:nvPr/>
        </p:nvSpPr>
        <p:spPr>
          <a:xfrm>
            <a:off x="1558348" y="1552357"/>
            <a:ext cx="2652179" cy="707886"/>
          </a:xfrm>
          <a:prstGeom prst="rect">
            <a:avLst/>
          </a:prstGeom>
          <a:noFill/>
        </p:spPr>
        <p:txBody>
          <a:bodyPr wrap="square" rtlCol="0">
            <a:spAutoFit/>
          </a:bodyPr>
          <a:lstStyle/>
          <a:p>
            <a:pPr algn="ctr"/>
            <a:r>
              <a:rPr lang="en-AU" sz="2000" dirty="0"/>
              <a:t>Choose heuristic </a:t>
            </a:r>
            <a:r>
              <a:rPr lang="en-AU" sz="2000" i="1" dirty="0"/>
              <a:t>h</a:t>
            </a:r>
            <a:r>
              <a:rPr lang="en-AU" sz="2000" dirty="0"/>
              <a:t> to maximise net utility</a:t>
            </a:r>
          </a:p>
        </p:txBody>
      </p:sp>
      <p:sp>
        <p:nvSpPr>
          <p:cNvPr id="30" name="TextBox 29">
            <a:extLst>
              <a:ext uri="{FF2B5EF4-FFF2-40B4-BE49-F238E27FC236}">
                <a16:creationId xmlns:a16="http://schemas.microsoft.com/office/drawing/2014/main" id="{2CC8AAF1-9844-C352-E2F1-DE3112BCF3FF}"/>
              </a:ext>
            </a:extLst>
          </p:cNvPr>
          <p:cNvSpPr txBox="1"/>
          <p:nvPr/>
        </p:nvSpPr>
        <p:spPr>
          <a:xfrm>
            <a:off x="80732" y="5694906"/>
            <a:ext cx="11117355" cy="400110"/>
          </a:xfrm>
          <a:prstGeom prst="rect">
            <a:avLst/>
          </a:prstGeom>
          <a:noFill/>
        </p:spPr>
        <p:txBody>
          <a:bodyPr wrap="square">
            <a:spAutoFit/>
          </a:bodyPr>
          <a:lstStyle/>
          <a:p>
            <a:r>
              <a:rPr lang="en-AU" sz="2000" dirty="0"/>
              <a:t>NOTE: “This is a problem to be solved by evolution, cognitive development, and life-long learning.” </a:t>
            </a:r>
          </a:p>
        </p:txBody>
      </p:sp>
      <p:sp>
        <p:nvSpPr>
          <p:cNvPr id="31" name="TextBox 30">
            <a:extLst>
              <a:ext uri="{FF2B5EF4-FFF2-40B4-BE49-F238E27FC236}">
                <a16:creationId xmlns:a16="http://schemas.microsoft.com/office/drawing/2014/main" id="{DFAE513B-8F53-D8D3-F483-DFF5AFA1D734}"/>
              </a:ext>
            </a:extLst>
          </p:cNvPr>
          <p:cNvSpPr txBox="1"/>
          <p:nvPr/>
        </p:nvSpPr>
        <p:spPr>
          <a:xfrm>
            <a:off x="251269" y="3698466"/>
            <a:ext cx="2473623" cy="1631216"/>
          </a:xfrm>
          <a:prstGeom prst="rect">
            <a:avLst/>
          </a:prstGeom>
          <a:noFill/>
        </p:spPr>
        <p:txBody>
          <a:bodyPr wrap="square" rtlCol="0">
            <a:spAutoFit/>
          </a:bodyPr>
          <a:lstStyle/>
          <a:p>
            <a:r>
              <a:rPr lang="en-AU" sz="2000" i="1" dirty="0"/>
              <a:t>S</a:t>
            </a:r>
            <a:r>
              <a:rPr lang="en-AU" sz="2000" i="1" baseline="-25000" dirty="0"/>
              <a:t>0</a:t>
            </a:r>
            <a:r>
              <a:rPr lang="en-AU" sz="2000" dirty="0"/>
              <a:t>: information about initial state</a:t>
            </a:r>
          </a:p>
          <a:p>
            <a:r>
              <a:rPr lang="en-AU" sz="2000" i="1" dirty="0"/>
              <a:t>B</a:t>
            </a:r>
            <a:r>
              <a:rPr lang="en-AU" sz="2000" dirty="0"/>
              <a:t>: brain</a:t>
            </a:r>
          </a:p>
          <a:p>
            <a:r>
              <a:rPr lang="en-AU" sz="2000" i="1" dirty="0"/>
              <a:t>i</a:t>
            </a:r>
            <a:r>
              <a:rPr lang="en-AU" sz="2000" dirty="0"/>
              <a:t>: information about environment E</a:t>
            </a:r>
          </a:p>
        </p:txBody>
      </p:sp>
      <p:sp>
        <p:nvSpPr>
          <p:cNvPr id="35" name="Left Brace 34">
            <a:extLst>
              <a:ext uri="{FF2B5EF4-FFF2-40B4-BE49-F238E27FC236}">
                <a16:creationId xmlns:a16="http://schemas.microsoft.com/office/drawing/2014/main" id="{98899279-9D25-5617-A855-8E40EAA21A7B}"/>
              </a:ext>
            </a:extLst>
          </p:cNvPr>
          <p:cNvSpPr/>
          <p:nvPr/>
        </p:nvSpPr>
        <p:spPr>
          <a:xfrm rot="16200000">
            <a:off x="995988" y="2979757"/>
            <a:ext cx="267523" cy="1027041"/>
          </a:xfrm>
          <a:prstGeom prst="leftBrace">
            <a:avLst>
              <a:gd name="adj1" fmla="val 46568"/>
              <a:gd name="adj2" fmla="val 4958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213544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a:extLst>
              <a:ext uri="{FF2B5EF4-FFF2-40B4-BE49-F238E27FC236}">
                <a16:creationId xmlns:a16="http://schemas.microsoft.com/office/drawing/2014/main" id="{D4276949-AED4-8702-DF37-54742D7D731B}"/>
              </a:ext>
            </a:extLst>
          </p:cNvPr>
          <p:cNvSpPr>
            <a:spLocks noGrp="1"/>
          </p:cNvSpPr>
          <p:nvPr>
            <p:ph idx="1"/>
          </p:nvPr>
        </p:nvSpPr>
        <p:spPr>
          <a:xfrm>
            <a:off x="337037" y="1062746"/>
            <a:ext cx="11198980" cy="5571659"/>
          </a:xfrm>
          <a:effectLst/>
        </p:spPr>
        <p:txBody>
          <a:bodyPr>
            <a:normAutofit/>
          </a:bodyPr>
          <a:lstStyle/>
          <a:p>
            <a:pPr>
              <a:spcBef>
                <a:spcPts val="600"/>
              </a:spcBef>
              <a:spcAft>
                <a:spcPts val="1200"/>
              </a:spcAft>
            </a:pPr>
            <a:r>
              <a:rPr lang="en-AU" sz="2400" dirty="0"/>
              <a:t>1. Start with a computational-level description of an aspect of cognition formulated as a problem and its solution.</a:t>
            </a:r>
          </a:p>
          <a:p>
            <a:pPr>
              <a:spcBef>
                <a:spcPts val="600"/>
              </a:spcBef>
              <a:spcAft>
                <a:spcPts val="1200"/>
              </a:spcAft>
            </a:pPr>
            <a:r>
              <a:rPr lang="en-AU" sz="2400" dirty="0"/>
              <a:t>2. Posit which class of algorithms the mind’s computational architecture might use to approximately solve this problem, the cost of the computational resources used by these algorithms, and the utility of more accurately approximating the correct solution.</a:t>
            </a:r>
          </a:p>
          <a:p>
            <a:pPr>
              <a:spcBef>
                <a:spcPts val="600"/>
              </a:spcBef>
              <a:spcAft>
                <a:spcPts val="1200"/>
              </a:spcAft>
            </a:pPr>
            <a:r>
              <a:rPr lang="en-AU" sz="2400" dirty="0"/>
              <a:t>3. Find the algorithm in this class that optimally trades off resources and approximation accuracy (Core Equation).</a:t>
            </a:r>
          </a:p>
          <a:p>
            <a:pPr>
              <a:spcBef>
                <a:spcPts val="600"/>
              </a:spcBef>
              <a:spcAft>
                <a:spcPts val="1200"/>
              </a:spcAft>
            </a:pPr>
            <a:r>
              <a:rPr lang="en-AU" sz="2400" dirty="0"/>
              <a:t>4. Evaluate the predictions of the resulting model against empirical data.</a:t>
            </a:r>
          </a:p>
          <a:p>
            <a:pPr>
              <a:spcBef>
                <a:spcPts val="600"/>
              </a:spcBef>
              <a:spcAft>
                <a:spcPts val="1200"/>
              </a:spcAft>
            </a:pPr>
            <a:r>
              <a:rPr lang="en-AU" sz="2400" dirty="0"/>
              <a:t>5. Refine the computational-level theory (step 1) or assumed computational architecture and its constraints (step 2) to address significant discrepancies, and then reiterate.</a:t>
            </a:r>
          </a:p>
        </p:txBody>
      </p:sp>
      <p:sp>
        <p:nvSpPr>
          <p:cNvPr id="5" name="Title 1">
            <a:extLst>
              <a:ext uri="{FF2B5EF4-FFF2-40B4-BE49-F238E27FC236}">
                <a16:creationId xmlns:a16="http://schemas.microsoft.com/office/drawing/2014/main" id="{B7A46D57-655C-B0DA-7BD3-E5C97F950857}"/>
              </a:ext>
            </a:extLst>
          </p:cNvPr>
          <p:cNvSpPr txBox="1">
            <a:spLocks/>
          </p:cNvSpPr>
          <p:nvPr/>
        </p:nvSpPr>
        <p:spPr>
          <a:xfrm>
            <a:off x="919119" y="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4400" dirty="0"/>
              <a:t>Five Steps</a:t>
            </a:r>
          </a:p>
        </p:txBody>
      </p:sp>
    </p:spTree>
    <p:extLst>
      <p:ext uri="{BB962C8B-B14F-4D97-AF65-F5344CB8AC3E}">
        <p14:creationId xmlns:p14="http://schemas.microsoft.com/office/powerpoint/2010/main" val="29990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E9DA1-C27D-3BDC-FA98-F7D0210546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876204-2133-C2F5-0879-55D715C6C450}"/>
              </a:ext>
            </a:extLst>
          </p:cNvPr>
          <p:cNvSpPr>
            <a:spLocks noGrp="1"/>
          </p:cNvSpPr>
          <p:nvPr>
            <p:ph type="title"/>
          </p:nvPr>
        </p:nvSpPr>
        <p:spPr>
          <a:xfrm>
            <a:off x="919119" y="12462"/>
            <a:ext cx="10353762" cy="970450"/>
          </a:xfrm>
        </p:spPr>
        <p:txBody>
          <a:bodyPr>
            <a:normAutofit/>
          </a:bodyPr>
          <a:lstStyle/>
          <a:p>
            <a:r>
              <a:rPr lang="en-AU" sz="4400" dirty="0"/>
              <a:t>Is the Theory Normative?</a:t>
            </a:r>
          </a:p>
        </p:txBody>
      </p:sp>
      <p:sp useBgFill="1">
        <p:nvSpPr>
          <p:cNvPr id="3" name="Content Placeholder 2">
            <a:extLst>
              <a:ext uri="{FF2B5EF4-FFF2-40B4-BE49-F238E27FC236}">
                <a16:creationId xmlns:a16="http://schemas.microsoft.com/office/drawing/2014/main" id="{79AE5371-3EF3-AEF5-B2F3-290B9892481F}"/>
              </a:ext>
            </a:extLst>
          </p:cNvPr>
          <p:cNvSpPr>
            <a:spLocks noGrp="1"/>
          </p:cNvSpPr>
          <p:nvPr>
            <p:ph idx="1"/>
          </p:nvPr>
        </p:nvSpPr>
        <p:spPr>
          <a:xfrm>
            <a:off x="0" y="1054338"/>
            <a:ext cx="12192000" cy="5791200"/>
          </a:xfrm>
          <a:effectLst/>
        </p:spPr>
        <p:txBody>
          <a:bodyPr lIns="432000">
            <a:normAutofit fontScale="92500"/>
          </a:bodyPr>
          <a:lstStyle/>
          <a:p>
            <a:pPr>
              <a:spcBef>
                <a:spcPts val="1200"/>
              </a:spcBef>
              <a:spcAft>
                <a:spcPts val="1200"/>
              </a:spcAft>
            </a:pPr>
            <a:r>
              <a:rPr lang="en-AU" sz="2400" dirty="0">
                <a:effectLst>
                  <a:outerShdw blurRad="38100" dist="38100" dir="2700000" algn="tl">
                    <a:srgbClr val="000000">
                      <a:alpha val="43137"/>
                    </a:srgbClr>
                  </a:outerShdw>
                </a:effectLst>
              </a:rPr>
              <a:t>“We can … derive the optimal heuristic h* that </a:t>
            </a:r>
            <a:r>
              <a:rPr lang="en-AU" sz="2400" u="sng" dirty="0">
                <a:effectLst>
                  <a:outerShdw blurRad="38100" dist="38100" dir="2700000" algn="tl">
                    <a:srgbClr val="000000">
                      <a:alpha val="43137"/>
                    </a:srgbClr>
                  </a:outerShdw>
                </a:effectLst>
              </a:rPr>
              <a:t>a person should use</a:t>
            </a:r>
            <a:r>
              <a:rPr lang="en-AU" sz="2400" dirty="0">
                <a:effectLst>
                  <a:outerShdw blurRad="38100" dist="38100" dir="2700000" algn="tl">
                    <a:srgbClr val="000000">
                      <a:alpha val="43137"/>
                    </a:srgbClr>
                  </a:outerShdw>
                </a:effectLst>
              </a:rPr>
              <a:t> to make a single decision or inference in a particular situation.”</a:t>
            </a:r>
          </a:p>
          <a:p>
            <a:pPr>
              <a:spcBef>
                <a:spcPts val="1200"/>
              </a:spcBef>
              <a:spcAft>
                <a:spcPts val="1200"/>
              </a:spcAft>
            </a:pPr>
            <a:r>
              <a:rPr lang="en-AU" sz="2400" dirty="0">
                <a:effectLst>
                  <a:outerShdw blurRad="38100" dist="38100" dir="2700000" algn="tl">
                    <a:srgbClr val="000000">
                      <a:alpha val="43137"/>
                    </a:srgbClr>
                  </a:outerShdw>
                </a:effectLst>
              </a:rPr>
              <a:t>“Bounded optimality provides a </a:t>
            </a:r>
            <a:r>
              <a:rPr lang="en-AU" sz="2400" u="sng" dirty="0">
                <a:effectLst>
                  <a:outerShdw blurRad="38100" dist="38100" dir="2700000" algn="tl">
                    <a:srgbClr val="000000">
                      <a:alpha val="43137"/>
                    </a:srgbClr>
                  </a:outerShdw>
                </a:effectLst>
              </a:rPr>
              <a:t>realistic normative standard</a:t>
            </a:r>
            <a:r>
              <a:rPr lang="en-AU" sz="2400" dirty="0">
                <a:effectLst>
                  <a:outerShdw blurRad="38100" dist="38100" dir="2700000" algn="tl">
                    <a:srgbClr val="000000">
                      <a:alpha val="43137"/>
                    </a:srgbClr>
                  </a:outerShdw>
                </a:effectLst>
              </a:rPr>
              <a:t> for cognitive strategies and representations.”</a:t>
            </a:r>
          </a:p>
          <a:p>
            <a:pPr>
              <a:spcBef>
                <a:spcPts val="1200"/>
              </a:spcBef>
              <a:spcAft>
                <a:spcPts val="1200"/>
              </a:spcAft>
            </a:pPr>
            <a:r>
              <a:rPr lang="en-AU" sz="2400" dirty="0">
                <a:effectLst>
                  <a:outerShdw blurRad="38100" dist="38100" dir="2700000" algn="tl">
                    <a:srgbClr val="000000">
                      <a:alpha val="43137"/>
                    </a:srgbClr>
                  </a:outerShdw>
                </a:effectLst>
              </a:rPr>
              <a:t>“Bounded optimality might … </a:t>
            </a:r>
            <a:r>
              <a:rPr lang="en-AU" sz="2400" u="sng" dirty="0">
                <a:effectLst>
                  <a:outerShdw blurRad="38100" dist="38100" dir="2700000" algn="tl">
                    <a:srgbClr val="000000">
                      <a:alpha val="43137"/>
                    </a:srgbClr>
                  </a:outerShdw>
                </a:effectLst>
              </a:rPr>
              <a:t>provide a normative standard</a:t>
            </a:r>
            <a:r>
              <a:rPr lang="en-AU" sz="2400" dirty="0">
                <a:effectLst>
                  <a:outerShdw blurRad="38100" dist="38100" dir="2700000" algn="tl">
                    <a:srgbClr val="000000">
                      <a:alpha val="43137"/>
                    </a:srgbClr>
                  </a:outerShdw>
                </a:effectLst>
              </a:rPr>
              <a:t> against which human performance can be compared to characterize in which ways people’s heuristics deviate from resource-rational strategies.”</a:t>
            </a:r>
          </a:p>
          <a:p>
            <a:pPr>
              <a:spcBef>
                <a:spcPts val="1200"/>
              </a:spcBef>
              <a:spcAft>
                <a:spcPts val="1200"/>
              </a:spcAft>
            </a:pPr>
            <a:r>
              <a:rPr lang="en-AU" sz="2400" dirty="0">
                <a:effectLst>
                  <a:outerShdw blurRad="38100" dist="38100" dir="2700000" algn="tl">
                    <a:srgbClr val="000000">
                      <a:alpha val="43137"/>
                    </a:srgbClr>
                  </a:outerShdw>
                </a:effectLst>
              </a:rPr>
              <a:t>“Resource rational minds are optimal because they maximize the agent’s utility in the long run within the limits of what the agent is capable of.”</a:t>
            </a:r>
          </a:p>
          <a:p>
            <a:pPr>
              <a:spcBef>
                <a:spcPts val="1200"/>
              </a:spcBef>
              <a:spcAft>
                <a:spcPts val="1200"/>
              </a:spcAft>
            </a:pPr>
            <a:r>
              <a:rPr lang="en-AU" sz="2400" dirty="0">
                <a:effectLst>
                  <a:outerShdw blurRad="38100" dist="38100" dir="2700000" algn="tl">
                    <a:srgbClr val="000000">
                      <a:alpha val="43137"/>
                    </a:srgbClr>
                  </a:outerShdw>
                </a:effectLst>
              </a:rPr>
              <a:t>“Resource rationality is </a:t>
            </a:r>
            <a:r>
              <a:rPr lang="en-AU" sz="2400" u="sng" dirty="0">
                <a:effectLst>
                  <a:outerShdw blurRad="38100" dist="38100" dir="2700000" algn="tl">
                    <a:srgbClr val="000000">
                      <a:alpha val="43137"/>
                    </a:srgbClr>
                  </a:outerShdw>
                </a:effectLst>
              </a:rPr>
              <a:t>not a fully fleshed out theory of cognition</a:t>
            </a:r>
            <a:r>
              <a:rPr lang="en-AU" sz="2400" dirty="0">
                <a:effectLst>
                  <a:outerShdw blurRad="38100" dist="38100" dir="2700000" algn="tl">
                    <a:srgbClr val="000000">
                      <a:alpha val="43137"/>
                    </a:srgbClr>
                  </a:outerShdw>
                </a:effectLst>
              </a:rPr>
              <a:t>, designed as a new standard of normativity against which human judgments can be assessed, but a methodological device that allows researchers to translate their assumptions about cognitive constraints into precise mathematical models of cognitive processes and representations.”</a:t>
            </a:r>
          </a:p>
        </p:txBody>
      </p:sp>
    </p:spTree>
    <p:extLst>
      <p:ext uri="{BB962C8B-B14F-4D97-AF65-F5344CB8AC3E}">
        <p14:creationId xmlns:p14="http://schemas.microsoft.com/office/powerpoint/2010/main" val="112815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F2BFD-3D55-2C81-E2BC-2E54230BD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AC665-47E6-91FC-DBEA-137CCA508E58}"/>
              </a:ext>
            </a:extLst>
          </p:cNvPr>
          <p:cNvSpPr>
            <a:spLocks noGrp="1"/>
          </p:cNvSpPr>
          <p:nvPr>
            <p:ph type="title"/>
          </p:nvPr>
        </p:nvSpPr>
        <p:spPr>
          <a:xfrm>
            <a:off x="919119" y="12462"/>
            <a:ext cx="10353762" cy="970450"/>
          </a:xfrm>
        </p:spPr>
        <p:txBody>
          <a:bodyPr>
            <a:normAutofit/>
          </a:bodyPr>
          <a:lstStyle/>
          <a:p>
            <a:r>
              <a:rPr lang="en-AU" sz="4400" dirty="0"/>
              <a:t>What are Cognitive Constraints?</a:t>
            </a:r>
          </a:p>
        </p:txBody>
      </p:sp>
      <p:sp useBgFill="1">
        <p:nvSpPr>
          <p:cNvPr id="3" name="Content Placeholder 2">
            <a:extLst>
              <a:ext uri="{FF2B5EF4-FFF2-40B4-BE49-F238E27FC236}">
                <a16:creationId xmlns:a16="http://schemas.microsoft.com/office/drawing/2014/main" id="{8AA7B59C-5031-6940-D901-A0D7B17179AA}"/>
              </a:ext>
            </a:extLst>
          </p:cNvPr>
          <p:cNvSpPr>
            <a:spLocks noGrp="1"/>
          </p:cNvSpPr>
          <p:nvPr>
            <p:ph idx="1"/>
          </p:nvPr>
        </p:nvSpPr>
        <p:spPr>
          <a:xfrm>
            <a:off x="0" y="1054338"/>
            <a:ext cx="12192000" cy="5791200"/>
          </a:xfrm>
          <a:effectLst/>
        </p:spPr>
        <p:txBody>
          <a:bodyPr lIns="432000">
            <a:normAutofit/>
          </a:bodyPr>
          <a:lstStyle/>
          <a:p>
            <a:pPr>
              <a:spcBef>
                <a:spcPts val="1200"/>
              </a:spcBef>
              <a:spcAft>
                <a:spcPts val="1200"/>
              </a:spcAft>
            </a:pPr>
            <a:r>
              <a:rPr lang="en-AU" sz="2400" dirty="0">
                <a:effectLst>
                  <a:outerShdw blurRad="38100" dist="38100" dir="2700000" algn="tl">
                    <a:srgbClr val="000000">
                      <a:alpha val="43137"/>
                    </a:srgbClr>
                  </a:outerShdw>
                </a:effectLst>
              </a:rPr>
              <a:t>“Our theory assumes that the cognitive limitations inherent in the biologically feasible minds include a limited set of </a:t>
            </a:r>
            <a:r>
              <a:rPr lang="en-AU" sz="2400" u="sng" dirty="0">
                <a:effectLst>
                  <a:outerShdw blurRad="38100" dist="38100" dir="2700000" algn="tl">
                    <a:srgbClr val="000000">
                      <a:alpha val="43137"/>
                    </a:srgbClr>
                  </a:outerShdw>
                </a:effectLst>
              </a:rPr>
              <a:t>elementary operations</a:t>
            </a:r>
            <a:r>
              <a:rPr lang="en-AU" sz="2400" dirty="0">
                <a:effectLst>
                  <a:outerShdw blurRad="38100" dist="38100" dir="2700000" algn="tl">
                    <a:srgbClr val="000000">
                      <a:alpha val="43137"/>
                    </a:srgbClr>
                  </a:outerShdw>
                </a:effectLst>
              </a:rPr>
              <a:t> (e.g., counting and memory recall are available but applying Bayes’ theorem is not), limited </a:t>
            </a:r>
            <a:r>
              <a:rPr lang="en-AU" sz="2400" u="sng" dirty="0">
                <a:effectLst>
                  <a:outerShdw blurRad="38100" dist="38100" dir="2700000" algn="tl">
                    <a:srgbClr val="000000">
                      <a:alpha val="43137"/>
                    </a:srgbClr>
                  </a:outerShdw>
                </a:effectLst>
              </a:rPr>
              <a:t>processing speed</a:t>
            </a:r>
            <a:r>
              <a:rPr lang="en-AU" sz="2400" dirty="0">
                <a:effectLst>
                  <a:outerShdw blurRad="38100" dist="38100" dir="2700000" algn="tl">
                    <a:srgbClr val="000000">
                      <a:alpha val="43137"/>
                    </a:srgbClr>
                  </a:outerShdw>
                </a:effectLst>
              </a:rPr>
              <a:t> (each operation takes a certain amount of time), and potentially other constraints, such as </a:t>
            </a:r>
            <a:r>
              <a:rPr lang="en-AU" sz="2400" u="sng" dirty="0">
                <a:effectLst>
                  <a:outerShdw blurRad="38100" dist="38100" dir="2700000" algn="tl">
                    <a:srgbClr val="000000">
                      <a:alpha val="43137"/>
                    </a:srgbClr>
                  </a:outerShdw>
                </a:effectLst>
              </a:rPr>
              <a:t>limited working memory</a:t>
            </a:r>
            <a:r>
              <a:rPr lang="en-AU" sz="2400" dirty="0">
                <a:effectLst>
                  <a:outerShdw blurRad="38100" dist="38100" dir="2700000" algn="tl">
                    <a:srgbClr val="000000">
                      <a:alpha val="43137"/>
                    </a:srgbClr>
                  </a:outerShdw>
                </a:effectLst>
              </a:rPr>
              <a:t>.”</a:t>
            </a:r>
          </a:p>
          <a:p>
            <a:pPr>
              <a:spcBef>
                <a:spcPts val="1200"/>
              </a:spcBef>
              <a:spcAft>
                <a:spcPts val="1200"/>
              </a:spcAft>
            </a:pPr>
            <a:r>
              <a:rPr lang="en-AU" sz="2400" dirty="0">
                <a:effectLst>
                  <a:outerShdw blurRad="38100" dist="38100" dir="2700000" algn="tl">
                    <a:srgbClr val="000000">
                      <a:alpha val="43137"/>
                    </a:srgbClr>
                  </a:outerShdw>
                </a:effectLst>
              </a:rPr>
              <a:t>“Resource limitations reflect </a:t>
            </a:r>
            <a:r>
              <a:rPr lang="en-AU" sz="2400" u="sng" dirty="0">
                <a:effectLst>
                  <a:outerShdw blurRad="38100" dist="38100" dir="2700000" algn="tl">
                    <a:srgbClr val="000000">
                      <a:alpha val="43137"/>
                    </a:srgbClr>
                  </a:outerShdw>
                </a:effectLst>
              </a:rPr>
              <a:t>anatomical, physiological, and metabolic constraints</a:t>
            </a:r>
            <a:r>
              <a:rPr lang="en-AU" sz="2400" dirty="0">
                <a:effectLst>
                  <a:outerShdw blurRad="38100" dist="38100" dir="2700000" algn="tl">
                    <a:srgbClr val="000000">
                      <a:alpha val="43137"/>
                    </a:srgbClr>
                  </a:outerShdw>
                </a:effectLst>
              </a:rPr>
              <a:t> on neural information processing as discussed below as time constraints, but they can be modelled at a higher level of abstraction (e.g., in terms of processing speed or multi-tasking capacity)”</a:t>
            </a:r>
          </a:p>
          <a:p>
            <a:pPr>
              <a:spcBef>
                <a:spcPts val="1200"/>
              </a:spcBef>
              <a:spcAft>
                <a:spcPts val="1200"/>
              </a:spcAft>
            </a:pPr>
            <a:r>
              <a:rPr lang="en-AU" sz="2400" dirty="0">
                <a:effectLst>
                  <a:outerShdw blurRad="38100" dist="38100" dir="2700000" algn="tl">
                    <a:srgbClr val="000000">
                      <a:alpha val="43137"/>
                    </a:srgbClr>
                  </a:outerShdw>
                </a:effectLst>
              </a:rPr>
              <a:t>“We acknowledge that, to date, measuring cognitive constraints remains challenging and often requires additional assumptions.”</a:t>
            </a:r>
          </a:p>
        </p:txBody>
      </p:sp>
    </p:spTree>
    <p:extLst>
      <p:ext uri="{BB962C8B-B14F-4D97-AF65-F5344CB8AC3E}">
        <p14:creationId xmlns:p14="http://schemas.microsoft.com/office/powerpoint/2010/main" val="319793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B8335-20C9-C812-A119-BF01D7934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5C0BB-ECCB-4B67-75DF-C7FB0F962494}"/>
              </a:ext>
            </a:extLst>
          </p:cNvPr>
          <p:cNvSpPr>
            <a:spLocks noGrp="1"/>
          </p:cNvSpPr>
          <p:nvPr>
            <p:ph type="title"/>
          </p:nvPr>
        </p:nvSpPr>
        <p:spPr>
          <a:xfrm>
            <a:off x="919119" y="12462"/>
            <a:ext cx="10353762" cy="970450"/>
          </a:xfrm>
        </p:spPr>
        <p:txBody>
          <a:bodyPr>
            <a:normAutofit/>
          </a:bodyPr>
          <a:lstStyle/>
          <a:p>
            <a:r>
              <a:rPr lang="en-AU" sz="4400" dirty="0"/>
              <a:t>Concerns and Complications</a:t>
            </a:r>
          </a:p>
        </p:txBody>
      </p:sp>
      <p:sp useBgFill="1">
        <p:nvSpPr>
          <p:cNvPr id="3" name="Content Placeholder 2">
            <a:extLst>
              <a:ext uri="{FF2B5EF4-FFF2-40B4-BE49-F238E27FC236}">
                <a16:creationId xmlns:a16="http://schemas.microsoft.com/office/drawing/2014/main" id="{9E2C9E19-1A7F-F719-C4B7-72DCE981FF3B}"/>
              </a:ext>
            </a:extLst>
          </p:cNvPr>
          <p:cNvSpPr>
            <a:spLocks noGrp="1"/>
          </p:cNvSpPr>
          <p:nvPr>
            <p:ph idx="1"/>
          </p:nvPr>
        </p:nvSpPr>
        <p:spPr>
          <a:xfrm>
            <a:off x="0" y="1054338"/>
            <a:ext cx="12192000" cy="5791200"/>
          </a:xfrm>
          <a:effectLst/>
        </p:spPr>
        <p:txBody>
          <a:bodyPr lIns="432000">
            <a:normAutofit/>
          </a:bodyPr>
          <a:lstStyle/>
          <a:p>
            <a:pPr>
              <a:spcBef>
                <a:spcPts val="1200"/>
              </a:spcBef>
              <a:spcAft>
                <a:spcPts val="1200"/>
              </a:spcAft>
            </a:pPr>
            <a:r>
              <a:rPr lang="en-AU" sz="2400" dirty="0">
                <a:effectLst>
                  <a:outerShdw blurRad="38100" dist="38100" dir="2700000" algn="tl">
                    <a:srgbClr val="000000">
                      <a:alpha val="43137"/>
                    </a:srgbClr>
                  </a:outerShdw>
                </a:effectLst>
              </a:rPr>
              <a:t>Is it really easier to independently characterise cognitive constraints?</a:t>
            </a:r>
          </a:p>
          <a:p>
            <a:pPr>
              <a:spcBef>
                <a:spcPts val="1200"/>
              </a:spcBef>
              <a:spcAft>
                <a:spcPts val="1200"/>
              </a:spcAft>
            </a:pPr>
            <a:r>
              <a:rPr lang="en-AU" sz="2400" dirty="0">
                <a:effectLst>
                  <a:outerShdw blurRad="38100" dist="38100" dir="2700000" algn="tl">
                    <a:srgbClr val="000000">
                      <a:alpha val="43137"/>
                    </a:srgbClr>
                  </a:outerShdw>
                </a:effectLst>
              </a:rPr>
              <a:t>Is it plausible for evolution/experience to optimise over contemporary environments?</a:t>
            </a:r>
          </a:p>
          <a:p>
            <a:pPr>
              <a:spcBef>
                <a:spcPts val="1200"/>
              </a:spcBef>
              <a:spcAft>
                <a:spcPts val="1200"/>
              </a:spcAft>
            </a:pPr>
            <a:r>
              <a:rPr lang="en-AU" sz="2400" dirty="0">
                <a:effectLst>
                  <a:outerShdw blurRad="38100" dist="38100" dir="2700000" algn="tl">
                    <a:srgbClr val="000000">
                      <a:alpha val="43137"/>
                    </a:srgbClr>
                  </a:outerShdw>
                </a:effectLst>
              </a:rPr>
              <a:t>Theory does not specify how information about the environment is learned.</a:t>
            </a:r>
          </a:p>
          <a:p>
            <a:pPr>
              <a:spcBef>
                <a:spcPts val="1200"/>
              </a:spcBef>
              <a:spcAft>
                <a:spcPts val="1200"/>
              </a:spcAft>
            </a:pPr>
            <a:r>
              <a:rPr lang="en-AU" sz="2400" dirty="0">
                <a:effectLst>
                  <a:outerShdw blurRad="38100" dist="38100" dir="2700000" algn="tl">
                    <a:srgbClr val="000000">
                      <a:alpha val="43137"/>
                    </a:srgbClr>
                  </a:outerShdw>
                </a:effectLst>
              </a:rPr>
              <a:t>Theory seems to imply there is a single optimal heuristic across all environments.</a:t>
            </a:r>
          </a:p>
          <a:p>
            <a:pPr>
              <a:spcBef>
                <a:spcPts val="1200"/>
              </a:spcBef>
              <a:spcAft>
                <a:spcPts val="1200"/>
              </a:spcAft>
            </a:pPr>
            <a:r>
              <a:rPr lang="en-AU" sz="2400" dirty="0">
                <a:effectLst>
                  <a:outerShdw blurRad="38100" dist="38100" dir="2700000" algn="tl">
                    <a:srgbClr val="000000">
                      <a:alpha val="43137"/>
                    </a:srgbClr>
                  </a:outerShdw>
                </a:effectLst>
              </a:rPr>
              <a:t>The optimal heuristic may depend on the form of the utility function.</a:t>
            </a:r>
          </a:p>
        </p:txBody>
      </p:sp>
    </p:spTree>
    <p:extLst>
      <p:ext uri="{BB962C8B-B14F-4D97-AF65-F5344CB8AC3E}">
        <p14:creationId xmlns:p14="http://schemas.microsoft.com/office/powerpoint/2010/main" val="10565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B195848-210D-A7D0-0867-9AE8924C5982}"/>
              </a:ext>
            </a:extLst>
          </p:cNvPr>
          <p:cNvSpPr>
            <a:spLocks noGrp="1"/>
          </p:cNvSpPr>
          <p:nvPr>
            <p:ph type="title"/>
          </p:nvPr>
        </p:nvSpPr>
        <p:spPr>
          <a:xfrm>
            <a:off x="919119" y="1473386"/>
            <a:ext cx="10353762" cy="3884531"/>
          </a:xfrm>
        </p:spPr>
        <p:txBody>
          <a:bodyPr>
            <a:noAutofit/>
          </a:bodyPr>
          <a:lstStyle/>
          <a:p>
            <a:r>
              <a:rPr lang="en-AU" sz="6600" dirty="0"/>
              <a:t>Discussion?</a:t>
            </a:r>
          </a:p>
        </p:txBody>
      </p:sp>
    </p:spTree>
    <p:extLst>
      <p:ext uri="{BB962C8B-B14F-4D97-AF65-F5344CB8AC3E}">
        <p14:creationId xmlns:p14="http://schemas.microsoft.com/office/powerpoint/2010/main" val="1024865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7755</TotalTime>
  <Words>716</Words>
  <Application>Microsoft Office PowerPoint</Application>
  <PresentationFormat>Widescreen</PresentationFormat>
  <Paragraphs>49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Calisto MT</vt:lpstr>
      <vt:lpstr>Wingdings 2</vt:lpstr>
      <vt:lpstr>Slate</vt:lpstr>
      <vt:lpstr>Resource-rational analysis</vt:lpstr>
      <vt:lpstr>Background</vt:lpstr>
      <vt:lpstr>Key Idea</vt:lpstr>
      <vt:lpstr>The Core Equation</vt:lpstr>
      <vt:lpstr>PowerPoint Presentation</vt:lpstr>
      <vt:lpstr>Is the Theory Normative?</vt:lpstr>
      <vt:lpstr>What are Cognitive Constraints?</vt:lpstr>
      <vt:lpstr>Concerns and Complications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Fodor</dc:creator>
  <cp:lastModifiedBy>James Fodor</cp:lastModifiedBy>
  <cp:revision>277</cp:revision>
  <dcterms:created xsi:type="dcterms:W3CDTF">2022-03-03T22:42:08Z</dcterms:created>
  <dcterms:modified xsi:type="dcterms:W3CDTF">2024-10-29T01:26:13Z</dcterms:modified>
</cp:coreProperties>
</file>