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28"/>
  </p:notesMasterIdLst>
  <p:sldIdLst>
    <p:sldId id="256" r:id="rId2"/>
    <p:sldId id="559" r:id="rId3"/>
    <p:sldId id="272" r:id="rId4"/>
    <p:sldId id="490" r:id="rId5"/>
    <p:sldId id="494" r:id="rId6"/>
    <p:sldId id="532" r:id="rId7"/>
    <p:sldId id="542" r:id="rId8"/>
    <p:sldId id="536" r:id="rId9"/>
    <p:sldId id="547" r:id="rId10"/>
    <p:sldId id="557" r:id="rId11"/>
    <p:sldId id="548" r:id="rId12"/>
    <p:sldId id="549" r:id="rId13"/>
    <p:sldId id="526" r:id="rId14"/>
    <p:sldId id="552" r:id="rId15"/>
    <p:sldId id="554" r:id="rId16"/>
    <p:sldId id="555" r:id="rId17"/>
    <p:sldId id="556" r:id="rId18"/>
    <p:sldId id="558" r:id="rId19"/>
    <p:sldId id="560" r:id="rId20"/>
    <p:sldId id="561" r:id="rId21"/>
    <p:sldId id="562" r:id="rId22"/>
    <p:sldId id="563" r:id="rId23"/>
    <p:sldId id="564" r:id="rId24"/>
    <p:sldId id="565" r:id="rId25"/>
    <p:sldId id="566" r:id="rId26"/>
    <p:sldId id="52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603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25/07/2024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316" y="4351963"/>
            <a:ext cx="7384788" cy="122514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sz="4000" dirty="0"/>
              <a:t>Representations of Sentence Meaning in the Brain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5765465"/>
            <a:ext cx="9440034" cy="9486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James Fodor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24</a:t>
            </a:r>
            <a:r>
              <a:rPr lang="en-AU" sz="2400" baseline="30000" dirty="0">
                <a:solidFill>
                  <a:srgbClr val="F7F825"/>
                </a:solidFill>
              </a:rPr>
              <a:t>th</a:t>
            </a:r>
            <a:r>
              <a:rPr lang="en-AU" sz="2400" dirty="0">
                <a:solidFill>
                  <a:srgbClr val="F7F825"/>
                </a:solidFill>
              </a:rPr>
              <a:t> July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6AA7A-CB60-73C1-D76E-D51CAE40E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35" b="93427" l="2200" r="94279">
                        <a14:foregroundMark x1="12871" y1="20699" x2="6890" y2="26887"/>
                        <a14:foregroundMark x1="5904" y1="30149" x2="2750" y2="48252"/>
                        <a14:foregroundMark x1="2750" y1="48252" x2="7261" y2="53986"/>
                        <a14:foregroundMark x1="7261" y1="53986" x2="3410" y2="61119"/>
                        <a14:foregroundMark x1="3410" y1="61119" x2="6711" y2="70629"/>
                        <a14:foregroundMark x1="6711" y1="70629" x2="6841" y2="71959"/>
                        <a14:foregroundMark x1="4290" y1="37063" x2="2640" y2="45455"/>
                        <a14:foregroundMark x1="2640" y1="45455" x2="6381" y2="49231"/>
                        <a14:foregroundMark x1="33113" y1="9790" x2="55996" y2="4196"/>
                        <a14:foregroundMark x1="55996" y1="4196" x2="70077" y2="9091"/>
                        <a14:foregroundMark x1="70077" y1="9091" x2="70517" y2="9510"/>
                        <a14:foregroundMark x1="59406" y1="5175" x2="45435" y2="5035"/>
                        <a14:foregroundMark x1="88009" y1="27133" x2="92959" y2="33287"/>
                        <a14:foregroundMark x1="92959" y1="33287" x2="91309" y2="41399"/>
                        <a14:foregroundMark x1="94560" y1="48516" x2="95270" y2="50070"/>
                        <a14:foregroundMark x1="95270" y1="50070" x2="94684" y2="64684"/>
                        <a14:foregroundMark x1="35719" y1="90644" x2="52035" y2="93427"/>
                        <a14:foregroundMark x1="24972" y1="88811" x2="34314" y2="90404"/>
                        <a14:foregroundMark x1="52035" y1="93427" x2="52585" y2="93147"/>
                        <a14:backgroundMark x1="92189" y1="68531" x2="96260" y2="64895"/>
                        <a14:backgroundMark x1="94719" y1="64895" x2="94169" y2="72867"/>
                        <a14:backgroundMark x1="94169" y1="72867" x2="93949" y2="73007"/>
                        <a14:backgroundMark x1="95160" y1="47692" x2="93619" y2="42238"/>
                        <a14:backgroundMark x1="92849" y1="42517" x2="91529" y2="45175"/>
                        <a14:backgroundMark x1="92959" y1="46713" x2="96150" y2="46154"/>
                        <a14:backgroundMark x1="88339" y1="45734" x2="90319" y2="46713"/>
                        <a14:backgroundMark x1="6381" y1="27133" x2="4730" y2="28811"/>
                        <a14:backgroundMark x1="6381" y1="27273" x2="7371" y2="25315"/>
                        <a14:backgroundMark x1="5941" y1="72587" x2="9241" y2="79441"/>
                        <a14:backgroundMark x1="9241" y1="79441" x2="9021" y2="79441"/>
                        <a14:backgroundMark x1="7701" y1="80000" x2="8581" y2="90629"/>
                        <a14:backgroundMark x1="35534" y1="90350" x2="34543" y2="90769"/>
                        <a14:backgroundMark x1="94499" y1="64895" x2="94939" y2="63776"/>
                        <a14:backgroundMark x1="94719" y1="64476" x2="95820" y2="66014"/>
                      </a14:backgroundRemoval>
                    </a14:imgEffect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299" y="205014"/>
            <a:ext cx="5212822" cy="41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54585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Semantics?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Semantics is the study of meaning.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the brain represent the meaning of a word?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does the brain combine words into sentences?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DA1544-8ACC-C276-0E7F-79D33A9095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94569" y="3688303"/>
            <a:ext cx="3751008" cy="20870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5E6EFC-50E2-65B2-127F-B7AA94A0B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38" b="95000" l="3671" r="96203">
                        <a14:foregroundMark x1="3848" y1="67077" x2="7595" y2="80000"/>
                        <a14:foregroundMark x1="7595" y1="80000" x2="19879" y2="82885"/>
                        <a14:foregroundMark x1="33038" y1="83103" x2="41669" y2="93967"/>
                        <a14:foregroundMark x1="68064" y1="92955" x2="69853" y2="93632"/>
                        <a14:foregroundMark x1="96913" y1="43010" x2="93338" y2="30282"/>
                        <a14:foregroundMark x1="84461" y1="19170" x2="81119" y2="15755"/>
                        <a14:foregroundMark x1="34408" y1="11657" x2="14515" y2="29214"/>
                        <a14:foregroundMark x1="88354" y1="25862" x2="96203" y2="41379"/>
                        <a14:foregroundMark x1="95534" y1="46209" x2="94330" y2="54897"/>
                        <a14:foregroundMark x1="96203" y1="41379" x2="96018" y2="42711"/>
                        <a14:foregroundMark x1="66108" y1="5380" x2="65564" y2="5313"/>
                        <a14:foregroundMark x1="40759" y1="8448" x2="37722" y2="10862"/>
                        <a14:foregroundMark x1="40633" y1="10000" x2="45316" y2="10517"/>
                        <a14:foregroundMark x1="41266" y1="9310" x2="45823" y2="10000"/>
                        <a14:foregroundMark x1="71519" y1="93966" x2="74177" y2="95000"/>
                        <a14:foregroundMark x1="76329" y1="93966" x2="84177" y2="86897"/>
                        <a14:foregroundMark x1="57848" y1="5345" x2="66709" y2="5000"/>
                        <a14:backgroundMark x1="46203" y1="94138" x2="59494" y2="90345"/>
                        <a14:backgroundMark x1="59494" y1="90345" x2="47975" y2="95345"/>
                        <a14:backgroundMark x1="58987" y1="89138" x2="57468" y2="91724"/>
                        <a14:backgroundMark x1="60506" y1="88966" x2="65443" y2="93448"/>
                        <a14:backgroundMark x1="86203" y1="87931" x2="89747" y2="82069"/>
                        <a14:backgroundMark x1="87595" y1="85690" x2="91519" y2="77931"/>
                        <a14:backgroundMark x1="92278" y1="77414" x2="94304" y2="72069"/>
                        <a14:backgroundMark x1="92278" y1="77586" x2="94810" y2="72069"/>
                        <a14:backgroundMark x1="91899" y1="76207" x2="93544" y2="72931"/>
                        <a14:backgroundMark x1="14051" y1="30000" x2="5696" y2="45690"/>
                        <a14:backgroundMark x1="5696" y1="45690" x2="2152" y2="66552"/>
                        <a14:backgroundMark x1="13544" y1="30345" x2="15316" y2="26379"/>
                        <a14:backgroundMark x1="31772" y1="82586" x2="18734" y2="86207"/>
                        <a14:backgroundMark x1="31519" y1="82241" x2="32785" y2="82241"/>
                        <a14:backgroundMark x1="40981" y1="8763" x2="41322" y2="8601"/>
                        <a14:backgroundMark x1="35823" y1="11207" x2="37429" y2="10446"/>
                        <a14:backgroundMark x1="93544" y1="28276" x2="85570" y2="17241"/>
                        <a14:backgroundMark x1="44177" y1="6207" x2="56076" y2="3276"/>
                        <a14:backgroundMark x1="67643" y1="2965" x2="80253" y2="14310"/>
                        <a14:backgroundMark x1="66456" y1="1897" x2="66900" y2="2296"/>
                        <a14:backgroundMark x1="88101" y1="22759" x2="85570" y2="19310"/>
                        <a14:backgroundMark x1="89241" y1="23276" x2="84051" y2="17931"/>
                        <a14:backgroundMark x1="79241" y1="14655" x2="81139" y2="14655"/>
                        <a14:backgroundMark x1="93038" y1="28793" x2="93671" y2="30000"/>
                        <a14:backgroundMark x1="98101" y1="45862" x2="94430" y2="70517"/>
                        <a14:backgroundMark x1="93544" y1="70517" x2="93291" y2="72586"/>
                        <a14:backgroundMark x1="75923" y1="95160" x2="74430" y2="96207"/>
                        <a14:backgroundMark x1="86962" y1="87414" x2="81993" y2="90900"/>
                        <a14:backgroundMark x1="74430" y1="96207" x2="73267" y2="96603"/>
                        <a14:backgroundMark x1="46456" y1="95517" x2="42025" y2="96897"/>
                        <a14:backgroundMark x1="98228" y1="43448" x2="97595" y2="46897"/>
                        <a14:backgroundMark x1="93797" y1="72414" x2="94557" y2="71034"/>
                        <a14:backgroundMark x1="94051" y1="72931" x2="95190" y2="69655"/>
                        <a14:backgroundMark x1="93291" y1="70862" x2="95949" y2="68621"/>
                        <a14:backgroundMark x1="70071" y1="96514" x2="67089" y2="94483"/>
                        <a14:backgroundMark x1="68861" y1="95000" x2="70256" y2="96188"/>
                        <a14:backgroundMark x1="45443" y1="97241" x2="47975" y2="94138"/>
                        <a14:backgroundMark x1="45696" y1="95517" x2="47722" y2="95345"/>
                        <a14:backgroundMark x1="45443" y1="95172" x2="46709" y2="94310"/>
                        <a14:backgroundMark x1="14051" y1="29828" x2="14051" y2="27241"/>
                        <a14:backgroundMark x1="14304" y1="29138" x2="14430" y2="27414"/>
                        <a14:backgroundMark x1="14810" y1="27759" x2="14810" y2="29138"/>
                        <a14:backgroundMark x1="34304" y1="10172" x2="36203" y2="10172"/>
                        <a14:backgroundMark x1="36329" y1="11034" x2="33924" y2="10517"/>
                        <a14:backgroundMark x1="36203" y1="9483" x2="37595" y2="7069"/>
                        <a14:backgroundMark x1="55696" y1="3966" x2="56582" y2="3276"/>
                        <a14:backgroundMark x1="58962" y1="2917" x2="55823" y2="3103"/>
                        <a14:backgroundMark x1="81646" y1="13966" x2="81646" y2="13966"/>
                        <a14:backgroundMark x1="81646" y1="13966" x2="81646" y2="13966"/>
                        <a14:backgroundMark x1="80759" y1="14310" x2="81646" y2="15000"/>
                        <a14:backgroundMark x1="86076" y1="18966" x2="84810" y2="18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425" y="3428999"/>
            <a:ext cx="3549152" cy="260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1D756E18-99C9-3EF9-DD02-84D293988ED7}"/>
              </a:ext>
            </a:extLst>
          </p:cNvPr>
          <p:cNvSpPr txBox="1">
            <a:spLocks/>
          </p:cNvSpPr>
          <p:nvPr/>
        </p:nvSpPr>
        <p:spPr>
          <a:xfrm>
            <a:off x="1" y="1066801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Word embeddings represent the meaning of a word as a vector of numbers.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Embeddings live in ‘semantic space’.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More similar vectors = more similar meaning.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Basis for LLMs like ChatGPT.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54C2CA-4DD1-63BD-0077-E9FF6F38A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Word Embeddings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06EC5EAC-7028-5E2A-6365-40D08265F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85" y="3638739"/>
            <a:ext cx="3482829" cy="28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Content Placeholder 2">
            <a:extLst>
              <a:ext uri="{FF2B5EF4-FFF2-40B4-BE49-F238E27FC236}">
                <a16:creationId xmlns:a16="http://schemas.microsoft.com/office/drawing/2014/main" id="{0FD3B76C-9779-2845-97A9-952E2CBF5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4565"/>
            <a:ext cx="12192000" cy="2757660"/>
          </a:xfrm>
          <a:effectLst/>
        </p:spPr>
        <p:txBody>
          <a:bodyPr lIns="432000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represent an entire sentence or phrase?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and context of words matter.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E45696-B3DE-FEAC-8AF4-5D8CFCB98D4F}"/>
              </a:ext>
            </a:extLst>
          </p:cNvPr>
          <p:cNvSpPr txBox="1">
            <a:spLocks/>
          </p:cNvSpPr>
          <p:nvPr/>
        </p:nvSpPr>
        <p:spPr>
          <a:xfrm>
            <a:off x="924443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Compositionality</a:t>
            </a:r>
          </a:p>
        </p:txBody>
      </p:sp>
      <p:pic>
        <p:nvPicPr>
          <p:cNvPr id="14" name="Picture 6" descr="See the source image">
            <a:extLst>
              <a:ext uri="{FF2B5EF4-FFF2-40B4-BE49-F238E27FC236}">
                <a16:creationId xmlns:a16="http://schemas.microsoft.com/office/drawing/2014/main" id="{212AC465-9F42-C4CE-D356-7A4241CB8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7"/>
          <a:stretch/>
        </p:blipFill>
        <p:spPr bwMode="auto">
          <a:xfrm>
            <a:off x="605227" y="4884736"/>
            <a:ext cx="1646212" cy="113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See the source image">
            <a:extLst>
              <a:ext uri="{FF2B5EF4-FFF2-40B4-BE49-F238E27FC236}">
                <a16:creationId xmlns:a16="http://schemas.microsoft.com/office/drawing/2014/main" id="{63CCAC38-0FE6-6936-E24B-6496E2E91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/>
          <a:stretch/>
        </p:blipFill>
        <p:spPr bwMode="auto">
          <a:xfrm>
            <a:off x="643126" y="2960233"/>
            <a:ext cx="1570415" cy="132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CA5B62-2753-DC33-A8F9-2D283DF2C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2534325"/>
            <a:ext cx="1656362" cy="18202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96F02F-D895-00A2-ABE3-FF3C97355E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513" y="4583414"/>
            <a:ext cx="1656362" cy="18202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C4DF71-8032-82E1-684A-9FA33B7101A7}"/>
              </a:ext>
            </a:extLst>
          </p:cNvPr>
          <p:cNvSpPr txBox="1"/>
          <p:nvPr/>
        </p:nvSpPr>
        <p:spPr>
          <a:xfrm>
            <a:off x="2473815" y="3328037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Bite(DOG,MAN)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14A30-6269-A50D-A332-B4D26DD2E38B}"/>
              </a:ext>
            </a:extLst>
          </p:cNvPr>
          <p:cNvSpPr txBox="1"/>
          <p:nvPr/>
        </p:nvSpPr>
        <p:spPr>
          <a:xfrm>
            <a:off x="2469163" y="5230489"/>
            <a:ext cx="299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AU" sz="24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Bite(MAN,DOG)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5A2104C-6B2F-F6A9-EC04-688D39B68D9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33460" y="2943016"/>
            <a:ext cx="3953313" cy="32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5758963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Many proposals for how to represent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Three basic classes: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Connectionist/vector-based.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Parse trees/syntax-based.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AU" sz="2200" dirty="0"/>
              <a:t>Hybrid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Example sentence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different</a:t>
            </a:r>
            <a:b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guest speaker talks to the uninterested teachers at the school each month.”</a:t>
            </a:r>
            <a:endParaRPr lang="en-A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Ways to Represent Sentences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B9CC98-DD07-EA3D-23C8-396F52D05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143" y="1062746"/>
            <a:ext cx="5155497" cy="557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7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05" y="1038522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Present stimuli as text or audio while participant in scanner.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Compare brain activity to predictions of different sentence models.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Testing Models Against the Brain</a:t>
            </a:r>
          </a:p>
        </p:txBody>
      </p:sp>
      <p:pic>
        <p:nvPicPr>
          <p:cNvPr id="1026" name="Picture 2" descr="Representational Similarity Analysis — mne-rsa 0.6 documentation">
            <a:extLst>
              <a:ext uri="{FF2B5EF4-FFF2-40B4-BE49-F238E27FC236}">
                <a16:creationId xmlns:a16="http://schemas.microsoft.com/office/drawing/2014/main" id="{859853CF-8E5A-964D-9013-E2A49BE57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383" y="2319303"/>
            <a:ext cx="6181234" cy="435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65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AEBA3E22-DB5D-6F3B-41EB-7E34C7DC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4401551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Correlation of pairwise sentence similarities for brain data and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Most models perform similarly to ‘mean’ baseline.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 by Model (Pereira 2018)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5842C1-D642-6B77-3A74-7E430DE0D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061" y="2315287"/>
            <a:ext cx="8450541" cy="400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2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AEBA3E22-DB5D-6F3B-41EB-7E34C7DC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4" y="1040103"/>
            <a:ext cx="11105927" cy="1170202"/>
          </a:xfrm>
          <a:effectLst/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Representational Similarity Matrix for six models for set of 384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Sentences too dissimilar, and don’t vary systematically.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Why no Better Results?</a:t>
            </a:r>
          </a:p>
        </p:txBody>
      </p:sp>
      <p:pic>
        <p:nvPicPr>
          <p:cNvPr id="5" name="Picture 4" descr="A group of colorful squares&#10;&#10;Description automatically generated">
            <a:extLst>
              <a:ext uri="{FF2B5EF4-FFF2-40B4-BE49-F238E27FC236}">
                <a16:creationId xmlns:a16="http://schemas.microsoft.com/office/drawing/2014/main" id="{0B86E102-463D-1D86-042D-3CD01D813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743" y="2210305"/>
            <a:ext cx="8150514" cy="43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8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577493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AEBA3E22-DB5D-6F3B-41EB-7E34C7DC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0450"/>
            <a:ext cx="12192000" cy="1031072"/>
          </a:xfrm>
          <a:effectLst/>
        </p:spPr>
        <p:txBody>
          <a:bodyPr>
            <a:normAutofit/>
          </a:bodyPr>
          <a:lstStyle/>
          <a:p>
            <a:pPr marL="36900" indent="0" 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The </a:t>
            </a:r>
            <a:r>
              <a:rPr lang="en-AU" sz="2400" u="sng" dirty="0"/>
              <a:t>company</a:t>
            </a:r>
            <a:r>
              <a:rPr lang="en-AU" sz="2400" dirty="0"/>
              <a:t> </a:t>
            </a:r>
            <a:r>
              <a:rPr lang="en-AU" sz="2400" i="1" dirty="0"/>
              <a:t>purchased</a:t>
            </a:r>
            <a:r>
              <a:rPr lang="en-AU" sz="2400" dirty="0"/>
              <a:t> the </a:t>
            </a:r>
            <a:r>
              <a:rPr lang="en-AU" sz="2400" u="sng" dirty="0"/>
              <a:t>apartment</a:t>
            </a:r>
            <a:r>
              <a:rPr lang="en-AU" sz="2400" dirty="0"/>
              <a:t> block from the family. </a:t>
            </a:r>
            <a:br>
              <a:rPr lang="en-AU" sz="2400" dirty="0"/>
            </a:br>
            <a:r>
              <a:rPr lang="en-AU" sz="2400" dirty="0"/>
              <a:t>The family blocked the </a:t>
            </a:r>
            <a:r>
              <a:rPr lang="en-AU" sz="2400" i="1" dirty="0"/>
              <a:t>purchase</a:t>
            </a:r>
            <a:r>
              <a:rPr lang="en-AU" sz="2400" dirty="0"/>
              <a:t> of the </a:t>
            </a:r>
            <a:r>
              <a:rPr lang="en-AU" sz="2400" u="sng" dirty="0"/>
              <a:t>apartment</a:t>
            </a:r>
            <a:r>
              <a:rPr lang="en-AU" sz="2400" dirty="0"/>
              <a:t> by the </a:t>
            </a:r>
            <a:r>
              <a:rPr lang="en-AU" sz="2400" u="sng" dirty="0"/>
              <a:t>company</a:t>
            </a:r>
            <a:r>
              <a:rPr lang="en-AU" sz="2400" dirty="0"/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B79844-221C-EB5C-4A5F-96B9C53F9BB1}"/>
              </a:ext>
            </a:extLst>
          </p:cNvPr>
          <p:cNvSpPr txBox="1">
            <a:spLocks/>
          </p:cNvSpPr>
          <p:nvPr/>
        </p:nvSpPr>
        <p:spPr>
          <a:xfrm>
            <a:off x="912445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The Need for Better Data…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40127-E43B-0D6E-387F-7D1EC8A7B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460" y="2001522"/>
            <a:ext cx="7921080" cy="468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ython for Engineers : PsychoPy - Precise enough for psychophysics">
            <a:extLst>
              <a:ext uri="{FF2B5EF4-FFF2-40B4-BE49-F238E27FC236}">
                <a16:creationId xmlns:a16="http://schemas.microsoft.com/office/drawing/2014/main" id="{922821A7-49A8-9A45-90AE-C3C33B02B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07"/>
          <a:stretch/>
        </p:blipFill>
        <p:spPr bwMode="auto">
          <a:xfrm>
            <a:off x="3345158" y="1153425"/>
            <a:ext cx="2209606" cy="156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92B36E5-99EA-CEFA-179B-C923E1FDE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095" y="4246908"/>
            <a:ext cx="3790740" cy="189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80FAC49-3E29-CA38-6CAD-E9073F3BA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428305"/>
              </p:ext>
            </p:extLst>
          </p:nvPr>
        </p:nvGraphicFramePr>
        <p:xfrm>
          <a:off x="280351" y="1153425"/>
          <a:ext cx="2457282" cy="15671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7282">
                  <a:extLst>
                    <a:ext uri="{9D8B030D-6E8A-4147-A177-3AD203B41FA5}">
                      <a16:colId xmlns:a16="http://schemas.microsoft.com/office/drawing/2014/main" val="1155583236"/>
                    </a:ext>
                  </a:extLst>
                </a:gridCol>
              </a:tblGrid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 cameraman brought the equipment to the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417355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 cameraman brought the new equipment to the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513998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painter brought the equipment to the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16533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Every morning the cameraman brought the equipment to the impatient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720381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team of cameramen brought all the necessary equipment to the busy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5688453"/>
                  </a:ext>
                </a:extLst>
              </a:tr>
            </a:tbl>
          </a:graphicData>
        </a:graphic>
      </p:graphicFrame>
      <p:pic>
        <p:nvPicPr>
          <p:cNvPr id="24" name="Picture 23" descr="A diagram of a brain&#10;&#10;Description automatically generated">
            <a:extLst>
              <a:ext uri="{FF2B5EF4-FFF2-40B4-BE49-F238E27FC236}">
                <a16:creationId xmlns:a16="http://schemas.microsoft.com/office/drawing/2014/main" id="{DDE51EFC-9453-B746-8761-3DF76DA18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455" y="1122355"/>
            <a:ext cx="2982380" cy="21079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747348-A008-20A1-670C-3190D54ADD1A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Study Pipeline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513591D-EBA2-1FB3-622D-D67A05018411}"/>
              </a:ext>
            </a:extLst>
          </p:cNvPr>
          <p:cNvSpPr/>
          <p:nvPr/>
        </p:nvSpPr>
        <p:spPr>
          <a:xfrm>
            <a:off x="2844727" y="1726359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271E960-7A80-09B9-0B88-8FFF9B42AAED}"/>
              </a:ext>
            </a:extLst>
          </p:cNvPr>
          <p:cNvSpPr/>
          <p:nvPr/>
        </p:nvSpPr>
        <p:spPr>
          <a:xfrm>
            <a:off x="5656889" y="1726358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A53B88C-EC9A-BECE-5695-631F63A71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06" y="4246908"/>
            <a:ext cx="3992840" cy="1892904"/>
          </a:xfrm>
          <a:prstGeom prst="rect">
            <a:avLst/>
          </a:prstGeom>
        </p:spPr>
      </p:pic>
      <p:pic>
        <p:nvPicPr>
          <p:cNvPr id="1026" name="Picture 2" descr="Analysis of functional mri time-series. human brain mapping - aslsclub">
            <a:extLst>
              <a:ext uri="{FF2B5EF4-FFF2-40B4-BE49-F238E27FC236}">
                <a16:creationId xmlns:a16="http://schemas.microsoft.com/office/drawing/2014/main" id="{A5DBC0A9-D63E-CC8F-9BD6-BFE3C03F0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" r="48660" b="14598"/>
          <a:stretch/>
        </p:blipFill>
        <p:spPr bwMode="auto">
          <a:xfrm>
            <a:off x="6162290" y="1122356"/>
            <a:ext cx="2020656" cy="166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B73AF721-559B-9987-9751-57D353EFA0AE}"/>
              </a:ext>
            </a:extLst>
          </p:cNvPr>
          <p:cNvSpPr/>
          <p:nvPr/>
        </p:nvSpPr>
        <p:spPr>
          <a:xfrm rot="5400000">
            <a:off x="10057321" y="3729811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0036D40-2AA1-637B-7371-3CE116A42C2A}"/>
              </a:ext>
            </a:extLst>
          </p:cNvPr>
          <p:cNvSpPr/>
          <p:nvPr/>
        </p:nvSpPr>
        <p:spPr>
          <a:xfrm rot="10800000">
            <a:off x="7413968" y="4917032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291B8F-55B9-C358-2B94-4FCF2F4D17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154" y="4246907"/>
            <a:ext cx="2290632" cy="1892903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988F9F71-B794-CC5A-9ACC-F8529795337F}"/>
              </a:ext>
            </a:extLst>
          </p:cNvPr>
          <p:cNvSpPr/>
          <p:nvPr/>
        </p:nvSpPr>
        <p:spPr>
          <a:xfrm rot="10800000">
            <a:off x="4443385" y="4917032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5618E22D-4E0B-4071-8E21-93584E8F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51" y="2784145"/>
            <a:ext cx="2457282" cy="442988"/>
          </a:xfrm>
          <a:effectLst/>
        </p:spPr>
        <p:txBody>
          <a:bodyPr>
            <a:normAutofit lnSpcReduction="10000"/>
          </a:bodyPr>
          <a:lstStyle/>
          <a:p>
            <a:pPr marL="36900" indent="0" 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1. Sentences</a:t>
            </a:r>
          </a:p>
        </p:txBody>
      </p:sp>
      <p:sp useBgFill="1">
        <p:nvSpPr>
          <p:cNvPr id="13" name="Content Placeholder 2">
            <a:extLst>
              <a:ext uri="{FF2B5EF4-FFF2-40B4-BE49-F238E27FC236}">
                <a16:creationId xmlns:a16="http://schemas.microsoft.com/office/drawing/2014/main" id="{D94BCA69-5455-B4DB-59CB-D81B91E34567}"/>
              </a:ext>
            </a:extLst>
          </p:cNvPr>
          <p:cNvSpPr txBox="1">
            <a:spLocks/>
          </p:cNvSpPr>
          <p:nvPr/>
        </p:nvSpPr>
        <p:spPr>
          <a:xfrm>
            <a:off x="3122442" y="2762801"/>
            <a:ext cx="2457282" cy="442988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2. </a:t>
            </a:r>
            <a:r>
              <a:rPr lang="en-AU" sz="2400" dirty="0" err="1"/>
              <a:t>PsychoPy</a:t>
            </a:r>
            <a:r>
              <a:rPr lang="en-AU" sz="2400" dirty="0"/>
              <a:t> task</a:t>
            </a:r>
          </a:p>
        </p:txBody>
      </p:sp>
      <p:sp useBgFill="1">
        <p:nvSpPr>
          <p:cNvPr id="14" name="Content Placeholder 2">
            <a:extLst>
              <a:ext uri="{FF2B5EF4-FFF2-40B4-BE49-F238E27FC236}">
                <a16:creationId xmlns:a16="http://schemas.microsoft.com/office/drawing/2014/main" id="{64446AC7-F26C-5C0D-0289-EABD86320C63}"/>
              </a:ext>
            </a:extLst>
          </p:cNvPr>
          <p:cNvSpPr txBox="1">
            <a:spLocks/>
          </p:cNvSpPr>
          <p:nvPr/>
        </p:nvSpPr>
        <p:spPr>
          <a:xfrm>
            <a:off x="5978023" y="2777118"/>
            <a:ext cx="2204923" cy="442988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3. fMRI scan</a:t>
            </a:r>
          </a:p>
        </p:txBody>
      </p:sp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D1EEF36D-58BD-CA53-DD2F-75FB69E803FC}"/>
              </a:ext>
            </a:extLst>
          </p:cNvPr>
          <p:cNvSpPr txBox="1">
            <a:spLocks/>
          </p:cNvSpPr>
          <p:nvPr/>
        </p:nvSpPr>
        <p:spPr>
          <a:xfrm>
            <a:off x="8534271" y="3230387"/>
            <a:ext cx="3458486" cy="440194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fontScale="925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4. </a:t>
            </a:r>
            <a:r>
              <a:rPr lang="en-AU" sz="2400" dirty="0" err="1"/>
              <a:t>fMRIprep</a:t>
            </a:r>
            <a:r>
              <a:rPr lang="en-AU" sz="2400" dirty="0"/>
              <a:t> preprocessing</a:t>
            </a:r>
          </a:p>
        </p:txBody>
      </p:sp>
      <p:sp useBgFill="1">
        <p:nvSpPr>
          <p:cNvPr id="16" name="Content Placeholder 2">
            <a:extLst>
              <a:ext uri="{FF2B5EF4-FFF2-40B4-BE49-F238E27FC236}">
                <a16:creationId xmlns:a16="http://schemas.microsoft.com/office/drawing/2014/main" id="{8D7B51B7-464E-A155-00A9-69AA242EE1DE}"/>
              </a:ext>
            </a:extLst>
          </p:cNvPr>
          <p:cNvSpPr txBox="1">
            <a:spLocks/>
          </p:cNvSpPr>
          <p:nvPr/>
        </p:nvSpPr>
        <p:spPr>
          <a:xfrm>
            <a:off x="8110508" y="6137397"/>
            <a:ext cx="3458486" cy="57874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5. GLM regression</a:t>
            </a:r>
          </a:p>
        </p:txBody>
      </p:sp>
      <p:sp useBgFill="1">
        <p:nvSpPr>
          <p:cNvPr id="17" name="Content Placeholder 2">
            <a:extLst>
              <a:ext uri="{FF2B5EF4-FFF2-40B4-BE49-F238E27FC236}">
                <a16:creationId xmlns:a16="http://schemas.microsoft.com/office/drawing/2014/main" id="{9266DCAC-3587-D26B-4DDE-33B98F8212ED}"/>
              </a:ext>
            </a:extLst>
          </p:cNvPr>
          <p:cNvSpPr txBox="1">
            <a:spLocks/>
          </p:cNvSpPr>
          <p:nvPr/>
        </p:nvSpPr>
        <p:spPr>
          <a:xfrm>
            <a:off x="4413670" y="6139810"/>
            <a:ext cx="3458486" cy="57874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6. RSA matrix</a:t>
            </a:r>
          </a:p>
        </p:txBody>
      </p:sp>
      <p:sp useBgFill="1">
        <p:nvSpPr>
          <p:cNvPr id="18" name="Content Placeholder 2">
            <a:extLst>
              <a:ext uri="{FF2B5EF4-FFF2-40B4-BE49-F238E27FC236}">
                <a16:creationId xmlns:a16="http://schemas.microsoft.com/office/drawing/2014/main" id="{968B59F7-876C-D0E1-4DDB-5B6AE39569A9}"/>
              </a:ext>
            </a:extLst>
          </p:cNvPr>
          <p:cNvSpPr txBox="1">
            <a:spLocks/>
          </p:cNvSpPr>
          <p:nvPr/>
        </p:nvSpPr>
        <p:spPr>
          <a:xfrm>
            <a:off x="561060" y="6139810"/>
            <a:ext cx="3655846" cy="57874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fontScale="925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7. Model/brain correlations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2FB1F3E-1633-5D44-5D4D-E62DA3B8A30B}"/>
              </a:ext>
            </a:extLst>
          </p:cNvPr>
          <p:cNvSpPr/>
          <p:nvPr/>
        </p:nvSpPr>
        <p:spPr>
          <a:xfrm>
            <a:off x="8281897" y="1729465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2844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3" grpId="0" uiExpand="1" build="p"/>
      <p:bldP spid="14" grpId="0" uiExpand="1" build="p"/>
      <p:bldP spid="15" grpId="0" uiExpand="1" build="p"/>
      <p:bldP spid="16" grpId="0" uiExpand="1" build="p"/>
      <p:bldP spid="17" grpId="0" uiExpand="1" build="p"/>
      <p:bldP spid="1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Right-handed native English speakers aged 18-40.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33 participants recruited, of which 29 scanned.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Average age: 23; Gender: 20 women, 12 men, 1 other.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6 excluded due to low accuracy and/or head motion, leaving 23 so far.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Participant Recruitment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BF057F-FE3F-EED2-A6EB-10238CC41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106" y="3531647"/>
            <a:ext cx="5668999" cy="31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108 sentences each shown four times over eight runs.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Five multi-choice questions each run (5 second).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Entire sentence shown at once on a timer (~3-8 seconds).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Sentence Reading Task</a:t>
            </a:r>
          </a:p>
        </p:txBody>
      </p:sp>
      <p:pic>
        <p:nvPicPr>
          <p:cNvPr id="2" name="Picture 2" descr="Python for Engineers : PsychoPy - Precise enough for psychophysics">
            <a:extLst>
              <a:ext uri="{FF2B5EF4-FFF2-40B4-BE49-F238E27FC236}">
                <a16:creationId xmlns:a16="http://schemas.microsoft.com/office/drawing/2014/main" id="{E4EF2821-1337-3200-553E-47AC53D70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3"/>
          <a:stretch/>
        </p:blipFill>
        <p:spPr bwMode="auto">
          <a:xfrm>
            <a:off x="8501131" y="1257736"/>
            <a:ext cx="3245392" cy="141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14F45EFF-D48A-B757-92C9-D7D1CF99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499914"/>
              </p:ext>
            </p:extLst>
          </p:nvPr>
        </p:nvGraphicFramePr>
        <p:xfrm>
          <a:off x="2164283" y="3077082"/>
          <a:ext cx="7208858" cy="15765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04429">
                  <a:extLst>
                    <a:ext uri="{9D8B030D-6E8A-4147-A177-3AD203B41FA5}">
                      <a16:colId xmlns:a16="http://schemas.microsoft.com/office/drawing/2014/main" val="3623623788"/>
                    </a:ext>
                  </a:extLst>
                </a:gridCol>
                <a:gridCol w="3604429">
                  <a:extLst>
                    <a:ext uri="{9D8B030D-6E8A-4147-A177-3AD203B41FA5}">
                      <a16:colId xmlns:a16="http://schemas.microsoft.com/office/drawing/2014/main" val="1913714006"/>
                    </a:ext>
                  </a:extLst>
                </a:gridCol>
              </a:tblGrid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 cameraman brought the equipment to the director.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director brought the cameraman to the equipment.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071163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 cameraman brought the new equipment to the director.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director brought the cameraman to his equipment.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522022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painter brought the equipment to the director.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director brought his cameraman a hot lunch.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73985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Every morning the cameraman brought the equipment to the impatient director.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Every morning the director brought the cameraman to the expensive equipment.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05700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team of cameramen brought all the necessary equipment to the busy director.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director inexplicably brought the cameraman to the useless old equipment in the storeroom.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48828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 cameraman begrudgingly brought the awkward equipment up from the basement to the director.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renowned director brought the impatient cameraman to the equipment from his last project.</a:t>
                      </a: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87156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EED1B0EF-97F6-C93F-BE46-79366AD15939}"/>
              </a:ext>
            </a:extLst>
          </p:cNvPr>
          <p:cNvGrpSpPr/>
          <p:nvPr/>
        </p:nvGrpSpPr>
        <p:grpSpPr>
          <a:xfrm>
            <a:off x="439080" y="5077680"/>
            <a:ext cx="11415883" cy="1045169"/>
            <a:chOff x="439080" y="5077680"/>
            <a:chExt cx="11415883" cy="104516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AB792B6-FE9C-1FE5-C328-3727B19FEF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087" t="17951" r="19834" b="21450"/>
            <a:stretch/>
          </p:blipFill>
          <p:spPr>
            <a:xfrm>
              <a:off x="2782229" y="5077680"/>
              <a:ext cx="1997585" cy="104516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1FC7921-FF5E-7C62-2B52-4030EA898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728" t="20228" r="16686" b="19365"/>
            <a:stretch/>
          </p:blipFill>
          <p:spPr>
            <a:xfrm>
              <a:off x="439080" y="5077681"/>
              <a:ext cx="2084578" cy="104516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CDFCFE7-CFAC-091B-7ADF-CECD330F18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535" t="25211" r="18973" b="14595"/>
            <a:stretch/>
          </p:blipFill>
          <p:spPr>
            <a:xfrm>
              <a:off x="7465659" y="5077680"/>
              <a:ext cx="2084578" cy="104516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44CC443-63B3-0235-48D8-881E64974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6846" t="21513" r="16846" b="18293"/>
            <a:stretch/>
          </p:blipFill>
          <p:spPr>
            <a:xfrm>
              <a:off x="5062049" y="5077680"/>
              <a:ext cx="2084579" cy="104516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A6BB082-DA5F-8F5E-1176-A567F2FC8F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087" t="17951" r="19834" b="21450"/>
            <a:stretch/>
          </p:blipFill>
          <p:spPr>
            <a:xfrm>
              <a:off x="9857378" y="5077680"/>
              <a:ext cx="1997585" cy="1045167"/>
            </a:xfrm>
            <a:prstGeom prst="rect">
              <a:avLst/>
            </a:prstGeom>
          </p:spPr>
        </p:pic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921B519B-D755-AEB5-373E-4DE147F49DBE}"/>
                </a:ext>
              </a:extLst>
            </p:cNvPr>
            <p:cNvSpPr/>
            <p:nvPr/>
          </p:nvSpPr>
          <p:spPr>
            <a:xfrm>
              <a:off x="2559019" y="5492780"/>
              <a:ext cx="192932" cy="187401"/>
            </a:xfrm>
            <a:prstGeom prst="right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02B5C69B-EEBB-E8A3-F987-43D236B3C763}"/>
                </a:ext>
              </a:extLst>
            </p:cNvPr>
            <p:cNvSpPr/>
            <p:nvPr/>
          </p:nvSpPr>
          <p:spPr>
            <a:xfrm>
              <a:off x="4829878" y="5486724"/>
              <a:ext cx="192932" cy="187401"/>
            </a:xfrm>
            <a:prstGeom prst="right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6850F2F-2D43-6693-9BCD-4E4905533C14}"/>
                </a:ext>
              </a:extLst>
            </p:cNvPr>
            <p:cNvSpPr/>
            <p:nvPr/>
          </p:nvSpPr>
          <p:spPr>
            <a:xfrm>
              <a:off x="7209731" y="5486724"/>
              <a:ext cx="192932" cy="187401"/>
            </a:xfrm>
            <a:prstGeom prst="right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57D06F4A-C001-C6FA-4BEA-EAD2142846B2}"/>
                </a:ext>
              </a:extLst>
            </p:cNvPr>
            <p:cNvSpPr/>
            <p:nvPr/>
          </p:nvSpPr>
          <p:spPr>
            <a:xfrm>
              <a:off x="9613795" y="5486724"/>
              <a:ext cx="192932" cy="187401"/>
            </a:xfrm>
            <a:prstGeom prst="right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28110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Preprocessing performed using </a:t>
            </a:r>
            <a:r>
              <a:rPr lang="en-AU" sz="2400" dirty="0" err="1"/>
              <a:t>fMRIPrep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Motion correction, skull-stripping, </a:t>
            </a:r>
            <a:r>
              <a:rPr lang="en-AU" sz="2400" dirty="0" err="1"/>
              <a:t>coregistration</a:t>
            </a:r>
            <a:r>
              <a:rPr lang="en-AU" sz="2400" dirty="0"/>
              <a:t>, normalisation.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Preprocessing</a:t>
            </a:r>
          </a:p>
        </p:txBody>
      </p:sp>
      <p:pic>
        <p:nvPicPr>
          <p:cNvPr id="11" name="Picture 10" descr="A diagram of a brain&#10;&#10;Description automatically generated">
            <a:extLst>
              <a:ext uri="{FF2B5EF4-FFF2-40B4-BE49-F238E27FC236}">
                <a16:creationId xmlns:a16="http://schemas.microsoft.com/office/drawing/2014/main" id="{F4FCAEC0-7804-C7F4-A481-CB3460727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531" y="2132541"/>
            <a:ext cx="6369469" cy="450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5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General Linear Model estimated using </a:t>
            </a:r>
            <a:r>
              <a:rPr lang="en-AU" sz="2400" dirty="0" err="1"/>
              <a:t>GLMSingle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Automatically extracts noise signals from BOLD data.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Fits HRFs to each voxel from a library based on data.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GLM Regression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C37899E-F3C8-EFD6-5EDF-611BB88CE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473" y="2844820"/>
            <a:ext cx="7589053" cy="378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06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Voxels selected using a cortical mask and a language ROI mask.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Stability score: measures consistency of voxel response over repeated trials.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Set of pairwise cosine similarities of voxel activation patterns computed for each pair of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Compute correlation between set of similarities between models and data.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Representational Similarity Analysis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9F423E-32A3-26D8-14F1-522C43344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107" y="4085895"/>
            <a:ext cx="2632260" cy="2175213"/>
          </a:xfrm>
          <a:prstGeom prst="rect">
            <a:avLst/>
          </a:prstGeom>
        </p:spPr>
      </p:pic>
      <p:pic>
        <p:nvPicPr>
          <p:cNvPr id="6" name="Picture 5" descr="A graph showing a number of blue rectangular bars&#10;&#10;Description automatically generated with medium confidence">
            <a:extLst>
              <a:ext uri="{FF2B5EF4-FFF2-40B4-BE49-F238E27FC236}">
                <a16:creationId xmlns:a16="http://schemas.microsoft.com/office/drawing/2014/main" id="{F8AE09FE-ACD1-D659-B9F6-5604A8BF89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42"/>
          <a:stretch/>
        </p:blipFill>
        <p:spPr>
          <a:xfrm>
            <a:off x="5456635" y="4085895"/>
            <a:ext cx="4896000" cy="218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0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77255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Language regions strongly activated.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4" name="Picture 3" descr="A close-up of a rock&#10;&#10;Description automatically generated">
            <a:extLst>
              <a:ext uri="{FF2B5EF4-FFF2-40B4-BE49-F238E27FC236}">
                <a16:creationId xmlns:a16="http://schemas.microsoft.com/office/drawing/2014/main" id="{5A66E835-9AE7-EE0C-B3BD-8E8AC3E2C2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285" b="77677" l="11577" r="73054">
                        <a14:foregroundMark x1="14571" y1="48975" x2="14172" y2="64009"/>
                        <a14:foregroundMark x1="38723" y1="26651" x2="40315" y2="26626"/>
                        <a14:foregroundMark x1="53574" y1="26474" x2="55289" y2="26651"/>
                        <a14:foregroundMark x1="70259" y1="47153" x2="73054" y2="62642"/>
                        <a14:foregroundMark x1="73054" y1="62642" x2="66068" y2="67654"/>
                        <a14:foregroundMark x1="41541" y1="75377" x2="44711" y2="74943"/>
                        <a14:foregroundMark x1="34731" y1="76310" x2="41069" y2="75442"/>
                        <a14:foregroundMark x1="11577" y1="59681" x2="12375" y2="54670"/>
                        <a14:foregroundMark x1="44112" y1="25513" x2="51697" y2="25968"/>
                        <a14:foregroundMark x1="41916" y1="25968" x2="44910" y2="25285"/>
                        <a14:foregroundMark x1="40719" y1="26196" x2="43114" y2="25740"/>
                        <a14:foregroundMark x1="51697" y1="25285" x2="53493" y2="26196"/>
                        <a14:foregroundMark x1="36727" y1="77677" x2="40319" y2="77677"/>
                        <a14:backgroundMark x1="39571" y1="79017" x2="43114" y2="78815"/>
                        <a14:backgroundMark x1="36487" y1="78107" x2="34331" y2="77677"/>
                        <a14:backgroundMark x1="42315" y1="79271" x2="39719" y2="78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60" t="21212" r="23901" b="19212"/>
          <a:stretch/>
        </p:blipFill>
        <p:spPr>
          <a:xfrm>
            <a:off x="8084137" y="1934469"/>
            <a:ext cx="2709526" cy="2094285"/>
          </a:xfrm>
          <a:prstGeom prst="rect">
            <a:avLst/>
          </a:prstGeom>
        </p:spPr>
      </p:pic>
      <p:pic>
        <p:nvPicPr>
          <p:cNvPr id="7" name="Picture 6" descr="A close-up of a brain&#10;&#10;Description automatically generated">
            <a:extLst>
              <a:ext uri="{FF2B5EF4-FFF2-40B4-BE49-F238E27FC236}">
                <a16:creationId xmlns:a16="http://schemas.microsoft.com/office/drawing/2014/main" id="{AB64FC93-F1DD-8117-5FEE-1CA46362D3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235" b="76310" l="11178" r="74052">
                        <a14:foregroundMark x1="12974" y1="50342" x2="14571" y2="63781"/>
                        <a14:foregroundMark x1="14571" y1="63781" x2="14970" y2="63554"/>
                        <a14:foregroundMark x1="50931" y1="74831" x2="53892" y2="72437"/>
                        <a14:foregroundMark x1="57884" y1="31663" x2="69461" y2="42825"/>
                        <a14:foregroundMark x1="69461" y1="42825" x2="74251" y2="58770"/>
                        <a14:foregroundMark x1="74251" y1="58770" x2="70659" y2="66059"/>
                        <a14:foregroundMark x1="59281" y1="31891" x2="66667" y2="38497"/>
                        <a14:foregroundMark x1="70569" y1="66162" x2="72056" y2="64465"/>
                        <a14:foregroundMark x1="68862" y1="68109" x2="69397" y2="67499"/>
                        <a14:foregroundMark x1="69293" y1="67758" x2="68064" y2="69021"/>
                        <a14:foregroundMark x1="69207" y1="67976" x2="67066" y2="67882"/>
                        <a14:foregroundMark x1="70102" y1="66547" x2="73852" y2="57631"/>
                        <a14:foregroundMark x1="73852" y1="57631" x2="73653" y2="56492"/>
                        <a14:foregroundMark x1="11178" y1="60820" x2="14571" y2="64237"/>
                        <a14:foregroundMark x1="43513" y1="76310" x2="48162" y2="75868"/>
                        <a14:backgroundMark x1="45939" y1="79555" x2="47505" y2="80182"/>
                        <a14:backgroundMark x1="36128" y1="75626" x2="42519" y2="78185"/>
                        <a14:backgroundMark x1="47505" y1="80182" x2="52894" y2="80410"/>
                        <a14:backgroundMark x1="44711" y1="79271" x2="53892" y2="79271"/>
                        <a14:backgroundMark x1="44311" y1="79043" x2="50898" y2="79499"/>
                        <a14:backgroundMark x1="44711" y1="78360" x2="49701" y2="79271"/>
                        <a14:backgroundMark x1="68064" y1="70843" x2="73852" y2="66059"/>
                        <a14:backgroundMark x1="47305" y1="79499" x2="50898" y2="78815"/>
                        <a14:backgroundMark x1="46906" y1="79271" x2="52894" y2="78815"/>
                        <a14:backgroundMark x1="46507" y1="79271" x2="53293" y2="77449"/>
                        <a14:backgroundMark x1="46507" y1="79271" x2="50299" y2="79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74" t="16894" r="22038" b="19588"/>
          <a:stretch/>
        </p:blipFill>
        <p:spPr>
          <a:xfrm>
            <a:off x="8084137" y="3876388"/>
            <a:ext cx="2813098" cy="21871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EE1A3-A77F-B5C7-793E-5DBBE3E524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1" b="95238" l="3734" r="97403">
                        <a14:foregroundMark x1="16234" y1="5714" x2="7594" y2="14854"/>
                        <a14:foregroundMark x1="5833" y1="18381" x2="3571" y2="28333"/>
                        <a14:foregroundMark x1="3571" y1="28333" x2="8424" y2="36288"/>
                        <a14:foregroundMark x1="19039" y1="42965" x2="30844" y2="43810"/>
                        <a14:foregroundMark x1="30844" y1="43810" x2="45779" y2="34286"/>
                        <a14:foregroundMark x1="45779" y1="34286" x2="47535" y2="26710"/>
                        <a14:foregroundMark x1="43771" y1="16375" x2="33604" y2="3571"/>
                        <a14:foregroundMark x1="33604" y1="3571" x2="15584" y2="6905"/>
                        <a14:foregroundMark x1="6635" y1="19215" x2="4383" y2="24286"/>
                        <a14:foregroundMark x1="8929" y1="14048" x2="8263" y2="15549"/>
                        <a14:foregroundMark x1="4383" y1="24286" x2="8087" y2="36157"/>
                        <a14:foregroundMark x1="10044" y1="36918" x2="16721" y2="29524"/>
                        <a14:foregroundMark x1="16721" y1="29524" x2="18669" y2="15714"/>
                        <a14:foregroundMark x1="18669" y1="15714" x2="9903" y2="12381"/>
                        <a14:foregroundMark x1="9903" y1="12381" x2="8676" y2="15978"/>
                        <a14:foregroundMark x1="5357" y1="20714" x2="4545" y2="31667"/>
                        <a14:foregroundMark x1="26623" y1="27857" x2="31169" y2="30238"/>
                        <a14:foregroundMark x1="28247" y1="14048" x2="28896" y2="17619"/>
                        <a14:foregroundMark x1="24883" y1="3811" x2="31656" y2="2619"/>
                        <a14:foregroundMark x1="31656" y1="2619" x2="33929" y2="5000"/>
                        <a14:foregroundMark x1="46916" y1="31667" x2="45292" y2="35714"/>
                        <a14:foregroundMark x1="3734" y1="30714" x2="5844" y2="34762"/>
                        <a14:foregroundMark x1="16396" y1="54048" x2="9091" y2="63571"/>
                        <a14:foregroundMark x1="9091" y1="63571" x2="3247" y2="77381"/>
                        <a14:foregroundMark x1="3247" y1="77381" x2="10227" y2="89400"/>
                        <a14:foregroundMark x1="32465" y1="92289" x2="33442" y2="92381"/>
                        <a14:foregroundMark x1="17113" y1="90841" x2="30810" y2="92133"/>
                        <a14:foregroundMark x1="33442" y1="92381" x2="43182" y2="89524"/>
                        <a14:foregroundMark x1="43182" y1="89524" x2="48377" y2="76667"/>
                        <a14:foregroundMark x1="48377" y1="76667" x2="42045" y2="65714"/>
                        <a14:foregroundMark x1="42045" y1="65714" x2="31331" y2="56429"/>
                        <a14:foregroundMark x1="31331" y1="56429" x2="21591" y2="53571"/>
                        <a14:foregroundMark x1="21591" y1="53571" x2="16396" y2="54048"/>
                        <a14:foregroundMark x1="20292" y1="65714" x2="40747" y2="72857"/>
                        <a14:foregroundMark x1="40747" y1="72857" x2="45292" y2="79048"/>
                        <a14:foregroundMark x1="38149" y1="92857" x2="45455" y2="91429"/>
                        <a14:foregroundMark x1="29058" y1="96190" x2="32385" y2="94203"/>
                        <a14:foregroundMark x1="72240" y1="3571" x2="57143" y2="20952"/>
                        <a14:foregroundMark x1="57143" y1="20952" x2="56006" y2="33095"/>
                        <a14:foregroundMark x1="56006" y1="33095" x2="74838" y2="46429"/>
                        <a14:foregroundMark x1="74838" y1="46429" x2="94968" y2="33333"/>
                        <a14:foregroundMark x1="94968" y1="33333" x2="94156" y2="17619"/>
                        <a14:foregroundMark x1="94156" y1="17619" x2="85227" y2="8571"/>
                        <a14:foregroundMark x1="85227" y1="8571" x2="71916" y2="4048"/>
                        <a14:foregroundMark x1="68344" y1="56190" x2="56169" y2="82143"/>
                        <a14:foregroundMark x1="56169" y1="82143" x2="76948" y2="92143"/>
                        <a14:foregroundMark x1="76948" y1="92143" x2="89448" y2="89524"/>
                        <a14:foregroundMark x1="89448" y1="89524" x2="94481" y2="74524"/>
                        <a14:foregroundMark x1="94481" y1="74524" x2="70617" y2="54762"/>
                        <a14:foregroundMark x1="70617" y1="54762" x2="68344" y2="56905"/>
                        <a14:foregroundMark x1="96429" y1="77143" x2="95942" y2="87143"/>
                        <a14:foregroundMark x1="78896" y1="81429" x2="81494" y2="84524"/>
                        <a14:foregroundMark x1="88149" y1="79762" x2="88149" y2="87381"/>
                        <a14:foregroundMark x1="97240" y1="25714" x2="97403" y2="34048"/>
                        <a14:foregroundMark x1="56818" y1="35714" x2="62500" y2="36905"/>
                        <a14:foregroundMark x1="46916" y1="89524" x2="47078" y2="84524"/>
                        <a14:foregroundMark x1="44481" y1="91429" x2="47240" y2="89524"/>
                        <a14:foregroundMark x1="42695" y1="16905" x2="44968" y2="23571"/>
                        <a14:foregroundMark x1="25487" y1="75952" x2="36688" y2="76190"/>
                        <a14:foregroundMark x1="36688" y1="76190" x2="37987" y2="78571"/>
                        <a14:foregroundMark x1="14935" y1="37857" x2="18344" y2="39762"/>
                        <a14:foregroundMark x1="18506" y1="14762" x2="25974" y2="4762"/>
                        <a14:foregroundMark x1="25974" y1="4762" x2="26136" y2="5000"/>
                        <a14:foregroundMark x1="46916" y1="30714" x2="44318" y2="21905"/>
                        <a14:foregroundMark x1="45942" y1="22619" x2="47240" y2="33571"/>
                        <a14:foregroundMark x1="45942" y1="22857" x2="46429" y2="33333"/>
                        <a14:foregroundMark x1="43994" y1="18571" x2="47890" y2="29048"/>
                        <a14:foregroundMark x1="47890" y1="29048" x2="47890" y2="29286"/>
                        <a14:backgroundMark x1="44530" y1="15657" x2="44481" y2="15476"/>
                        <a14:backgroundMark x1="43911" y1="16078" x2="43344" y2="14762"/>
                        <a14:backgroundMark x1="24351" y1="238" x2="26461" y2="0"/>
                        <a14:backgroundMark x1="45358" y1="17572" x2="44968" y2="16905"/>
                        <a14:backgroundMark x1="44968" y1="17858" x2="44643" y2="16905"/>
                        <a14:backgroundMark x1="16071" y1="42619" x2="8117" y2="39524"/>
                        <a14:backgroundMark x1="15747" y1="43333" x2="16883" y2="45238"/>
                        <a14:backgroundMark x1="15747" y1="42143" x2="17045" y2="44286"/>
                        <a14:backgroundMark x1="9578" y1="90714" x2="16234" y2="92619"/>
                        <a14:backgroundMark x1="33442" y1="93571" x2="32630" y2="94524"/>
                        <a14:backgroundMark x1="5032" y1="17857" x2="6818" y2="14048"/>
                        <a14:backgroundMark x1="6818" y1="14048" x2="4870" y2="17381"/>
                      </a14:backgroundRemoval>
                    </a14:imgEffect>
                  </a14:imgLayer>
                </a14:imgProps>
              </a:ext>
            </a:extLst>
          </a:blip>
          <a:srcRect r="48132"/>
          <a:stretch/>
        </p:blipFill>
        <p:spPr>
          <a:xfrm>
            <a:off x="4421096" y="2062458"/>
            <a:ext cx="3043732" cy="4001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B2B3FD-29BB-9F01-014A-51BA8623C6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1" b="95238" l="3734" r="97403">
                        <a14:foregroundMark x1="16234" y1="5714" x2="6331" y2="16190"/>
                        <a14:foregroundMark x1="6331" y1="16190" x2="3571" y2="28333"/>
                        <a14:foregroundMark x1="3571" y1="28333" x2="8091" y2="35742"/>
                        <a14:foregroundMark x1="19194" y1="42976" x2="30844" y2="43810"/>
                        <a14:foregroundMark x1="30844" y1="43810" x2="45779" y2="34286"/>
                        <a14:foregroundMark x1="45779" y1="34286" x2="47535" y2="26710"/>
                        <a14:foregroundMark x1="43771" y1="16375" x2="33604" y2="3571"/>
                        <a14:foregroundMark x1="45106" y1="18056" x2="44898" y2="17794"/>
                        <a14:foregroundMark x1="33604" y1="3571" x2="15584" y2="6905"/>
                        <a14:foregroundMark x1="8929" y1="14048" x2="4383" y2="24286"/>
                        <a14:foregroundMark x1="4383" y1="24286" x2="8009" y2="35906"/>
                        <a14:foregroundMark x1="10402" y1="36522" x2="16721" y2="29524"/>
                        <a14:foregroundMark x1="16721" y1="29524" x2="18669" y2="15714"/>
                        <a14:foregroundMark x1="18669" y1="15714" x2="9903" y2="12381"/>
                        <a14:foregroundMark x1="9903" y1="12381" x2="8604" y2="16190"/>
                        <a14:foregroundMark x1="5357" y1="20714" x2="4545" y2="31667"/>
                        <a14:foregroundMark x1="26623" y1="27857" x2="31169" y2="30238"/>
                        <a14:foregroundMark x1="28247" y1="14048" x2="28896" y2="17619"/>
                        <a14:foregroundMark x1="24883" y1="3811" x2="31656" y2="2619"/>
                        <a14:foregroundMark x1="31656" y1="2619" x2="33929" y2="5000"/>
                        <a14:foregroundMark x1="46916" y1="31667" x2="45292" y2="35714"/>
                        <a14:foregroundMark x1="3734" y1="30714" x2="5844" y2="34762"/>
                        <a14:foregroundMark x1="16396" y1="54048" x2="9091" y2="63571"/>
                        <a14:foregroundMark x1="9091" y1="63571" x2="3247" y2="77381"/>
                        <a14:foregroundMark x1="3247" y1="77381" x2="10173" y2="89306"/>
                        <a14:foregroundMark x1="15201" y1="90661" x2="33442" y2="92381"/>
                        <a14:foregroundMark x1="33442" y1="92381" x2="43182" y2="89524"/>
                        <a14:foregroundMark x1="43182" y1="89524" x2="48377" y2="76667"/>
                        <a14:foregroundMark x1="48377" y1="76667" x2="42045" y2="65714"/>
                        <a14:foregroundMark x1="42045" y1="65714" x2="31331" y2="56429"/>
                        <a14:foregroundMark x1="31331" y1="56429" x2="21591" y2="53571"/>
                        <a14:foregroundMark x1="21591" y1="53571" x2="16396" y2="54048"/>
                        <a14:foregroundMark x1="20292" y1="65714" x2="40747" y2="72857"/>
                        <a14:foregroundMark x1="40747" y1="72857" x2="45292" y2="79048"/>
                        <a14:foregroundMark x1="38149" y1="92857" x2="45455" y2="91429"/>
                        <a14:foregroundMark x1="29058" y1="96190" x2="33442" y2="93571"/>
                        <a14:foregroundMark x1="72240" y1="3571" x2="57143" y2="20952"/>
                        <a14:foregroundMark x1="57143" y1="20952" x2="56006" y2="33095"/>
                        <a14:foregroundMark x1="68614" y1="42022" x2="74838" y2="46429"/>
                        <a14:foregroundMark x1="56006" y1="33095" x2="65102" y2="39536"/>
                        <a14:foregroundMark x1="74838" y1="46429" x2="94968" y2="33333"/>
                        <a14:foregroundMark x1="94968" y1="33333" x2="94156" y2="17619"/>
                        <a14:foregroundMark x1="94156" y1="17619" x2="85227" y2="8571"/>
                        <a14:foregroundMark x1="85227" y1="8571" x2="71916" y2="4048"/>
                        <a14:foregroundMark x1="68344" y1="56190" x2="56169" y2="82143"/>
                        <a14:foregroundMark x1="56169" y1="82143" x2="76948" y2="92143"/>
                        <a14:foregroundMark x1="76948" y1="92143" x2="89448" y2="89524"/>
                        <a14:foregroundMark x1="89448" y1="89524" x2="94481" y2="74524"/>
                        <a14:foregroundMark x1="94481" y1="74524" x2="70617" y2="54762"/>
                        <a14:foregroundMark x1="70617" y1="54762" x2="68344" y2="56905"/>
                        <a14:foregroundMark x1="96429" y1="77143" x2="95942" y2="87143"/>
                        <a14:foregroundMark x1="78896" y1="81429" x2="81494" y2="84524"/>
                        <a14:foregroundMark x1="88149" y1="79762" x2="88149" y2="87381"/>
                        <a14:foregroundMark x1="97240" y1="25714" x2="97403" y2="34048"/>
                        <a14:foregroundMark x1="56818" y1="35714" x2="62500" y2="36905"/>
                        <a14:foregroundMark x1="46916" y1="89524" x2="47078" y2="84524"/>
                        <a14:foregroundMark x1="44481" y1="91429" x2="47240" y2="89524"/>
                        <a14:foregroundMark x1="14610" y1="37381" x2="18019" y2="39524"/>
                        <a14:foregroundMark x1="19481" y1="15476" x2="20130" y2="12619"/>
                        <a14:foregroundMark x1="42045" y1="16667" x2="44643" y2="22143"/>
                        <a14:backgroundMark x1="46769" y1="20248" x2="49026" y2="25476"/>
                        <a14:backgroundMark x1="43576" y1="15302" x2="43344" y2="14762"/>
                        <a14:backgroundMark x1="24351" y1="238" x2="26461" y2="0"/>
                        <a14:backgroundMark x1="12723" y1="40609" x2="6656" y2="39048"/>
                        <a14:backgroundMark x1="6656" y1="39048" x2="6818" y2="39048"/>
                        <a14:backgroundMark x1="15909" y1="42143" x2="16558" y2="45952"/>
                        <a14:backgroundMark x1="9578" y1="90476" x2="14448" y2="92143"/>
                        <a14:backgroundMark x1="68344" y1="41429" x2="66071" y2="41667"/>
                      </a14:backgroundRemoval>
                    </a14:imgEffect>
                  </a14:imgLayer>
                </a14:imgProps>
              </a:ext>
            </a:extLst>
          </a:blip>
          <a:srcRect l="51217" r="845"/>
          <a:stretch/>
        </p:blipFill>
        <p:spPr>
          <a:xfrm>
            <a:off x="776427" y="2062458"/>
            <a:ext cx="2813098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62240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Stable cortical voxels, all sentence pairs.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4" name="Picture 3" descr="A graph showing a number of blue rectangular bars&#10;&#10;Description automatically generated with medium confidence">
            <a:extLst>
              <a:ext uri="{FF2B5EF4-FFF2-40B4-BE49-F238E27FC236}">
                <a16:creationId xmlns:a16="http://schemas.microsoft.com/office/drawing/2014/main" id="{186DD1D6-88ED-790F-217C-1E3BC3C6E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5346"/>
            <a:ext cx="12192000" cy="262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2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6" y="1062746"/>
            <a:ext cx="11497409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Stable cortical voxels, only diagonal sentence pairs.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Model vs Brain Correlations </a:t>
            </a:r>
          </a:p>
        </p:txBody>
      </p:sp>
      <p:pic>
        <p:nvPicPr>
          <p:cNvPr id="4" name="Picture 3" descr="A graph showing a diagram&#10;&#10;Description automatically generated with medium confidence">
            <a:extLst>
              <a:ext uri="{FF2B5EF4-FFF2-40B4-BE49-F238E27FC236}">
                <a16:creationId xmlns:a16="http://schemas.microsoft.com/office/drawing/2014/main" id="{484954C1-D661-1795-908C-06E11CDC2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6656"/>
            <a:ext cx="12192000" cy="2623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2FEC8C-9906-63A2-CD9A-2E723D6A7C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" t="8157" r="73792" b="51167"/>
          <a:stretch/>
        </p:blipFill>
        <p:spPr>
          <a:xfrm>
            <a:off x="10008578" y="1313158"/>
            <a:ext cx="1737944" cy="165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7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All sentence pair RSA matrices averaged over all participants.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Surface Projections of Stability Scores</a:t>
            </a:r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878BCF5F-EDE9-2122-4A23-32A44C4BE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68" y="1861769"/>
            <a:ext cx="9657064" cy="4640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59F999-81E5-FC1F-6982-672BD93CB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3" t="3443" r="50000" b="51167"/>
          <a:stretch/>
        </p:blipFill>
        <p:spPr>
          <a:xfrm>
            <a:off x="1369315" y="2006517"/>
            <a:ext cx="1980553" cy="217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2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422776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Consistent evidence that transformers outperform other methods for all sets of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BUT: the newest transformers are not consistently the best.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The adversarial manipulation succeeded in confounding the mean model.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Structure-sentence models do best on the diagonal (“tricky”) sentences.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Evidence for encoding of syntax or structure separately from meaning.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Interpreting Results</a:t>
            </a:r>
          </a:p>
        </p:txBody>
      </p:sp>
    </p:spTree>
    <p:extLst>
      <p:ext uri="{BB962C8B-B14F-4D97-AF65-F5344CB8AC3E}">
        <p14:creationId xmlns:p14="http://schemas.microsoft.com/office/powerpoint/2010/main" val="29990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Finish collecting data for remaining ~10 participants.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Explore RSA searchlight techniques.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See if there is a correlation between question accuracy and model correlation.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Implement some more complex hybrid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Investigate additional subsets of sentence pairs.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Collect and evaluate complementary behavioural data.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40213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7053</TotalTime>
  <Words>836</Words>
  <Application>Microsoft Office PowerPoint</Application>
  <PresentationFormat>Widescreen</PresentationFormat>
  <Paragraphs>107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Calisto MT</vt:lpstr>
      <vt:lpstr>Wingdings 2</vt:lpstr>
      <vt:lpstr>Slate</vt:lpstr>
      <vt:lpstr>Representations of Sentence Meaning in the Brain</vt:lpstr>
      <vt:lpstr>Background</vt:lpstr>
      <vt:lpstr>What is Semantics?</vt:lpstr>
      <vt:lpstr>Word Embeddings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Discussion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236</cp:revision>
  <dcterms:created xsi:type="dcterms:W3CDTF">2022-03-03T22:42:08Z</dcterms:created>
  <dcterms:modified xsi:type="dcterms:W3CDTF">2024-07-25T06:15:12Z</dcterms:modified>
</cp:coreProperties>
</file>