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28"/>
  </p:notesMasterIdLst>
  <p:sldIdLst>
    <p:sldId id="256" r:id="rId2"/>
    <p:sldId id="576" r:id="rId3"/>
    <p:sldId id="570" r:id="rId4"/>
    <p:sldId id="575" r:id="rId5"/>
    <p:sldId id="580" r:id="rId6"/>
    <p:sldId id="581" r:id="rId7"/>
    <p:sldId id="584" r:id="rId8"/>
    <p:sldId id="577" r:id="rId9"/>
    <p:sldId id="579" r:id="rId10"/>
    <p:sldId id="585" r:id="rId11"/>
    <p:sldId id="582" r:id="rId12"/>
    <p:sldId id="583" r:id="rId13"/>
    <p:sldId id="586" r:id="rId14"/>
    <p:sldId id="587" r:id="rId15"/>
    <p:sldId id="588" r:id="rId16"/>
    <p:sldId id="589" r:id="rId17"/>
    <p:sldId id="578" r:id="rId18"/>
    <p:sldId id="590" r:id="rId19"/>
    <p:sldId id="592" r:id="rId20"/>
    <p:sldId id="571" r:id="rId21"/>
    <p:sldId id="572" r:id="rId22"/>
    <p:sldId id="573" r:id="rId23"/>
    <p:sldId id="593" r:id="rId24"/>
    <p:sldId id="574" r:id="rId25"/>
    <p:sldId id="591" r:id="rId26"/>
    <p:sldId id="52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967"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20/05/2025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20/05/2025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20/05/2025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20/05/2025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20/05/2025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20/05/2025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20/05/2025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20/05/2025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20/05/2025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20/05/2025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20/05/2025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20/05/2025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20/05/2025</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877232" y="332307"/>
            <a:ext cx="10296869" cy="1207432"/>
          </a:xfrm>
        </p:spPr>
        <p:txBody>
          <a:bodyPr>
            <a:normAutofit/>
          </a:bodyPr>
          <a:lstStyle/>
          <a:p>
            <a:pPr>
              <a:lnSpc>
                <a:spcPct val="90000"/>
              </a:lnSpc>
            </a:pPr>
            <a:r>
              <a:rPr lang="en-AU" sz="6600" dirty="0"/>
              <a:t>Is AI Provably Intractable?</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5983" y="5811186"/>
            <a:ext cx="9440034" cy="831278"/>
          </a:xfrm>
        </p:spPr>
        <p:txBody>
          <a:bodyPr>
            <a:normAutofit/>
          </a:bodyPr>
          <a:lstStyle/>
          <a:p>
            <a:pPr>
              <a:lnSpc>
                <a:spcPct val="90000"/>
              </a:lnSpc>
              <a:spcBef>
                <a:spcPts val="0"/>
              </a:spcBef>
              <a:spcAft>
                <a:spcPts val="400"/>
              </a:spcAft>
            </a:pPr>
            <a:r>
              <a:rPr lang="en-AU" sz="2400" dirty="0"/>
              <a:t>James Fodor</a:t>
            </a:r>
          </a:p>
          <a:p>
            <a:pPr>
              <a:lnSpc>
                <a:spcPct val="90000"/>
              </a:lnSpc>
              <a:spcBef>
                <a:spcPts val="0"/>
              </a:spcBef>
              <a:spcAft>
                <a:spcPts val="400"/>
              </a:spcAft>
            </a:pPr>
            <a:r>
              <a:rPr lang="en-AU" sz="2400" dirty="0"/>
              <a:t>20</a:t>
            </a:r>
            <a:r>
              <a:rPr lang="en-AU" sz="2400" baseline="30000" dirty="0"/>
              <a:t>th</a:t>
            </a:r>
            <a:r>
              <a:rPr lang="en-AU" sz="2400" dirty="0"/>
              <a:t> May 2025</a:t>
            </a:r>
          </a:p>
        </p:txBody>
      </p:sp>
      <p:pic>
        <p:nvPicPr>
          <p:cNvPr id="5" name="Picture 4">
            <a:extLst>
              <a:ext uri="{FF2B5EF4-FFF2-40B4-BE49-F238E27FC236}">
                <a16:creationId xmlns:a16="http://schemas.microsoft.com/office/drawing/2014/main" id="{15DFBF35-0CDB-C1D0-4166-2E2F71CF5A19}"/>
              </a:ext>
            </a:extLst>
          </p:cNvPr>
          <p:cNvPicPr>
            <a:picLocks noChangeAspect="1"/>
          </p:cNvPicPr>
          <p:nvPr/>
        </p:nvPicPr>
        <p:blipFill>
          <a:blip r:embed="rId3"/>
          <a:stretch>
            <a:fillRect/>
          </a:stretch>
        </p:blipFill>
        <p:spPr>
          <a:xfrm>
            <a:off x="3487959" y="1767543"/>
            <a:ext cx="5075416" cy="3868089"/>
          </a:xfrm>
          <a:prstGeom prst="rect">
            <a:avLst/>
          </a:prstGeom>
        </p:spPr>
      </p:pic>
    </p:spTree>
    <p:extLst>
      <p:ext uri="{BB962C8B-B14F-4D97-AF65-F5344CB8AC3E}">
        <p14:creationId xmlns:p14="http://schemas.microsoft.com/office/powerpoint/2010/main" val="3639053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6379D-81DF-1B7E-4287-306682CE27D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299B063-E718-5BC9-4CA8-44A9D95F351B}"/>
              </a:ext>
            </a:extLst>
          </p:cNvPr>
          <p:cNvSpPr>
            <a:spLocks noGrp="1"/>
          </p:cNvSpPr>
          <p:nvPr>
            <p:ph type="title"/>
          </p:nvPr>
        </p:nvSpPr>
        <p:spPr>
          <a:xfrm>
            <a:off x="919119" y="1473386"/>
            <a:ext cx="10353762" cy="3884531"/>
          </a:xfrm>
        </p:spPr>
        <p:txBody>
          <a:bodyPr>
            <a:noAutofit/>
          </a:bodyPr>
          <a:lstStyle/>
          <a:p>
            <a:r>
              <a:rPr lang="en-AU" sz="6600" dirty="0"/>
              <a:t>Act 1: The Background</a:t>
            </a:r>
          </a:p>
        </p:txBody>
      </p:sp>
    </p:spTree>
    <p:extLst>
      <p:ext uri="{BB962C8B-B14F-4D97-AF65-F5344CB8AC3E}">
        <p14:creationId xmlns:p14="http://schemas.microsoft.com/office/powerpoint/2010/main" val="341176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B8335-20C9-C812-A119-BF01D7934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5C0BB-ECCB-4B67-75DF-C7FB0F962494}"/>
              </a:ext>
            </a:extLst>
          </p:cNvPr>
          <p:cNvSpPr>
            <a:spLocks noGrp="1"/>
          </p:cNvSpPr>
          <p:nvPr>
            <p:ph type="title"/>
          </p:nvPr>
        </p:nvSpPr>
        <p:spPr>
          <a:xfrm>
            <a:off x="919119" y="12462"/>
            <a:ext cx="10353762" cy="970450"/>
          </a:xfrm>
        </p:spPr>
        <p:txBody>
          <a:bodyPr>
            <a:normAutofit/>
          </a:bodyPr>
          <a:lstStyle/>
          <a:p>
            <a:r>
              <a:rPr lang="en-AU" sz="4400" dirty="0"/>
              <a:t>What is AI?</a:t>
            </a:r>
          </a:p>
        </p:txBody>
      </p:sp>
      <p:sp useBgFill="1">
        <p:nvSpPr>
          <p:cNvPr id="3" name="Content Placeholder 2">
            <a:extLst>
              <a:ext uri="{FF2B5EF4-FFF2-40B4-BE49-F238E27FC236}">
                <a16:creationId xmlns:a16="http://schemas.microsoft.com/office/drawing/2014/main" id="{9E2C9E19-1A7F-F719-C4B7-72DCE981FF3B}"/>
              </a:ext>
            </a:extLst>
          </p:cNvPr>
          <p:cNvSpPr>
            <a:spLocks noGrp="1"/>
          </p:cNvSpPr>
          <p:nvPr>
            <p:ph idx="1"/>
          </p:nvPr>
        </p:nvSpPr>
        <p:spPr>
          <a:xfrm>
            <a:off x="0" y="1054338"/>
            <a:ext cx="12192000" cy="5791200"/>
          </a:xfrm>
          <a:effectLst/>
        </p:spPr>
        <p:txBody>
          <a:bodyPr lIns="432000">
            <a:normAutofit/>
          </a:bodyPr>
          <a:lstStyle/>
          <a:p>
            <a:r>
              <a:rPr lang="en-US" sz="2400" dirty="0">
                <a:effectLst/>
              </a:rPr>
              <a:t>This </a:t>
            </a:r>
            <a:r>
              <a:rPr lang="en-US" sz="2400" u="sng" dirty="0">
                <a:effectLst/>
              </a:rPr>
              <a:t>domain generality</a:t>
            </a:r>
            <a:r>
              <a:rPr lang="en-US" sz="2400" dirty="0">
                <a:effectLst/>
              </a:rPr>
              <a:t> can be seen as a key property of human intelligence, so that AGI would be human-level AI, able to incorporate arbitrary beliefs to solve arbitrary new problems.</a:t>
            </a:r>
          </a:p>
          <a:p>
            <a:r>
              <a:rPr lang="en-AU" sz="2400" dirty="0">
                <a:effectLst/>
              </a:rPr>
              <a:t>Among the more troublesome meanings of ‘AI’, perhaps, is the ideology that it is desirable to replace humans (or, specifically women) by artificial systems and, generally, ‘AI’ as a way to advance capitalist, </a:t>
            </a:r>
            <a:r>
              <a:rPr lang="en-AU" sz="2400" dirty="0" err="1">
                <a:effectLst/>
              </a:rPr>
              <a:t>kyriarchal</a:t>
            </a:r>
            <a:r>
              <a:rPr lang="en-AU" sz="2400" dirty="0">
                <a:effectLst/>
              </a:rPr>
              <a:t>, authoritarian and/or white supremacist goals.</a:t>
            </a:r>
          </a:p>
          <a:p>
            <a:r>
              <a:rPr lang="en-AU" sz="2400" dirty="0">
                <a:effectLst/>
              </a:rPr>
              <a:t>We set out to release the grip of the currently dominant view on AI (viz., </a:t>
            </a:r>
            <a:r>
              <a:rPr lang="en-AU" sz="2400" u="sng" dirty="0">
                <a:effectLst/>
              </a:rPr>
              <a:t>AI-as-engineering</a:t>
            </a:r>
            <a:r>
              <a:rPr lang="en-AU" sz="2400" dirty="0">
                <a:effectLst/>
              </a:rPr>
              <a:t> aiming at a human-level AI system).</a:t>
            </a:r>
          </a:p>
          <a:p>
            <a:endParaRPr lang="en-AU" sz="2400" dirty="0">
              <a:effectLst/>
            </a:endParaRPr>
          </a:p>
        </p:txBody>
      </p:sp>
    </p:spTree>
    <p:extLst>
      <p:ext uri="{BB962C8B-B14F-4D97-AF65-F5344CB8AC3E}">
        <p14:creationId xmlns:p14="http://schemas.microsoft.com/office/powerpoint/2010/main" val="10565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EFF91-93D6-39D8-7FF8-5B443EB19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0B2AA-85EB-EDAB-3728-30417DA2E9E2}"/>
              </a:ext>
            </a:extLst>
          </p:cNvPr>
          <p:cNvSpPr>
            <a:spLocks noGrp="1"/>
          </p:cNvSpPr>
          <p:nvPr>
            <p:ph type="title"/>
          </p:nvPr>
        </p:nvSpPr>
        <p:spPr>
          <a:xfrm>
            <a:off x="919119" y="12462"/>
            <a:ext cx="10353762" cy="970450"/>
          </a:xfrm>
        </p:spPr>
        <p:txBody>
          <a:bodyPr>
            <a:normAutofit/>
          </a:bodyPr>
          <a:lstStyle/>
          <a:p>
            <a:r>
              <a:rPr lang="en-AU" sz="4400" dirty="0"/>
              <a:t>Goal of the Paper</a:t>
            </a:r>
          </a:p>
        </p:txBody>
      </p:sp>
      <p:sp useBgFill="1">
        <p:nvSpPr>
          <p:cNvPr id="3" name="Content Placeholder 2">
            <a:extLst>
              <a:ext uri="{FF2B5EF4-FFF2-40B4-BE49-F238E27FC236}">
                <a16:creationId xmlns:a16="http://schemas.microsoft.com/office/drawing/2014/main" id="{CC01DC8D-610E-48E4-32A7-ADE773EE833B}"/>
              </a:ext>
            </a:extLst>
          </p:cNvPr>
          <p:cNvSpPr>
            <a:spLocks noGrp="1"/>
          </p:cNvSpPr>
          <p:nvPr>
            <p:ph idx="1"/>
          </p:nvPr>
        </p:nvSpPr>
        <p:spPr>
          <a:xfrm>
            <a:off x="0" y="1054338"/>
            <a:ext cx="11939451" cy="5791200"/>
          </a:xfrm>
          <a:effectLst/>
        </p:spPr>
        <p:txBody>
          <a:bodyPr lIns="432000">
            <a:normAutofit/>
          </a:bodyPr>
          <a:lstStyle/>
          <a:p>
            <a:pPr>
              <a:spcBef>
                <a:spcPts val="1200"/>
              </a:spcBef>
              <a:spcAft>
                <a:spcPts val="1200"/>
              </a:spcAft>
            </a:pPr>
            <a:r>
              <a:rPr lang="en-AU" sz="2400" dirty="0">
                <a:effectLst/>
              </a:rPr>
              <a:t>This practice has taken the </a:t>
            </a:r>
            <a:r>
              <a:rPr lang="en-AU" sz="2400" i="1" dirty="0">
                <a:effectLst/>
              </a:rPr>
              <a:t>theoretical</a:t>
            </a:r>
            <a:r>
              <a:rPr lang="en-AU" sz="2400" dirty="0">
                <a:effectLst/>
              </a:rPr>
              <a:t> possibility of explaining human cognition as a form of computation to imply the </a:t>
            </a:r>
            <a:r>
              <a:rPr lang="en-AU" sz="2400" i="1" dirty="0">
                <a:effectLst/>
              </a:rPr>
              <a:t>practical feasibility</a:t>
            </a:r>
            <a:r>
              <a:rPr lang="en-AU" sz="2400" dirty="0">
                <a:effectLst/>
              </a:rPr>
              <a:t> of realising human(-like or -level) cognition in factual computational systems, and it is framing this realisation as a </a:t>
            </a:r>
            <a:r>
              <a:rPr lang="en-AU" sz="2400" u="sng" dirty="0">
                <a:effectLst/>
              </a:rPr>
              <a:t>short-term inevitability</a:t>
            </a:r>
            <a:r>
              <a:rPr lang="en-AU" sz="2400" dirty="0">
                <a:effectLst/>
              </a:rPr>
              <a:t>.</a:t>
            </a:r>
          </a:p>
          <a:p>
            <a:pPr>
              <a:spcBef>
                <a:spcPts val="1200"/>
              </a:spcBef>
              <a:spcAft>
                <a:spcPts val="1200"/>
              </a:spcAft>
            </a:pPr>
            <a:r>
              <a:rPr lang="en-AU" sz="2400" dirty="0">
                <a:effectLst/>
              </a:rPr>
              <a:t>In this paper, we undercut these views by presenting a </a:t>
            </a:r>
            <a:r>
              <a:rPr lang="en-AU" sz="2400" u="sng" dirty="0">
                <a:effectLst/>
              </a:rPr>
              <a:t>mathematical proof of inherent intractability</a:t>
            </a:r>
            <a:r>
              <a:rPr lang="en-AU" sz="2400" dirty="0">
                <a:effectLst/>
              </a:rPr>
              <a:t> (formally, NP-hardness) of the task that these AI engineers set themselves.</a:t>
            </a:r>
          </a:p>
          <a:p>
            <a:pPr>
              <a:spcBef>
                <a:spcPts val="1200"/>
              </a:spcBef>
              <a:spcAft>
                <a:spcPts val="1200"/>
              </a:spcAft>
            </a:pPr>
            <a:r>
              <a:rPr lang="en-AU" sz="2400" dirty="0">
                <a:effectLst/>
              </a:rPr>
              <a:t>This intractability implies that any factual AI system created in the short-run (say, within the next few decades or so) </a:t>
            </a:r>
            <a:r>
              <a:rPr lang="en-AU" sz="2400" u="sng" dirty="0">
                <a:effectLst/>
              </a:rPr>
              <a:t>is so astronomically unlikely to be anything like a human mind</a:t>
            </a:r>
            <a:r>
              <a:rPr lang="en-AU" sz="2400" dirty="0">
                <a:effectLst/>
              </a:rPr>
              <a:t> that claims of ‘inevitability’ of AGI within the foreseeable future are revealed to be false and misleading.</a:t>
            </a:r>
            <a:endParaRPr lang="en-AU"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8839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369C4-B530-3B21-3EC9-D48658814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4DF810-E476-008B-00F3-182377A17ADA}"/>
              </a:ext>
            </a:extLst>
          </p:cNvPr>
          <p:cNvSpPr>
            <a:spLocks noGrp="1"/>
          </p:cNvSpPr>
          <p:nvPr>
            <p:ph type="title"/>
          </p:nvPr>
        </p:nvSpPr>
        <p:spPr>
          <a:xfrm>
            <a:off x="919119" y="12462"/>
            <a:ext cx="10353762" cy="970450"/>
          </a:xfrm>
        </p:spPr>
        <p:txBody>
          <a:bodyPr>
            <a:normAutofit/>
          </a:bodyPr>
          <a:lstStyle/>
          <a:p>
            <a:r>
              <a:rPr lang="en-AU" sz="4400" dirty="0"/>
              <a:t>The Setup</a:t>
            </a:r>
          </a:p>
        </p:txBody>
      </p:sp>
      <p:sp useBgFill="1">
        <p:nvSpPr>
          <p:cNvPr id="3" name="Content Placeholder 2">
            <a:extLst>
              <a:ext uri="{FF2B5EF4-FFF2-40B4-BE49-F238E27FC236}">
                <a16:creationId xmlns:a16="http://schemas.microsoft.com/office/drawing/2014/main" id="{482F3DF2-8D0B-F0C8-0F4A-78737EBBE0F9}"/>
              </a:ext>
            </a:extLst>
          </p:cNvPr>
          <p:cNvSpPr>
            <a:spLocks noGrp="1"/>
          </p:cNvSpPr>
          <p:nvPr>
            <p:ph idx="1"/>
          </p:nvPr>
        </p:nvSpPr>
        <p:spPr>
          <a:xfrm>
            <a:off x="0" y="1054338"/>
            <a:ext cx="12192000" cy="5791200"/>
          </a:xfrm>
          <a:effectLst/>
        </p:spPr>
        <p:txBody>
          <a:bodyPr lIns="432000">
            <a:normAutofit/>
          </a:bodyPr>
          <a:lstStyle/>
          <a:p>
            <a:r>
              <a:rPr lang="en-AU" sz="2400" dirty="0">
                <a:effectLst/>
              </a:rPr>
              <a:t>We do this by introducing a thought experiment in which a </a:t>
            </a:r>
            <a:r>
              <a:rPr lang="en-AU" sz="2400" u="sng" dirty="0">
                <a:effectLst/>
              </a:rPr>
              <a:t>fictive AI engineer</a:t>
            </a:r>
            <a:r>
              <a:rPr lang="en-AU" sz="2400" dirty="0">
                <a:effectLst/>
              </a:rPr>
              <a:t>, Dr. Ingenia, tries to construct an AGI under ideal conditions. </a:t>
            </a:r>
          </a:p>
          <a:p>
            <a:r>
              <a:rPr lang="en-AU" sz="2400" dirty="0">
                <a:effectLst/>
              </a:rPr>
              <a:t>Dr. Ingenia has </a:t>
            </a:r>
            <a:r>
              <a:rPr lang="en-AU" sz="2400" u="sng" dirty="0">
                <a:effectLst/>
              </a:rPr>
              <a:t>perfect data</a:t>
            </a:r>
            <a:r>
              <a:rPr lang="en-AU" sz="2400" dirty="0">
                <a:effectLst/>
              </a:rPr>
              <a:t>, sampled from the true distribution.</a:t>
            </a:r>
          </a:p>
          <a:p>
            <a:r>
              <a:rPr lang="en-AU" sz="2400" dirty="0">
                <a:effectLst/>
              </a:rPr>
              <a:t>They also have access to </a:t>
            </a:r>
            <a:r>
              <a:rPr lang="en-AU" sz="2400" u="sng" dirty="0">
                <a:effectLst/>
              </a:rPr>
              <a:t>any conceivable ML method</a:t>
            </a:r>
            <a:r>
              <a:rPr lang="en-AU" sz="2400" dirty="0">
                <a:effectLst/>
              </a:rPr>
              <a:t>—including presently popular ‘deep learning’ based on artificial neural networks (ANNs) and any possible future methods—to train an algorithm (“an AI”).</a:t>
            </a:r>
          </a:p>
          <a:p>
            <a:r>
              <a:rPr lang="en-AU" sz="2400" dirty="0">
                <a:effectLst/>
              </a:rPr>
              <a:t>We then present a formal proof that the problem that Dr. Ingenia sets out to solve is </a:t>
            </a:r>
            <a:r>
              <a:rPr lang="en-AU" sz="2400" u="sng" dirty="0">
                <a:effectLst/>
              </a:rPr>
              <a:t>intractable</a:t>
            </a:r>
            <a:r>
              <a:rPr lang="en-AU" sz="2400" dirty="0">
                <a:effectLst/>
              </a:rPr>
              <a:t> (formally, NP-hard).</a:t>
            </a:r>
          </a:p>
        </p:txBody>
      </p:sp>
    </p:spTree>
    <p:extLst>
      <p:ext uri="{BB962C8B-B14F-4D97-AF65-F5344CB8AC3E}">
        <p14:creationId xmlns:p14="http://schemas.microsoft.com/office/powerpoint/2010/main" val="414352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AF1BD-2862-F448-C804-2522C4FF4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71720-E94F-6A40-65AD-D5D111DA61D2}"/>
              </a:ext>
            </a:extLst>
          </p:cNvPr>
          <p:cNvSpPr>
            <a:spLocks noGrp="1"/>
          </p:cNvSpPr>
          <p:nvPr>
            <p:ph type="title"/>
          </p:nvPr>
        </p:nvSpPr>
        <p:spPr>
          <a:xfrm>
            <a:off x="919119" y="12462"/>
            <a:ext cx="10353762" cy="970450"/>
          </a:xfrm>
        </p:spPr>
        <p:txBody>
          <a:bodyPr>
            <a:normAutofit/>
          </a:bodyPr>
          <a:lstStyle/>
          <a:p>
            <a:r>
              <a:rPr lang="en-AU" sz="4400" dirty="0"/>
              <a:t>The Setup</a:t>
            </a:r>
          </a:p>
        </p:txBody>
      </p:sp>
      <p:sp useBgFill="1">
        <p:nvSpPr>
          <p:cNvPr id="3" name="Content Placeholder 2">
            <a:extLst>
              <a:ext uri="{FF2B5EF4-FFF2-40B4-BE49-F238E27FC236}">
                <a16:creationId xmlns:a16="http://schemas.microsoft.com/office/drawing/2014/main" id="{4B81C973-5E3A-87AA-43FD-C5CB71D506ED}"/>
              </a:ext>
            </a:extLst>
          </p:cNvPr>
          <p:cNvSpPr>
            <a:spLocks noGrp="1"/>
          </p:cNvSpPr>
          <p:nvPr>
            <p:ph idx="1"/>
          </p:nvPr>
        </p:nvSpPr>
        <p:spPr>
          <a:xfrm>
            <a:off x="0" y="1054338"/>
            <a:ext cx="5617029" cy="5791200"/>
          </a:xfrm>
          <a:effectLst/>
        </p:spPr>
        <p:txBody>
          <a:bodyPr lIns="432000">
            <a:normAutofit/>
          </a:bodyPr>
          <a:lstStyle/>
          <a:p>
            <a:r>
              <a:rPr lang="en-US" sz="2400" dirty="0">
                <a:effectLst/>
              </a:rPr>
              <a:t>Take samples from (situation, </a:t>
            </a:r>
            <a:r>
              <a:rPr lang="en-US" sz="2400" dirty="0" err="1">
                <a:effectLst/>
              </a:rPr>
              <a:t>behaviour</a:t>
            </a:r>
            <a:r>
              <a:rPr lang="en-US" sz="2400" dirty="0">
                <a:effectLst/>
              </a:rPr>
              <a:t>) pairs.</a:t>
            </a:r>
          </a:p>
          <a:p>
            <a:r>
              <a:rPr lang="en-US" sz="2400" dirty="0">
                <a:effectLst/>
              </a:rPr>
              <a:t>Use them to train the AI.</a:t>
            </a:r>
          </a:p>
          <a:p>
            <a:r>
              <a:rPr lang="en-US" sz="2400" dirty="0">
                <a:effectLst/>
              </a:rPr>
              <a:t>Check against new samples.</a:t>
            </a:r>
            <a:endParaRPr lang="en-AU" sz="2400" dirty="0">
              <a:effectLst/>
            </a:endParaRPr>
          </a:p>
        </p:txBody>
      </p:sp>
      <p:pic>
        <p:nvPicPr>
          <p:cNvPr id="4" name="Picture 3" descr="Fig. 2">
            <a:extLst>
              <a:ext uri="{FF2B5EF4-FFF2-40B4-BE49-F238E27FC236}">
                <a16:creationId xmlns:a16="http://schemas.microsoft.com/office/drawing/2014/main" id="{5BBF68F1-F45E-9C15-0ED4-DDE94811DB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62749" y="1708345"/>
            <a:ext cx="5260136" cy="3866718"/>
          </a:xfrm>
          <a:prstGeom prst="rect">
            <a:avLst/>
          </a:prstGeom>
          <a:noFill/>
          <a:ln>
            <a:noFill/>
          </a:ln>
        </p:spPr>
      </p:pic>
    </p:spTree>
    <p:extLst>
      <p:ext uri="{BB962C8B-B14F-4D97-AF65-F5344CB8AC3E}">
        <p14:creationId xmlns:p14="http://schemas.microsoft.com/office/powerpoint/2010/main" val="11871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84816-821B-7307-6AD2-1BD201DCD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678D5-6052-DFEE-1AD1-1763A2451BBA}"/>
              </a:ext>
            </a:extLst>
          </p:cNvPr>
          <p:cNvSpPr>
            <a:spLocks noGrp="1"/>
          </p:cNvSpPr>
          <p:nvPr>
            <p:ph type="title"/>
          </p:nvPr>
        </p:nvSpPr>
        <p:spPr>
          <a:xfrm>
            <a:off x="919119" y="12462"/>
            <a:ext cx="10353762" cy="970450"/>
          </a:xfrm>
        </p:spPr>
        <p:txBody>
          <a:bodyPr>
            <a:normAutofit/>
          </a:bodyPr>
          <a:lstStyle/>
          <a:p>
            <a:r>
              <a:rPr lang="en-AU" sz="4400" dirty="0"/>
              <a:t>Probably Approximately Correct Learning</a:t>
            </a:r>
          </a:p>
        </p:txBody>
      </p:sp>
      <p:sp useBgFill="1">
        <p:nvSpPr>
          <p:cNvPr id="3" name="Content Placeholder 2">
            <a:extLst>
              <a:ext uri="{FF2B5EF4-FFF2-40B4-BE49-F238E27FC236}">
                <a16:creationId xmlns:a16="http://schemas.microsoft.com/office/drawing/2014/main" id="{57E6B73F-3A53-B440-4B30-05C35C4A6C6B}"/>
              </a:ext>
            </a:extLst>
          </p:cNvPr>
          <p:cNvSpPr>
            <a:spLocks noGrp="1"/>
          </p:cNvSpPr>
          <p:nvPr>
            <p:ph idx="1"/>
          </p:nvPr>
        </p:nvSpPr>
        <p:spPr>
          <a:xfrm>
            <a:off x="0" y="1054338"/>
            <a:ext cx="5617029" cy="5791200"/>
          </a:xfrm>
          <a:effectLst/>
        </p:spPr>
        <p:txBody>
          <a:bodyPr lIns="432000">
            <a:normAutofit/>
          </a:bodyPr>
          <a:lstStyle/>
          <a:p>
            <a:r>
              <a:rPr lang="en-US" sz="2400" dirty="0">
                <a:effectLst/>
              </a:rPr>
              <a:t>Take samples from (situation, </a:t>
            </a:r>
            <a:r>
              <a:rPr lang="en-US" sz="2400" dirty="0" err="1">
                <a:effectLst/>
              </a:rPr>
              <a:t>behaviour</a:t>
            </a:r>
            <a:r>
              <a:rPr lang="en-US" sz="2400" dirty="0">
                <a:effectLst/>
              </a:rPr>
              <a:t>) pairs.</a:t>
            </a:r>
          </a:p>
          <a:p>
            <a:r>
              <a:rPr lang="en-US" sz="2400" dirty="0">
                <a:effectLst/>
              </a:rPr>
              <a:t>Use them to train the AI.</a:t>
            </a:r>
          </a:p>
          <a:p>
            <a:r>
              <a:rPr lang="en-US" sz="2400" dirty="0">
                <a:effectLst/>
              </a:rPr>
              <a:t>Check against new samples.</a:t>
            </a:r>
            <a:endParaRPr lang="en-AU" sz="2400" dirty="0">
              <a:effectLst/>
            </a:endParaRPr>
          </a:p>
        </p:txBody>
      </p:sp>
      <p:pic>
        <p:nvPicPr>
          <p:cNvPr id="1026" name="Picture 2" descr="PAC Learning: Probably Approximately Correct Learning | by Avadhoot ...">
            <a:extLst>
              <a:ext uri="{FF2B5EF4-FFF2-40B4-BE49-F238E27FC236}">
                <a16:creationId xmlns:a16="http://schemas.microsoft.com/office/drawing/2014/main" id="{0F45296F-D26D-1572-B6FB-0D9055192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7029" y="1963103"/>
            <a:ext cx="5680166" cy="29317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bably Approximately Correct Learning Yongsub Lim Applied Algorithm ...">
            <a:extLst>
              <a:ext uri="{FF2B5EF4-FFF2-40B4-BE49-F238E27FC236}">
                <a16:creationId xmlns:a16="http://schemas.microsoft.com/office/drawing/2014/main" id="{B6DFA0F0-566D-96AB-C806-0784CD597F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64" t="22082" r="5484" b="23048"/>
          <a:stretch/>
        </p:blipFill>
        <p:spPr bwMode="auto">
          <a:xfrm>
            <a:off x="633548" y="3429000"/>
            <a:ext cx="4610196"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70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5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4B56-CB07-F3F6-2A0A-B5450E18D40B}"/>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225BED0-9D6D-97B0-602B-C6E89F81CC8D}"/>
              </a:ext>
            </a:extLst>
          </p:cNvPr>
          <p:cNvSpPr>
            <a:spLocks noGrp="1"/>
          </p:cNvSpPr>
          <p:nvPr>
            <p:ph type="title"/>
          </p:nvPr>
        </p:nvSpPr>
        <p:spPr>
          <a:xfrm>
            <a:off x="919119" y="1473386"/>
            <a:ext cx="10353762" cy="3884531"/>
          </a:xfrm>
        </p:spPr>
        <p:txBody>
          <a:bodyPr>
            <a:noAutofit/>
          </a:bodyPr>
          <a:lstStyle/>
          <a:p>
            <a:r>
              <a:rPr lang="en-AU" sz="6600" dirty="0"/>
              <a:t>Act 2: The Theorem</a:t>
            </a:r>
          </a:p>
        </p:txBody>
      </p:sp>
    </p:spTree>
    <p:extLst>
      <p:ext uri="{BB962C8B-B14F-4D97-AF65-F5344CB8AC3E}">
        <p14:creationId xmlns:p14="http://schemas.microsoft.com/office/powerpoint/2010/main" val="137021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297D2-DC6D-E706-9D04-9E80AB42D4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293AD-172E-8AB4-2A5A-188AE98A6B66}"/>
              </a:ext>
            </a:extLst>
          </p:cNvPr>
          <p:cNvSpPr>
            <a:spLocks noGrp="1"/>
          </p:cNvSpPr>
          <p:nvPr>
            <p:ph type="title"/>
          </p:nvPr>
        </p:nvSpPr>
        <p:spPr>
          <a:xfrm>
            <a:off x="919119" y="12462"/>
            <a:ext cx="10353762" cy="970450"/>
          </a:xfrm>
        </p:spPr>
        <p:txBody>
          <a:bodyPr>
            <a:normAutofit/>
          </a:bodyPr>
          <a:lstStyle/>
          <a:p>
            <a:r>
              <a:rPr lang="en-US" sz="4400" dirty="0"/>
              <a:t>The Theorem</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05E7FADE-A655-6ED3-B8E4-CDC792C3C44B}"/>
                  </a:ext>
                </a:extLst>
              </p:cNvPr>
              <p:cNvSpPr>
                <a:spLocks noGrp="1"/>
              </p:cNvSpPr>
              <p:nvPr>
                <p:ph idx="1"/>
              </p:nvPr>
            </p:nvSpPr>
            <p:spPr>
              <a:xfrm>
                <a:off x="0" y="1054338"/>
                <a:ext cx="11848011" cy="5791200"/>
              </a:xfrm>
              <a:effectLst/>
            </p:spPr>
            <p:txBody>
              <a:bodyPr lIns="432000">
                <a:normAutofit/>
              </a:bodyPr>
              <a:lstStyle/>
              <a:p>
                <a:pPr marL="36900" indent="0">
                  <a:spcBef>
                    <a:spcPts val="1200"/>
                  </a:spcBef>
                  <a:spcAft>
                    <a:spcPts val="1200"/>
                  </a:spcAft>
                  <a:buNone/>
                </a:pPr>
                <a:r>
                  <a:rPr lang="en-US" sz="2400" dirty="0">
                    <a:effectLst>
                      <a:outerShdw blurRad="38100" dist="38100" dir="2700000" algn="tl">
                        <a:srgbClr val="000000">
                          <a:alpha val="43137"/>
                        </a:srgbClr>
                      </a:outerShdw>
                    </a:effectLst>
                  </a:rPr>
                  <a:t>Given: An integer k and a way of sampling from distribution </a:t>
                </a:r>
                <a:r>
                  <a:rPr lang="en-US" sz="2400" i="1" dirty="0">
                    <a:effectLst>
                      <a:outerShdw blurRad="38100" dist="38100" dir="2700000" algn="tl">
                        <a:srgbClr val="000000">
                          <a:alpha val="43137"/>
                        </a:srgbClr>
                      </a:outerShdw>
                    </a:effectLst>
                  </a:rPr>
                  <a:t>D </a:t>
                </a:r>
                <a:r>
                  <a:rPr lang="en-US" sz="2400" dirty="0">
                    <a:effectLst>
                      <a:outerShdw blurRad="38100" dist="38100" dir="2700000" algn="tl">
                        <a:srgbClr val="000000">
                          <a:alpha val="43137"/>
                        </a:srgbClr>
                      </a:outerShdw>
                    </a:effectLst>
                  </a:rPr>
                  <a:t>of </a:t>
                </a:r>
                <a14:m>
                  <m:oMath xmlns:m="http://schemas.openxmlformats.org/officeDocument/2006/math">
                    <m:d>
                      <m:dPr>
                        <m:ctrlPr>
                          <a:rPr lang="en-US" sz="2400" i="1" dirty="0" smtClean="0">
                            <a:effectLst>
                              <a:outerShdw blurRad="38100" dist="38100" dir="2700000" algn="tl">
                                <a:srgbClr val="000000">
                                  <a:alpha val="43137"/>
                                </a:srgbClr>
                              </a:outerShdw>
                            </a:effectLst>
                            <a:latin typeface="Cambria Math" panose="02040503050406030204" pitchFamily="18" charset="0"/>
                          </a:rPr>
                        </m:ctrlPr>
                      </m:dPr>
                      <m:e>
                        <m:r>
                          <a:rPr lang="en-US" sz="2400" i="1" dirty="0" err="1" smtClean="0">
                            <a:effectLst>
                              <a:outerShdw blurRad="38100" dist="38100" dir="2700000" algn="tl">
                                <a:srgbClr val="000000">
                                  <a:alpha val="43137"/>
                                </a:srgbClr>
                              </a:outerShdw>
                            </a:effectLst>
                            <a:latin typeface="Cambria Math" panose="02040503050406030204" pitchFamily="18" charset="0"/>
                          </a:rPr>
                          <m:t>𝑠</m:t>
                        </m:r>
                        <m:r>
                          <a:rPr lang="en-US" sz="2400" i="1" dirty="0" err="1" smtClean="0">
                            <a:effectLst>
                              <a:outerShdw blurRad="38100" dist="38100" dir="2700000" algn="tl">
                                <a:srgbClr val="000000">
                                  <a:alpha val="43137"/>
                                </a:srgbClr>
                              </a:outerShdw>
                            </a:effectLst>
                            <a:latin typeface="Cambria Math" panose="02040503050406030204" pitchFamily="18" charset="0"/>
                          </a:rPr>
                          <m:t>,</m:t>
                        </m:r>
                        <m:sSub>
                          <m:sSubPr>
                            <m:ctrlPr>
                              <a:rPr lang="en-US" sz="2400" b="0" i="1" dirty="0" smtClean="0">
                                <a:effectLst>
                                  <a:outerShdw blurRad="38100" dist="38100" dir="2700000" algn="tl">
                                    <a:srgbClr val="000000">
                                      <a:alpha val="43137"/>
                                    </a:srgbClr>
                                  </a:outerShdw>
                                </a:effectLst>
                                <a:latin typeface="Cambria Math" panose="02040503050406030204" pitchFamily="18" charset="0"/>
                              </a:rPr>
                            </m:ctrlPr>
                          </m:sSubPr>
                          <m:e>
                            <m:r>
                              <a:rPr lang="en-US" sz="2400" i="1" dirty="0" err="1" smtClean="0">
                                <a:effectLst>
                                  <a:outerShdw blurRad="38100" dist="38100" dir="2700000" algn="tl">
                                    <a:srgbClr val="000000">
                                      <a:alpha val="43137"/>
                                    </a:srgbClr>
                                  </a:outerShdw>
                                </a:effectLst>
                                <a:latin typeface="Cambria Math" panose="02040503050406030204" pitchFamily="18" charset="0"/>
                              </a:rPr>
                              <m:t>𝐵</m:t>
                            </m:r>
                          </m:e>
                          <m:sub>
                            <m:r>
                              <a:rPr lang="en-US" sz="2400" b="0" i="1" dirty="0" smtClean="0">
                                <a:effectLst>
                                  <a:outerShdw blurRad="38100" dist="38100" dir="2700000" algn="tl">
                                    <a:srgbClr val="000000">
                                      <a:alpha val="43137"/>
                                    </a:srgbClr>
                                  </a:outerShdw>
                                </a:effectLst>
                                <a:latin typeface="Cambria Math" panose="02040503050406030204" pitchFamily="18" charset="0"/>
                              </a:rPr>
                              <m:t>𝑠</m:t>
                            </m:r>
                          </m:sub>
                        </m:sSub>
                      </m:e>
                    </m:d>
                  </m:oMath>
                </a14:m>
                <a:r>
                  <a:rPr lang="en-US" sz="2400" dirty="0">
                    <a:effectLst>
                      <a:outerShdw blurRad="38100" dist="38100" dir="2700000" algn="tl">
                        <a:srgbClr val="000000">
                          <a:alpha val="43137"/>
                        </a:srgbClr>
                      </a:outerShdw>
                    </a:effectLst>
                  </a:rPr>
                  <a:t> pairs.</a:t>
                </a:r>
              </a:p>
              <a:p>
                <a:pPr marL="36900" indent="0">
                  <a:spcBef>
                    <a:spcPts val="1200"/>
                  </a:spcBef>
                  <a:spcAft>
                    <a:spcPts val="1200"/>
                  </a:spcAft>
                  <a:buNone/>
                </a:pPr>
                <a:r>
                  <a:rPr lang="en-US" sz="2400" dirty="0">
                    <a:effectLst>
                      <a:outerShdw blurRad="38100" dist="38100" dir="2700000" algn="tl">
                        <a:srgbClr val="000000">
                          <a:alpha val="43137"/>
                        </a:srgbClr>
                      </a:outerShdw>
                    </a:effectLst>
                  </a:rPr>
                  <a:t>AI by learning task: </a:t>
                </a:r>
                <a:r>
                  <a:rPr lang="en-US" sz="2400" u="sng" dirty="0">
                    <a:effectLst>
                      <a:outerShdw blurRad="38100" dist="38100" dir="2700000" algn="tl">
                        <a:srgbClr val="000000">
                          <a:alpha val="43137"/>
                        </a:srgbClr>
                      </a:outerShdw>
                    </a:effectLst>
                  </a:rPr>
                  <a:t>Find an algorithm A</a:t>
                </a:r>
                <a:r>
                  <a:rPr lang="en-US" sz="2400" dirty="0">
                    <a:effectLst>
                      <a:outerShdw blurRad="38100" dist="38100" dir="2700000" algn="tl">
                        <a:srgbClr val="000000">
                          <a:alpha val="43137"/>
                        </a:srgbClr>
                      </a:outerShdw>
                    </a:effectLst>
                  </a:rPr>
                  <a:t> with a description of length </a:t>
                </a:r>
                <a14:m>
                  <m:oMath xmlns:m="http://schemas.openxmlformats.org/officeDocument/2006/math">
                    <m:r>
                      <a:rPr lang="en-US" sz="2400" i="1" dirty="0" smtClean="0">
                        <a:effectLst>
                          <a:outerShdw blurRad="38100" dist="38100" dir="2700000" algn="tl">
                            <a:srgbClr val="000000">
                              <a:alpha val="43137"/>
                            </a:srgbClr>
                          </a:outerShdw>
                        </a:effectLst>
                        <a:latin typeface="Cambria Math" panose="02040503050406030204" pitchFamily="18" charset="0"/>
                      </a:rPr>
                      <m:t>|</m:t>
                    </m:r>
                    <m:sSub>
                      <m:sSubPr>
                        <m:ctrlPr>
                          <a:rPr lang="en-US" sz="2400" b="0" i="1" dirty="0" smtClean="0">
                            <a:effectLst>
                              <a:outerShdw blurRad="38100" dist="38100" dir="2700000" algn="tl">
                                <a:srgbClr val="000000">
                                  <a:alpha val="43137"/>
                                </a:srgbClr>
                              </a:outerShdw>
                            </a:effectLst>
                            <a:latin typeface="Cambria Math" panose="02040503050406030204" pitchFamily="18" charset="0"/>
                          </a:rPr>
                        </m:ctrlPr>
                      </m:sSubPr>
                      <m:e>
                        <m:r>
                          <a:rPr lang="en-US" sz="2400" i="1" dirty="0" smtClean="0">
                            <a:effectLst>
                              <a:outerShdw blurRad="38100" dist="38100" dir="2700000" algn="tl">
                                <a:srgbClr val="000000">
                                  <a:alpha val="43137"/>
                                </a:srgbClr>
                              </a:outerShdw>
                            </a:effectLst>
                            <a:latin typeface="Cambria Math" panose="02040503050406030204" pitchFamily="18" charset="0"/>
                          </a:rPr>
                          <m:t>𝐿</m:t>
                        </m:r>
                      </m:e>
                      <m:sub>
                        <m:r>
                          <a:rPr lang="en-US" sz="2400" b="0" i="1" dirty="0" smtClean="0">
                            <a:effectLst>
                              <a:outerShdw blurRad="38100" dist="38100" dir="2700000" algn="tl">
                                <a:srgbClr val="000000">
                                  <a:alpha val="43137"/>
                                </a:srgbClr>
                              </a:outerShdw>
                            </a:effectLst>
                            <a:latin typeface="Cambria Math" panose="02040503050406030204" pitchFamily="18" charset="0"/>
                          </a:rPr>
                          <m:t>𝐴</m:t>
                        </m:r>
                      </m:sub>
                    </m:sSub>
                    <m:r>
                      <a:rPr lang="en-US" sz="2400" i="1" dirty="0" smtClean="0">
                        <a:effectLst>
                          <a:outerShdw blurRad="38100" dist="38100" dir="2700000" algn="tl">
                            <a:srgbClr val="000000">
                              <a:alpha val="43137"/>
                            </a:srgbClr>
                          </a:outerShdw>
                        </a:effectLst>
                        <a:latin typeface="Cambria Math" panose="02040503050406030204" pitchFamily="18" charset="0"/>
                      </a:rPr>
                      <m:t>|≤</m:t>
                    </m:r>
                    <m:r>
                      <a:rPr lang="en-US" sz="2400" b="0" i="1" dirty="0" smtClean="0">
                        <a:effectLst>
                          <a:outerShdw blurRad="38100" dist="38100" dir="2700000" algn="tl">
                            <a:srgbClr val="000000">
                              <a:alpha val="43137"/>
                            </a:srgbClr>
                          </a:outerShdw>
                        </a:effectLst>
                        <a:latin typeface="Cambria Math" panose="02040503050406030204" pitchFamily="18" charset="0"/>
                      </a:rPr>
                      <m:t>𝑘</m:t>
                    </m:r>
                  </m:oMath>
                </a14:m>
                <a:r>
                  <a:rPr lang="en-US" sz="2400" dirty="0">
                    <a:effectLst>
                      <a:outerShdw blurRad="38100" dist="38100" dir="2700000" algn="tl">
                        <a:srgbClr val="000000">
                          <a:alpha val="43137"/>
                        </a:srgbClr>
                      </a:outerShdw>
                    </a:effectLst>
                  </a:rPr>
                  <a:t>, that with probability ≥ </a:t>
                </a:r>
                <a:r>
                  <a:rPr lang="el-GR" sz="2400" dirty="0">
                    <a:effectLst>
                      <a:outerShdw blurRad="38100" dist="38100" dir="2700000" algn="tl">
                        <a:srgbClr val="000000">
                          <a:alpha val="43137"/>
                        </a:srgbClr>
                      </a:outerShdw>
                    </a:effectLst>
                  </a:rPr>
                  <a:t>δ(</a:t>
                </a:r>
                <a:r>
                  <a:rPr lang="en-US" sz="2400" dirty="0">
                    <a:effectLst>
                      <a:outerShdw blurRad="38100" dist="38100" dir="2700000" algn="tl">
                        <a:srgbClr val="000000">
                          <a:alpha val="43137"/>
                        </a:srgbClr>
                      </a:outerShdw>
                    </a:effectLst>
                  </a:rPr>
                  <a:t>n), taken over the randomness in the sampling, satisﬁes:</a:t>
                </a:r>
              </a:p>
              <a:p>
                <a:pPr marL="36900" indent="0">
                  <a:spcBef>
                    <a:spcPts val="1200"/>
                  </a:spcBef>
                  <a:spcAft>
                    <a:spcPts val="1200"/>
                  </a:spcAft>
                  <a:buNone/>
                </a:pPr>
                <a14:m>
                  <m:oMathPara xmlns:m="http://schemas.openxmlformats.org/officeDocument/2006/math">
                    <m:oMathParaPr>
                      <m:jc m:val="centerGroup"/>
                    </m:oMathParaPr>
                    <m:oMath xmlns:m="http://schemas.openxmlformats.org/officeDocument/2006/math">
                      <m:func>
                        <m:funcPr>
                          <m:ctrlPr>
                            <a:rPr lang="en-US" sz="2400" i="1" dirty="0" smtClean="0">
                              <a:effectLst>
                                <a:outerShdw blurRad="38100" dist="38100" dir="2700000" algn="tl">
                                  <a:srgbClr val="000000">
                                    <a:alpha val="43137"/>
                                  </a:srgbClr>
                                </a:outerShdw>
                              </a:effectLst>
                              <a:latin typeface="Cambria Math" panose="02040503050406030204" pitchFamily="18" charset="0"/>
                            </a:rPr>
                          </m:ctrlPr>
                        </m:funcPr>
                        <m:fName>
                          <m:limLow>
                            <m:limLowPr>
                              <m:ctrlPr>
                                <a:rPr lang="en-US" sz="2400" b="0" i="1" dirty="0" smtClean="0">
                                  <a:effectLst>
                                    <a:outerShdw blurRad="38100" dist="38100" dir="2700000" algn="tl">
                                      <a:srgbClr val="000000">
                                        <a:alpha val="43137"/>
                                      </a:srgbClr>
                                    </a:outerShdw>
                                  </a:effectLst>
                                  <a:latin typeface="Cambria Math" panose="02040503050406030204" pitchFamily="18" charset="0"/>
                                </a:rPr>
                              </m:ctrlPr>
                            </m:limLowPr>
                            <m:e>
                              <m:r>
                                <m:rPr>
                                  <m:sty m:val="p"/>
                                </m:rPr>
                                <a:rPr lang="en-US" sz="2400" i="0" dirty="0" smtClean="0">
                                  <a:effectLst>
                                    <a:outerShdw blurRad="38100" dist="38100" dir="2700000" algn="tl">
                                      <a:srgbClr val="000000">
                                        <a:alpha val="43137"/>
                                      </a:srgbClr>
                                    </a:outerShdw>
                                  </a:effectLst>
                                  <a:latin typeface="Cambria Math" panose="02040503050406030204" pitchFamily="18" charset="0"/>
                                </a:rPr>
                                <m:t>Pr</m:t>
                              </m:r>
                            </m:e>
                            <m:lim>
                              <m:r>
                                <a:rPr lang="en-US" sz="2400" b="0" i="1" dirty="0" smtClean="0">
                                  <a:effectLst>
                                    <a:outerShdw blurRad="38100" dist="38100" dir="2700000" algn="tl">
                                      <a:srgbClr val="000000">
                                        <a:alpha val="43137"/>
                                      </a:srgbClr>
                                    </a:outerShdw>
                                  </a:effectLst>
                                  <a:latin typeface="Cambria Math" panose="02040503050406030204" pitchFamily="18" charset="0"/>
                                </a:rPr>
                                <m:t>𝐷</m:t>
                              </m:r>
                            </m:lim>
                          </m:limLow>
                        </m:fName>
                        <m:e>
                          <m:d>
                            <m:dPr>
                              <m:begChr m:val="["/>
                              <m:endChr m:val="]"/>
                              <m:ctrlPr>
                                <a:rPr lang="en-US" sz="2400" i="1" dirty="0" smtClean="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𝐴</m:t>
                              </m:r>
                              <m:d>
                                <m:dPr>
                                  <m:ctrlPr>
                                    <a:rPr lang="en-US" sz="2400" i="1" dirty="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𝑠</m:t>
                                  </m:r>
                                </m:e>
                              </m:d>
                              <m:r>
                                <a:rPr lang="en-US" sz="2400" i="1" dirty="0">
                                  <a:effectLst>
                                    <a:outerShdw blurRad="38100" dist="38100" dir="2700000" algn="tl">
                                      <a:srgbClr val="000000">
                                        <a:alpha val="43137"/>
                                      </a:srgbClr>
                                    </a:outerShdw>
                                  </a:effectLst>
                                  <a:latin typeface="Cambria Math" panose="02040503050406030204" pitchFamily="18" charset="0"/>
                                </a:rPr>
                                <m:t>∈</m:t>
                              </m:r>
                              <m:sSub>
                                <m:sSubPr>
                                  <m:ctrlPr>
                                    <a:rPr lang="en-US" sz="2400" b="0" i="1" dirty="0" smtClean="0">
                                      <a:effectLst>
                                        <a:outerShdw blurRad="38100" dist="38100" dir="2700000" algn="tl">
                                          <a:srgbClr val="000000">
                                            <a:alpha val="43137"/>
                                          </a:srgbClr>
                                        </a:outerShdw>
                                      </a:effectLst>
                                      <a:latin typeface="Cambria Math" panose="02040503050406030204" pitchFamily="18" charset="0"/>
                                    </a:rPr>
                                  </m:ctrlPr>
                                </m:sSubPr>
                                <m:e>
                                  <m:r>
                                    <a:rPr lang="en-US" sz="2400" i="1" dirty="0">
                                      <a:effectLst>
                                        <a:outerShdw blurRad="38100" dist="38100" dir="2700000" algn="tl">
                                          <a:srgbClr val="000000">
                                            <a:alpha val="43137"/>
                                          </a:srgbClr>
                                        </a:outerShdw>
                                      </a:effectLst>
                                      <a:latin typeface="Cambria Math" panose="02040503050406030204" pitchFamily="18" charset="0"/>
                                    </a:rPr>
                                    <m:t>𝐵</m:t>
                                  </m:r>
                                </m:e>
                                <m:sub>
                                  <m:r>
                                    <a:rPr lang="en-US" sz="2400" b="0" i="1" dirty="0" smtClean="0">
                                      <a:effectLst>
                                        <a:outerShdw blurRad="38100" dist="38100" dir="2700000" algn="tl">
                                          <a:srgbClr val="000000">
                                            <a:alpha val="43137"/>
                                          </a:srgbClr>
                                        </a:outerShdw>
                                      </a:effectLst>
                                      <a:latin typeface="Cambria Math" panose="02040503050406030204" pitchFamily="18" charset="0"/>
                                    </a:rPr>
                                    <m:t>𝑠</m:t>
                                  </m:r>
                                </m:sub>
                              </m:sSub>
                            </m:e>
                          </m:d>
                        </m:e>
                      </m:func>
                      <m:r>
                        <a:rPr lang="en-US" sz="2400" i="1" dirty="0">
                          <a:effectLst>
                            <a:outerShdw blurRad="38100" dist="38100" dir="2700000" algn="tl">
                              <a:srgbClr val="000000">
                                <a:alpha val="43137"/>
                              </a:srgbClr>
                            </a:outerShdw>
                          </a:effectLst>
                          <a:latin typeface="Cambria Math" panose="02040503050406030204" pitchFamily="18" charset="0"/>
                        </a:rPr>
                        <m:t>≥</m:t>
                      </m:r>
                      <m:f>
                        <m:fPr>
                          <m:ctrlPr>
                            <a:rPr lang="en-US" sz="2400" b="0" i="1" dirty="0" smtClean="0">
                              <a:effectLst>
                                <a:outerShdw blurRad="38100" dist="38100" dir="2700000" algn="tl">
                                  <a:srgbClr val="000000">
                                    <a:alpha val="43137"/>
                                  </a:srgbClr>
                                </a:outerShdw>
                              </a:effectLst>
                              <a:latin typeface="Cambria Math" panose="02040503050406030204" pitchFamily="18" charset="0"/>
                            </a:rPr>
                          </m:ctrlPr>
                        </m:fPr>
                        <m:num>
                          <m:d>
                            <m:dPr>
                              <m:begChr m:val="|"/>
                              <m:endChr m:val="|"/>
                              <m:ctrlPr>
                                <a:rPr lang="en-US" sz="2400" b="0" i="1" dirty="0" smtClean="0">
                                  <a:effectLst>
                                    <a:outerShdw blurRad="38100" dist="38100" dir="2700000" algn="tl">
                                      <a:srgbClr val="000000">
                                        <a:alpha val="43137"/>
                                      </a:srgbClr>
                                    </a:outerShdw>
                                  </a:effectLst>
                                  <a:latin typeface="Cambria Math" panose="02040503050406030204" pitchFamily="18" charset="0"/>
                                </a:rPr>
                              </m:ctrlPr>
                            </m:dPr>
                            <m:e>
                              <m:sSub>
                                <m:sSubPr>
                                  <m:ctrlPr>
                                    <a:rPr lang="en-US" sz="2400" b="0" i="1" dirty="0" smtClean="0">
                                      <a:effectLst>
                                        <a:outerShdw blurRad="38100" dist="38100" dir="2700000" algn="tl">
                                          <a:srgbClr val="000000">
                                            <a:alpha val="43137"/>
                                          </a:srgbClr>
                                        </a:outerShdw>
                                      </a:effectLst>
                                      <a:latin typeface="Cambria Math" panose="02040503050406030204" pitchFamily="18" charset="0"/>
                                    </a:rPr>
                                  </m:ctrlPr>
                                </m:sSubPr>
                                <m:e>
                                  <m:r>
                                    <a:rPr lang="en-US" sz="2400" i="1" dirty="0">
                                      <a:effectLst>
                                        <a:outerShdw blurRad="38100" dist="38100" dir="2700000" algn="tl">
                                          <a:srgbClr val="000000">
                                            <a:alpha val="43137"/>
                                          </a:srgbClr>
                                        </a:outerShdw>
                                      </a:effectLst>
                                      <a:latin typeface="Cambria Math" panose="02040503050406030204" pitchFamily="18" charset="0"/>
                                    </a:rPr>
                                    <m:t>𝐵</m:t>
                                  </m:r>
                                </m:e>
                                <m:sub>
                                  <m:r>
                                    <a:rPr lang="en-US" sz="2400" b="0" i="1" dirty="0" smtClean="0">
                                      <a:effectLst>
                                        <a:outerShdw blurRad="38100" dist="38100" dir="2700000" algn="tl">
                                          <a:srgbClr val="000000">
                                            <a:alpha val="43137"/>
                                          </a:srgbClr>
                                        </a:outerShdw>
                                      </a:effectLst>
                                      <a:latin typeface="Cambria Math" panose="02040503050406030204" pitchFamily="18" charset="0"/>
                                    </a:rPr>
                                    <m:t>𝑠</m:t>
                                  </m:r>
                                </m:sub>
                              </m:sSub>
                            </m:e>
                          </m:d>
                        </m:num>
                        <m:den>
                          <m:d>
                            <m:dPr>
                              <m:begChr m:val="|"/>
                              <m:endChr m:val="|"/>
                              <m:ctrlPr>
                                <a:rPr lang="en-US" sz="2400" b="0" i="1" dirty="0" smtClean="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𝐵</m:t>
                              </m:r>
                            </m:e>
                          </m:d>
                        </m:den>
                      </m:f>
                      <m:r>
                        <a:rPr lang="en-US" sz="2400" i="1" dirty="0">
                          <a:effectLst>
                            <a:outerShdw blurRad="38100" dist="38100" dir="2700000" algn="tl">
                              <a:srgbClr val="000000">
                                <a:alpha val="43137"/>
                              </a:srgbClr>
                            </a:outerShdw>
                          </a:effectLst>
                          <a:latin typeface="Cambria Math" panose="02040503050406030204" pitchFamily="18" charset="0"/>
                        </a:rPr>
                        <m:t>+</m:t>
                      </m:r>
                      <m:r>
                        <a:rPr lang="en-US" sz="2400" b="0" i="1" dirty="0" smtClean="0">
                          <a:effectLst>
                            <a:outerShdw blurRad="38100" dist="38100" dir="2700000" algn="tl">
                              <a:srgbClr val="000000">
                                <a:alpha val="43137"/>
                              </a:srgbClr>
                            </a:outerShdw>
                          </a:effectLst>
                          <a:latin typeface="Cambria Math" panose="02040503050406030204" pitchFamily="18" charset="0"/>
                        </a:rPr>
                        <m:t>𝜖</m:t>
                      </m:r>
                      <m:r>
                        <a:rPr lang="en-US" sz="2400" i="1" dirty="0">
                          <a:effectLst>
                            <a:outerShdw blurRad="38100" dist="38100" dir="2700000" algn="tl">
                              <a:srgbClr val="000000">
                                <a:alpha val="43137"/>
                              </a:srgbClr>
                            </a:outerShdw>
                          </a:effectLst>
                          <a:latin typeface="Cambria Math" panose="02040503050406030204" pitchFamily="18" charset="0"/>
                        </a:rPr>
                        <m:t>(</m:t>
                      </m:r>
                      <m:r>
                        <a:rPr lang="en-US" sz="2400" i="1" dirty="0">
                          <a:effectLst>
                            <a:outerShdw blurRad="38100" dist="38100" dir="2700000" algn="tl">
                              <a:srgbClr val="000000">
                                <a:alpha val="43137"/>
                              </a:srgbClr>
                            </a:outerShdw>
                          </a:effectLst>
                          <a:latin typeface="Cambria Math" panose="02040503050406030204" pitchFamily="18" charset="0"/>
                        </a:rPr>
                        <m:t>𝑛</m:t>
                      </m:r>
                      <m:r>
                        <a:rPr lang="en-US" sz="2400" i="1" dirty="0" smtClean="0">
                          <a:effectLst>
                            <a:outerShdw blurRad="38100" dist="38100" dir="2700000" algn="tl">
                              <a:srgbClr val="000000">
                                <a:alpha val="43137"/>
                              </a:srgbClr>
                            </a:outerShdw>
                          </a:effectLst>
                          <a:latin typeface="Cambria Math" panose="02040503050406030204" pitchFamily="18" charset="0"/>
                        </a:rPr>
                        <m:t>)</m:t>
                      </m:r>
                    </m:oMath>
                  </m:oMathPara>
                </a14:m>
                <a:endParaRPr lang="en-US" sz="2400" dirty="0">
                  <a:effectLst>
                    <a:outerShdw blurRad="38100" dist="38100" dir="2700000" algn="tl">
                      <a:srgbClr val="000000">
                        <a:alpha val="43137"/>
                      </a:srgbClr>
                    </a:outerShdw>
                  </a:effectLst>
                </a:endParaRPr>
              </a:p>
              <a:p>
                <a:pPr marL="36900" indent="0">
                  <a:spcBef>
                    <a:spcPts val="1200"/>
                  </a:spcBef>
                  <a:spcAft>
                    <a:spcPts val="1200"/>
                  </a:spcAft>
                  <a:buNone/>
                </a:pPr>
                <a:r>
                  <a:rPr lang="en-US" sz="2400" dirty="0">
                    <a:effectLst>
                      <a:outerShdw blurRad="38100" dist="38100" dir="2700000" algn="tl">
                        <a:srgbClr val="000000">
                          <a:alpha val="43137"/>
                        </a:srgbClr>
                      </a:outerShdw>
                    </a:effectLst>
                  </a:rPr>
                  <a:t>Where, </a:t>
                </a:r>
                <a:r>
                  <a:rPr lang="el-GR" sz="2400" dirty="0">
                    <a:effectLst>
                      <a:outerShdw blurRad="38100" dist="38100" dir="2700000" algn="tl">
                        <a:srgbClr val="000000">
                          <a:alpha val="43137"/>
                        </a:srgbClr>
                      </a:outerShdw>
                    </a:effectLst>
                  </a:rPr>
                  <a:t>δ(</a:t>
                </a:r>
                <a:r>
                  <a:rPr lang="en-US" sz="2400" dirty="0">
                    <a:effectLst>
                      <a:outerShdw blurRad="38100" dist="38100" dir="2700000" algn="tl">
                        <a:srgbClr val="000000">
                          <a:alpha val="43137"/>
                        </a:srgbClr>
                      </a:outerShdw>
                    </a:effectLst>
                  </a:rPr>
                  <a:t>n) and </a:t>
                </a:r>
                <a14:m>
                  <m:oMath xmlns:m="http://schemas.openxmlformats.org/officeDocument/2006/math">
                    <m:r>
                      <a:rPr lang="en-US" sz="2400" i="1" dirty="0">
                        <a:effectLst>
                          <a:outerShdw blurRad="38100" dist="38100" dir="2700000" algn="tl">
                            <a:srgbClr val="000000">
                              <a:alpha val="43137"/>
                            </a:srgbClr>
                          </a:outerShdw>
                        </a:effectLst>
                        <a:latin typeface="Cambria Math" panose="02040503050406030204" pitchFamily="18" charset="0"/>
                      </a:rPr>
                      <m:t>𝜖</m:t>
                    </m:r>
                  </m:oMath>
                </a14:m>
                <a:r>
                  <a:rPr lang="en-US" sz="2400" dirty="0">
                    <a:effectLst>
                      <a:outerShdw blurRad="38100" dist="38100" dir="2700000" algn="tl">
                        <a:srgbClr val="000000">
                          <a:alpha val="43137"/>
                        </a:srgbClr>
                      </a:outerShdw>
                    </a:effectLst>
                  </a:rPr>
                  <a:t>(n) are arbitrary non-negligible functions (i.e. shrinks no faster than the inverse of a polynomial).</a:t>
                </a:r>
              </a:p>
              <a:p>
                <a:pPr marL="36900" indent="0">
                  <a:spcBef>
                    <a:spcPts val="1200"/>
                  </a:spcBef>
                  <a:spcAft>
                    <a:spcPts val="1200"/>
                  </a:spcAft>
                  <a:buNone/>
                </a:pPr>
                <a:r>
                  <a:rPr lang="en-AU" sz="2400" u="sng" dirty="0">
                    <a:effectLst>
                      <a:outerShdw blurRad="38100" dist="38100" dir="2700000" algn="tl">
                        <a:srgbClr val="000000">
                          <a:alpha val="43137"/>
                        </a:srgbClr>
                      </a:outerShdw>
                    </a:effectLst>
                  </a:rPr>
                  <a:t>Ingenia Theorem</a:t>
                </a:r>
                <a:r>
                  <a:rPr lang="en-AU" sz="2400" dirty="0">
                    <a:effectLst>
                      <a:outerShdw blurRad="38100" dist="38100" dir="2700000" algn="tl">
                        <a:srgbClr val="000000">
                          <a:alpha val="43137"/>
                        </a:srgbClr>
                      </a:outerShdw>
                    </a:effectLst>
                  </a:rPr>
                  <a:t>: The AI by learning task is NP-hard.</a:t>
                </a:r>
              </a:p>
            </p:txBody>
          </p:sp>
        </mc:Choice>
        <mc:Fallback>
          <p:sp useBgFill="1">
            <p:nvSpPr>
              <p:cNvPr id="3" name="Content Placeholder 2">
                <a:extLst>
                  <a:ext uri="{FF2B5EF4-FFF2-40B4-BE49-F238E27FC236}">
                    <a16:creationId xmlns:a16="http://schemas.microsoft.com/office/drawing/2014/main" id="{05E7FADE-A655-6ED3-B8E4-CDC792C3C44B}"/>
                  </a:ext>
                </a:extLst>
              </p:cNvPr>
              <p:cNvSpPr>
                <a:spLocks noGrp="1" noRot="1" noChangeAspect="1" noMove="1" noResize="1" noEditPoints="1" noAdjustHandles="1" noChangeArrowheads="1" noChangeShapeType="1" noTextEdit="1"/>
              </p:cNvSpPr>
              <p:nvPr>
                <p:ph idx="1"/>
              </p:nvPr>
            </p:nvSpPr>
            <p:spPr>
              <a:xfrm>
                <a:off x="0" y="1054338"/>
                <a:ext cx="11848011"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110723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E131B-5E75-9667-8026-25F1B9BBD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94DF3-7D93-BFCB-F121-368E7EA5D7ED}"/>
              </a:ext>
            </a:extLst>
          </p:cNvPr>
          <p:cNvSpPr>
            <a:spLocks noGrp="1"/>
          </p:cNvSpPr>
          <p:nvPr>
            <p:ph type="title"/>
          </p:nvPr>
        </p:nvSpPr>
        <p:spPr>
          <a:xfrm>
            <a:off x="919119" y="12462"/>
            <a:ext cx="10353762" cy="970450"/>
          </a:xfrm>
        </p:spPr>
        <p:txBody>
          <a:bodyPr>
            <a:normAutofit/>
          </a:bodyPr>
          <a:lstStyle/>
          <a:p>
            <a:r>
              <a:rPr lang="en-US" sz="4400" dirty="0"/>
              <a:t>The Proof</a:t>
            </a:r>
            <a:endParaRPr lang="en-AU" sz="4400" dirty="0"/>
          </a:p>
        </p:txBody>
      </p:sp>
      <p:sp useBgFill="1">
        <p:nvSpPr>
          <p:cNvPr id="3" name="Content Placeholder 2">
            <a:extLst>
              <a:ext uri="{FF2B5EF4-FFF2-40B4-BE49-F238E27FC236}">
                <a16:creationId xmlns:a16="http://schemas.microsoft.com/office/drawing/2014/main" id="{4657E178-3F83-821E-9BD7-109EEF833D14}"/>
              </a:ext>
            </a:extLst>
          </p:cNvPr>
          <p:cNvSpPr>
            <a:spLocks noGrp="1"/>
          </p:cNvSpPr>
          <p:nvPr>
            <p:ph idx="1"/>
          </p:nvPr>
        </p:nvSpPr>
        <p:spPr>
          <a:xfrm>
            <a:off x="0" y="1054338"/>
            <a:ext cx="11848011" cy="5791200"/>
          </a:xfrm>
          <a:effectLst/>
        </p:spPr>
        <p:txBody>
          <a:bodyPr lIns="432000">
            <a:normAutofit/>
          </a:bodyPr>
          <a:lstStyle/>
          <a:p>
            <a:pPr>
              <a:spcBef>
                <a:spcPts val="1200"/>
              </a:spcBef>
              <a:spcAft>
                <a:spcPts val="1200"/>
              </a:spcAft>
            </a:pPr>
            <a:r>
              <a:rPr lang="en-US" sz="2400" dirty="0">
                <a:effectLst>
                  <a:outerShdw blurRad="38100" dist="38100" dir="2700000" algn="tl">
                    <a:srgbClr val="000000">
                      <a:alpha val="43137"/>
                    </a:srgbClr>
                  </a:outerShdw>
                </a:effectLst>
              </a:rPr>
              <a:t>Proof is by reduction to ‘perfect vs chance’ problem.</a:t>
            </a:r>
          </a:p>
          <a:p>
            <a:pPr>
              <a:spcBef>
                <a:spcPts val="1200"/>
              </a:spcBef>
              <a:spcAft>
                <a:spcPts val="1200"/>
              </a:spcAft>
            </a:pPr>
            <a:r>
              <a:rPr lang="en-US" sz="2400" dirty="0">
                <a:effectLst>
                  <a:outerShdw blurRad="38100" dist="38100" dir="2700000" algn="tl">
                    <a:srgbClr val="000000">
                      <a:alpha val="43137"/>
                    </a:srgbClr>
                  </a:outerShdw>
                </a:effectLst>
              </a:rPr>
              <a:t>If you can tractably solve AI by learning, then you can tractably solve perfect vs chance. But tractably solving perfect vs chance is impossible. So you can’t tractably solve AI by learning.</a:t>
            </a:r>
            <a:endParaRPr lang="en-AU" sz="2400" dirty="0">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0AF0D34A-41A4-9F15-447C-8103F765CF27}"/>
              </a:ext>
            </a:extLst>
          </p:cNvPr>
          <p:cNvPicPr>
            <a:picLocks noChangeAspect="1"/>
          </p:cNvPicPr>
          <p:nvPr/>
        </p:nvPicPr>
        <p:blipFill>
          <a:blip r:embed="rId2"/>
          <a:stretch>
            <a:fillRect/>
          </a:stretch>
        </p:blipFill>
        <p:spPr>
          <a:xfrm>
            <a:off x="2796655" y="3054380"/>
            <a:ext cx="6282031" cy="3485332"/>
          </a:xfrm>
          <a:prstGeom prst="rect">
            <a:avLst/>
          </a:prstGeom>
        </p:spPr>
      </p:pic>
    </p:spTree>
    <p:extLst>
      <p:ext uri="{BB962C8B-B14F-4D97-AF65-F5344CB8AC3E}">
        <p14:creationId xmlns:p14="http://schemas.microsoft.com/office/powerpoint/2010/main" val="362920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9C84E-B371-BB0E-35AA-1D782265E9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7200E-5BA8-542B-0AAC-4D603CC19F96}"/>
              </a:ext>
            </a:extLst>
          </p:cNvPr>
          <p:cNvSpPr>
            <a:spLocks noGrp="1"/>
          </p:cNvSpPr>
          <p:nvPr>
            <p:ph type="title"/>
          </p:nvPr>
        </p:nvSpPr>
        <p:spPr>
          <a:xfrm>
            <a:off x="919119" y="12462"/>
            <a:ext cx="10353762" cy="970450"/>
          </a:xfrm>
        </p:spPr>
        <p:txBody>
          <a:bodyPr>
            <a:normAutofit/>
          </a:bodyPr>
          <a:lstStyle/>
          <a:p>
            <a:r>
              <a:rPr lang="en-US" sz="4400" dirty="0"/>
              <a:t>Perfect vs Chance Problem</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B770A7AA-472A-AE29-9A33-6454C33FB189}"/>
                  </a:ext>
                </a:extLst>
              </p:cNvPr>
              <p:cNvSpPr>
                <a:spLocks noGrp="1"/>
              </p:cNvSpPr>
              <p:nvPr>
                <p:ph idx="1"/>
              </p:nvPr>
            </p:nvSpPr>
            <p:spPr>
              <a:xfrm>
                <a:off x="0" y="1054338"/>
                <a:ext cx="11919857" cy="5791200"/>
              </a:xfrm>
              <a:effectLst/>
            </p:spPr>
            <p:txBody>
              <a:bodyPr lIns="432000">
                <a:normAutofit/>
              </a:bodyPr>
              <a:lstStyle/>
              <a:p>
                <a:pPr marL="36900" indent="0">
                  <a:spcBef>
                    <a:spcPts val="1200"/>
                  </a:spcBef>
                  <a:spcAft>
                    <a:spcPts val="1200"/>
                  </a:spcAft>
                  <a:buNone/>
                </a:pPr>
                <a:r>
                  <a:rPr lang="en-US" sz="2400" dirty="0">
                    <a:effectLst>
                      <a:outerShdw blurRad="38100" dist="38100" dir="2700000" algn="tl">
                        <a:srgbClr val="000000">
                          <a:alpha val="43137"/>
                        </a:srgbClr>
                      </a:outerShdw>
                    </a:effectLst>
                  </a:rPr>
                  <a:t>Given: A way to sample a given distribution </a:t>
                </a:r>
                <a:r>
                  <a:rPr lang="en-US" sz="2400" i="1" dirty="0">
                    <a:effectLst>
                      <a:outerShdw blurRad="38100" dist="38100" dir="2700000" algn="tl">
                        <a:srgbClr val="000000">
                          <a:alpha val="43137"/>
                        </a:srgbClr>
                      </a:outerShdw>
                    </a:effectLst>
                  </a:rPr>
                  <a:t>D</a:t>
                </a:r>
                <a:r>
                  <a:rPr lang="en-US" sz="2400" dirty="0">
                    <a:effectLst>
                      <a:outerShdw blurRad="38100" dist="38100" dir="2700000" algn="tl">
                        <a:srgbClr val="000000">
                          <a:alpha val="43137"/>
                        </a:srgbClr>
                      </a:outerShdw>
                    </a:effectLst>
                  </a:rPr>
                  <a:t> over </a:t>
                </a:r>
                <a:r>
                  <a:rPr lang="en-US" sz="2400" dirty="0"/>
                  <a:t>{0, 1}</a:t>
                </a:r>
                <a:r>
                  <a:rPr lang="en-US" sz="2400" baseline="30000" dirty="0"/>
                  <a:t>n</a:t>
                </a:r>
                <a:r>
                  <a:rPr lang="en-US" sz="2400" dirty="0"/>
                  <a:t> → {0, 1}, </a:t>
                </a:r>
                <a:r>
                  <a:rPr lang="en-US" sz="2400" dirty="0">
                    <a:effectLst>
                      <a:outerShdw blurRad="38100" dist="38100" dir="2700000" algn="tl">
                        <a:srgbClr val="000000">
                          <a:alpha val="43137"/>
                        </a:srgbClr>
                      </a:outerShdw>
                    </a:effectLst>
                  </a:rPr>
                  <a:t>an integer k, and a constant 0 &lt; δ &lt; 1, and the promise that one of the following two cases apply:</a:t>
                </a:r>
              </a:p>
              <a:p>
                <a:pPr marL="36900" indent="0">
                  <a:spcBef>
                    <a:spcPts val="1200"/>
                  </a:spcBef>
                  <a:spcAft>
                    <a:spcPts val="1200"/>
                  </a:spcAft>
                  <a:buNone/>
                </a:pPr>
                <a:r>
                  <a:rPr lang="en-US" sz="2400" dirty="0">
                    <a:effectLst>
                      <a:outerShdw blurRad="38100" dist="38100" dir="2700000" algn="tl">
                        <a:srgbClr val="000000">
                          <a:alpha val="43137"/>
                        </a:srgbClr>
                      </a:outerShdw>
                    </a:effectLst>
                  </a:rPr>
                  <a:t>1. There is an efﬁcient program M of size </a:t>
                </a:r>
                <a14:m>
                  <m:oMath xmlns:m="http://schemas.openxmlformats.org/officeDocument/2006/math">
                    <m:r>
                      <a:rPr lang="en-US" sz="2400" b="0" i="1" smtClean="0">
                        <a:effectLst>
                          <a:outerShdw blurRad="38100" dist="38100" dir="2700000" algn="tl">
                            <a:srgbClr val="000000">
                              <a:alpha val="43137"/>
                            </a:srgbClr>
                          </a:outerShdw>
                        </a:effectLst>
                        <a:latin typeface="Cambria Math" panose="02040503050406030204" pitchFamily="18" charset="0"/>
                      </a:rPr>
                      <m:t>≤</m:t>
                    </m:r>
                  </m:oMath>
                </a14:m>
                <a:r>
                  <a:rPr lang="en-US" sz="2400" dirty="0">
                    <a:effectLst>
                      <a:outerShdw blurRad="38100" dist="38100" dir="2700000" algn="tl">
                        <a:srgbClr val="000000">
                          <a:alpha val="43137"/>
                        </a:srgbClr>
                      </a:outerShdw>
                    </a:effectLst>
                  </a:rPr>
                  <a:t> k such that </a:t>
                </a:r>
                <a14:m>
                  <m:oMath xmlns:m="http://schemas.openxmlformats.org/officeDocument/2006/math">
                    <m:func>
                      <m:funcPr>
                        <m:ctrlPr>
                          <a:rPr lang="en-US" sz="2400" i="1" dirty="0" smtClean="0">
                            <a:effectLst>
                              <a:outerShdw blurRad="38100" dist="38100" dir="2700000" algn="tl">
                                <a:srgbClr val="000000">
                                  <a:alpha val="43137"/>
                                </a:srgbClr>
                              </a:outerShdw>
                            </a:effectLst>
                            <a:latin typeface="Cambria Math" panose="02040503050406030204" pitchFamily="18" charset="0"/>
                          </a:rPr>
                        </m:ctrlPr>
                      </m:funcPr>
                      <m:fName>
                        <m:limLow>
                          <m:limLowPr>
                            <m:ctrlPr>
                              <a:rPr lang="en-US" sz="2400" b="0" i="1" dirty="0" smtClean="0">
                                <a:effectLst>
                                  <a:outerShdw blurRad="38100" dist="38100" dir="2700000" algn="tl">
                                    <a:srgbClr val="000000">
                                      <a:alpha val="43137"/>
                                    </a:srgbClr>
                                  </a:outerShdw>
                                </a:effectLst>
                                <a:latin typeface="Cambria Math" panose="02040503050406030204" pitchFamily="18" charset="0"/>
                              </a:rPr>
                            </m:ctrlPr>
                          </m:limLowPr>
                          <m:e>
                            <m:r>
                              <m:rPr>
                                <m:sty m:val="p"/>
                              </m:rPr>
                              <a:rPr lang="en-US" sz="2400" i="0" dirty="0" smtClean="0">
                                <a:effectLst>
                                  <a:outerShdw blurRad="38100" dist="38100" dir="2700000" algn="tl">
                                    <a:srgbClr val="000000">
                                      <a:alpha val="43137"/>
                                    </a:srgbClr>
                                  </a:outerShdw>
                                </a:effectLst>
                                <a:latin typeface="Cambria Math" panose="02040503050406030204" pitchFamily="18" charset="0"/>
                              </a:rPr>
                              <m:t>Pr</m:t>
                            </m:r>
                          </m:e>
                          <m:lim>
                            <m:r>
                              <a:rPr lang="en-US" sz="2400" b="0" i="1" dirty="0" smtClean="0">
                                <a:effectLst>
                                  <a:outerShdw blurRad="38100" dist="38100" dir="2700000" algn="tl">
                                    <a:srgbClr val="000000">
                                      <a:alpha val="43137"/>
                                    </a:srgbClr>
                                  </a:outerShdw>
                                </a:effectLst>
                                <a:latin typeface="Cambria Math" panose="02040503050406030204" pitchFamily="18" charset="0"/>
                              </a:rPr>
                              <m:t>𝐷</m:t>
                            </m:r>
                          </m:lim>
                        </m:limLow>
                      </m:fName>
                      <m:e>
                        <m:d>
                          <m:dPr>
                            <m:begChr m:val="["/>
                            <m:endChr m:val="]"/>
                            <m:ctrlPr>
                              <a:rPr lang="en-US" sz="2400" i="1" dirty="0" smtClean="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𝑀</m:t>
                            </m:r>
                            <m:d>
                              <m:dPr>
                                <m:ctrlPr>
                                  <a:rPr lang="en-US" sz="2400" i="1" dirty="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𝑥</m:t>
                                </m:r>
                              </m:e>
                            </m:d>
                            <m:r>
                              <a:rPr lang="en-US" sz="2400" i="1" dirty="0">
                                <a:effectLst>
                                  <a:outerShdw blurRad="38100" dist="38100" dir="2700000" algn="tl">
                                    <a:srgbClr val="000000">
                                      <a:alpha val="43137"/>
                                    </a:srgbClr>
                                  </a:outerShdw>
                                </a:effectLst>
                                <a:latin typeface="Cambria Math" panose="02040503050406030204" pitchFamily="18" charset="0"/>
                              </a:rPr>
                              <m:t>=</m:t>
                            </m:r>
                            <m:r>
                              <a:rPr lang="en-US" sz="2400" i="1" dirty="0">
                                <a:effectLst>
                                  <a:outerShdw blurRad="38100" dist="38100" dir="2700000" algn="tl">
                                    <a:srgbClr val="000000">
                                      <a:alpha val="43137"/>
                                    </a:srgbClr>
                                  </a:outerShdw>
                                </a:effectLst>
                                <a:latin typeface="Cambria Math" panose="02040503050406030204" pitchFamily="18" charset="0"/>
                              </a:rPr>
                              <m:t>𝑦</m:t>
                            </m:r>
                          </m:e>
                        </m:d>
                      </m:e>
                    </m:func>
                    <m:r>
                      <a:rPr lang="en-US" sz="2400" i="1" dirty="0">
                        <a:effectLst>
                          <a:outerShdw blurRad="38100" dist="38100" dir="2700000" algn="tl">
                            <a:srgbClr val="000000">
                              <a:alpha val="43137"/>
                            </a:srgbClr>
                          </a:outerShdw>
                        </a:effectLst>
                        <a:latin typeface="Cambria Math" panose="02040503050406030204" pitchFamily="18" charset="0"/>
                      </a:rPr>
                      <m:t>=1</m:t>
                    </m:r>
                  </m:oMath>
                </a14:m>
                <a:r>
                  <a:rPr lang="en-US" sz="2400" dirty="0">
                    <a:effectLst>
                      <a:outerShdw blurRad="38100" dist="38100" dir="2700000" algn="tl">
                        <a:srgbClr val="000000">
                          <a:alpha val="43137"/>
                        </a:srgbClr>
                      </a:outerShdw>
                    </a:effectLst>
                  </a:rPr>
                  <a:t> (i.e. a program perfectly describes D</a:t>
                </a:r>
              </a:p>
              <a:p>
                <a:pPr marL="36900" indent="0">
                  <a:spcBef>
                    <a:spcPts val="1200"/>
                  </a:spcBef>
                  <a:spcAft>
                    <a:spcPts val="1200"/>
                  </a:spcAft>
                  <a:buNone/>
                </a:pPr>
                <a:r>
                  <a:rPr lang="en-US" sz="2400" dirty="0">
                    <a:effectLst>
                      <a:outerShdw blurRad="38100" dist="38100" dir="2700000" algn="tl">
                        <a:srgbClr val="000000">
                          <a:alpha val="43137"/>
                        </a:srgbClr>
                      </a:outerShdw>
                    </a:effectLst>
                  </a:rPr>
                  <a:t>												OR</a:t>
                </a:r>
                <a:endParaRPr lang="en-US" sz="2000" dirty="0">
                  <a:effectLst>
                    <a:outerShdw blurRad="38100" dist="38100" dir="2700000" algn="tl">
                      <a:srgbClr val="000000">
                        <a:alpha val="43137"/>
                      </a:srgbClr>
                    </a:outerShdw>
                  </a:effectLst>
                </a:endParaRPr>
              </a:p>
              <a:p>
                <a:pPr marL="36900" indent="0">
                  <a:spcBef>
                    <a:spcPts val="1200"/>
                  </a:spcBef>
                  <a:spcAft>
                    <a:spcPts val="1200"/>
                  </a:spcAft>
                  <a:buNone/>
                </a:pPr>
                <a:r>
                  <a:rPr lang="en-US" sz="2400" dirty="0">
                    <a:effectLst>
                      <a:outerShdw blurRad="38100" dist="38100" dir="2700000" algn="tl">
                        <a:srgbClr val="000000">
                          <a:alpha val="43137"/>
                        </a:srgbClr>
                      </a:outerShdw>
                    </a:effectLst>
                  </a:rPr>
                  <a:t>2. All problems M of size </a:t>
                </a:r>
                <a14:m>
                  <m:oMath xmlns:m="http://schemas.openxmlformats.org/officeDocument/2006/math">
                    <m:r>
                      <a:rPr lang="en-US" sz="2400" b="0" i="1" dirty="0" smtClean="0">
                        <a:effectLst>
                          <a:outerShdw blurRad="38100" dist="38100" dir="2700000" algn="tl">
                            <a:srgbClr val="000000">
                              <a:alpha val="43137"/>
                            </a:srgbClr>
                          </a:outerShdw>
                        </a:effectLst>
                        <a:latin typeface="Cambria Math" panose="02040503050406030204" pitchFamily="18" charset="0"/>
                      </a:rPr>
                      <m:t>≤</m:t>
                    </m:r>
                  </m:oMath>
                </a14:m>
                <a:r>
                  <a:rPr lang="en-US" sz="2400" dirty="0">
                    <a:effectLst>
                      <a:outerShdw blurRad="38100" dist="38100" dir="2700000" algn="tl">
                        <a:srgbClr val="000000">
                          <a:alpha val="43137"/>
                        </a:srgbClr>
                      </a:outerShdw>
                    </a:effectLst>
                  </a:rPr>
                  <a:t> k are such that </a:t>
                </a:r>
                <a14:m>
                  <m:oMath xmlns:m="http://schemas.openxmlformats.org/officeDocument/2006/math">
                    <m:func>
                      <m:funcPr>
                        <m:ctrlPr>
                          <a:rPr lang="en-US" sz="2400" i="1" dirty="0">
                            <a:effectLst>
                              <a:outerShdw blurRad="38100" dist="38100" dir="2700000" algn="tl">
                                <a:srgbClr val="000000">
                                  <a:alpha val="43137"/>
                                </a:srgbClr>
                              </a:outerShdw>
                            </a:effectLst>
                            <a:latin typeface="Cambria Math" panose="02040503050406030204" pitchFamily="18" charset="0"/>
                          </a:rPr>
                        </m:ctrlPr>
                      </m:funcPr>
                      <m:fName>
                        <m:r>
                          <a:rPr lang="en-US" sz="2400" b="0" i="1" dirty="0" smtClean="0">
                            <a:effectLst>
                              <a:outerShdw blurRad="38100" dist="38100" dir="2700000" algn="tl">
                                <a:srgbClr val="000000">
                                  <a:alpha val="43137"/>
                                </a:srgbClr>
                              </a:outerShdw>
                            </a:effectLst>
                            <a:latin typeface="Cambria Math" panose="02040503050406030204" pitchFamily="18" charset="0"/>
                          </a:rPr>
                          <m:t>𝑃</m:t>
                        </m:r>
                        <m:sSub>
                          <m:sSubPr>
                            <m:ctrlPr>
                              <a:rPr lang="en-US" sz="2400" b="0" i="1" dirty="0" smtClean="0">
                                <a:effectLst>
                                  <a:outerShdw blurRad="38100" dist="38100" dir="2700000" algn="tl">
                                    <a:srgbClr val="000000">
                                      <a:alpha val="43137"/>
                                    </a:srgbClr>
                                  </a:outerShdw>
                                </a:effectLst>
                                <a:latin typeface="Cambria Math" panose="02040503050406030204" pitchFamily="18" charset="0"/>
                              </a:rPr>
                            </m:ctrlPr>
                          </m:sSubPr>
                          <m:e>
                            <m:r>
                              <a:rPr lang="en-US" sz="2400" b="0" i="1" dirty="0" smtClean="0">
                                <a:effectLst>
                                  <a:outerShdw blurRad="38100" dist="38100" dir="2700000" algn="tl">
                                    <a:srgbClr val="000000">
                                      <a:alpha val="43137"/>
                                    </a:srgbClr>
                                  </a:outerShdw>
                                </a:effectLst>
                                <a:latin typeface="Cambria Math" panose="02040503050406030204" pitchFamily="18" charset="0"/>
                              </a:rPr>
                              <m:t>𝑟</m:t>
                            </m:r>
                          </m:e>
                          <m:sub>
                            <m:r>
                              <a:rPr lang="en-US" sz="2400" b="0" i="1" dirty="0" smtClean="0">
                                <a:effectLst>
                                  <a:outerShdw blurRad="38100" dist="38100" dir="2700000" algn="tl">
                                    <a:srgbClr val="000000">
                                      <a:alpha val="43137"/>
                                    </a:srgbClr>
                                  </a:outerShdw>
                                </a:effectLst>
                                <a:latin typeface="Cambria Math" panose="02040503050406030204" pitchFamily="18" charset="0"/>
                              </a:rPr>
                              <m:t>𝐷</m:t>
                            </m:r>
                          </m:sub>
                        </m:sSub>
                      </m:fName>
                      <m:e>
                        <m:d>
                          <m:dPr>
                            <m:begChr m:val="["/>
                            <m:endChr m:val="]"/>
                            <m:ctrlPr>
                              <a:rPr lang="en-US" sz="2400" i="1" dirty="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𝑀</m:t>
                            </m:r>
                            <m:d>
                              <m:dPr>
                                <m:ctrlPr>
                                  <a:rPr lang="en-US" sz="2400" i="1" dirty="0">
                                    <a:effectLst>
                                      <a:outerShdw blurRad="38100" dist="38100" dir="2700000" algn="tl">
                                        <a:srgbClr val="000000">
                                          <a:alpha val="43137"/>
                                        </a:srgbClr>
                                      </a:outerShdw>
                                    </a:effectLst>
                                    <a:latin typeface="Cambria Math" panose="02040503050406030204" pitchFamily="18" charset="0"/>
                                  </a:rPr>
                                </m:ctrlPr>
                              </m:dPr>
                              <m:e>
                                <m:r>
                                  <a:rPr lang="en-US" sz="2400" i="1" dirty="0">
                                    <a:effectLst>
                                      <a:outerShdw blurRad="38100" dist="38100" dir="2700000" algn="tl">
                                        <a:srgbClr val="000000">
                                          <a:alpha val="43137"/>
                                        </a:srgbClr>
                                      </a:outerShdw>
                                    </a:effectLst>
                                    <a:latin typeface="Cambria Math" panose="02040503050406030204" pitchFamily="18" charset="0"/>
                                  </a:rPr>
                                  <m:t>𝑥</m:t>
                                </m:r>
                              </m:e>
                            </m:d>
                            <m:r>
                              <a:rPr lang="en-US" sz="2400" i="1" dirty="0">
                                <a:effectLst>
                                  <a:outerShdw blurRad="38100" dist="38100" dir="2700000" algn="tl">
                                    <a:srgbClr val="000000">
                                      <a:alpha val="43137"/>
                                    </a:srgbClr>
                                  </a:outerShdw>
                                </a:effectLst>
                                <a:latin typeface="Cambria Math" panose="02040503050406030204" pitchFamily="18" charset="0"/>
                              </a:rPr>
                              <m:t>=</m:t>
                            </m:r>
                            <m:r>
                              <a:rPr lang="en-US" sz="2400" i="1" dirty="0">
                                <a:effectLst>
                                  <a:outerShdw blurRad="38100" dist="38100" dir="2700000" algn="tl">
                                    <a:srgbClr val="000000">
                                      <a:alpha val="43137"/>
                                    </a:srgbClr>
                                  </a:outerShdw>
                                </a:effectLst>
                                <a:latin typeface="Cambria Math" panose="02040503050406030204" pitchFamily="18" charset="0"/>
                              </a:rPr>
                              <m:t>𝑦</m:t>
                            </m:r>
                          </m:e>
                        </m:d>
                      </m:e>
                    </m:func>
                    <m:r>
                      <a:rPr lang="en-US" sz="2400" b="0" i="1" dirty="0" smtClean="0">
                        <a:effectLst>
                          <a:outerShdw blurRad="38100" dist="38100" dir="2700000" algn="tl">
                            <a:srgbClr val="000000">
                              <a:alpha val="43137"/>
                            </a:srgbClr>
                          </a:outerShdw>
                        </a:effectLst>
                        <a:latin typeface="Cambria Math" panose="02040503050406030204" pitchFamily="18" charset="0"/>
                      </a:rPr>
                      <m:t>≤</m:t>
                    </m:r>
                    <m:f>
                      <m:fPr>
                        <m:ctrlPr>
                          <a:rPr lang="en-US" sz="2400" b="0" i="1" dirty="0" smtClean="0">
                            <a:effectLst>
                              <a:outerShdw blurRad="38100" dist="38100" dir="2700000" algn="tl">
                                <a:srgbClr val="000000">
                                  <a:alpha val="43137"/>
                                </a:srgbClr>
                              </a:outerShdw>
                            </a:effectLst>
                            <a:latin typeface="Cambria Math" panose="02040503050406030204" pitchFamily="18" charset="0"/>
                          </a:rPr>
                        </m:ctrlPr>
                      </m:fPr>
                      <m:num>
                        <m:r>
                          <a:rPr lang="en-US" sz="2400" b="0" i="1" dirty="0" smtClean="0">
                            <a:effectLst>
                              <a:outerShdw blurRad="38100" dist="38100" dir="2700000" algn="tl">
                                <a:srgbClr val="000000">
                                  <a:alpha val="43137"/>
                                </a:srgbClr>
                              </a:outerShdw>
                            </a:effectLst>
                            <a:latin typeface="Cambria Math" panose="02040503050406030204" pitchFamily="18" charset="0"/>
                          </a:rPr>
                          <m:t>1</m:t>
                        </m:r>
                      </m:num>
                      <m:den>
                        <m:r>
                          <a:rPr lang="en-US" sz="2400" b="0" i="1" dirty="0" smtClean="0">
                            <a:effectLst>
                              <a:outerShdw blurRad="38100" dist="38100" dir="2700000" algn="tl">
                                <a:srgbClr val="000000">
                                  <a:alpha val="43137"/>
                                </a:srgbClr>
                              </a:outerShdw>
                            </a:effectLst>
                            <a:latin typeface="Cambria Math" panose="02040503050406030204" pitchFamily="18" charset="0"/>
                          </a:rPr>
                          <m:t>2</m:t>
                        </m:r>
                      </m:den>
                    </m:f>
                    <m:r>
                      <a:rPr lang="en-US" sz="2400" b="0" i="1" dirty="0" smtClean="0">
                        <a:effectLst>
                          <a:outerShdw blurRad="38100" dist="38100" dir="2700000" algn="tl">
                            <a:srgbClr val="000000">
                              <a:alpha val="43137"/>
                            </a:srgbClr>
                          </a:outerShdw>
                        </a:effectLst>
                        <a:latin typeface="Cambria Math" panose="02040503050406030204" pitchFamily="18" charset="0"/>
                      </a:rPr>
                      <m:t>+</m:t>
                    </m:r>
                    <m:f>
                      <m:fPr>
                        <m:ctrlPr>
                          <a:rPr lang="en-US" sz="2400" b="0" i="1" dirty="0" smtClean="0">
                            <a:effectLst>
                              <a:outerShdw blurRad="38100" dist="38100" dir="2700000" algn="tl">
                                <a:srgbClr val="000000">
                                  <a:alpha val="43137"/>
                                </a:srgbClr>
                              </a:outerShdw>
                            </a:effectLst>
                            <a:latin typeface="Cambria Math" panose="02040503050406030204" pitchFamily="18" charset="0"/>
                          </a:rPr>
                        </m:ctrlPr>
                      </m:fPr>
                      <m:num>
                        <m:r>
                          <a:rPr lang="en-US" sz="2400" b="0" i="1" dirty="0" smtClean="0">
                            <a:effectLst>
                              <a:outerShdw blurRad="38100" dist="38100" dir="2700000" algn="tl">
                                <a:srgbClr val="000000">
                                  <a:alpha val="43137"/>
                                </a:srgbClr>
                              </a:outerShdw>
                            </a:effectLst>
                            <a:latin typeface="Cambria Math" panose="02040503050406030204" pitchFamily="18" charset="0"/>
                          </a:rPr>
                          <m:t>1</m:t>
                        </m:r>
                      </m:num>
                      <m:den>
                        <m:sSup>
                          <m:sSupPr>
                            <m:ctrlPr>
                              <a:rPr lang="en-US" sz="2400" b="0" i="1" dirty="0" smtClean="0">
                                <a:effectLst>
                                  <a:outerShdw blurRad="38100" dist="38100" dir="2700000" algn="tl">
                                    <a:srgbClr val="000000">
                                      <a:alpha val="43137"/>
                                    </a:srgbClr>
                                  </a:outerShdw>
                                </a:effectLst>
                                <a:latin typeface="Cambria Math" panose="02040503050406030204" pitchFamily="18" charset="0"/>
                              </a:rPr>
                            </m:ctrlPr>
                          </m:sSupPr>
                          <m:e>
                            <m:r>
                              <a:rPr lang="en-US" sz="2400" b="0" i="1" dirty="0" smtClean="0">
                                <a:effectLst>
                                  <a:outerShdw blurRad="38100" dist="38100" dir="2700000" algn="tl">
                                    <a:srgbClr val="000000">
                                      <a:alpha val="43137"/>
                                    </a:srgbClr>
                                  </a:outerShdw>
                                </a:effectLst>
                                <a:latin typeface="Cambria Math" panose="02040503050406030204" pitchFamily="18" charset="0"/>
                              </a:rPr>
                              <m:t>2</m:t>
                            </m:r>
                          </m:e>
                          <m:sup>
                            <m:sSup>
                              <m:sSupPr>
                                <m:ctrlPr>
                                  <a:rPr lang="en-US" sz="2400" b="0" i="1" dirty="0" smtClean="0">
                                    <a:effectLst>
                                      <a:outerShdw blurRad="38100" dist="38100" dir="2700000" algn="tl">
                                        <a:srgbClr val="000000">
                                          <a:alpha val="43137"/>
                                        </a:srgbClr>
                                      </a:outerShdw>
                                    </a:effectLst>
                                    <a:latin typeface="Cambria Math" panose="02040503050406030204" pitchFamily="18" charset="0"/>
                                  </a:rPr>
                                </m:ctrlPr>
                              </m:sSupPr>
                              <m:e>
                                <m:r>
                                  <a:rPr lang="en-US" sz="2400" b="0" i="1" dirty="0" smtClean="0">
                                    <a:effectLst>
                                      <a:outerShdw blurRad="38100" dist="38100" dir="2700000" algn="tl">
                                        <a:srgbClr val="000000">
                                          <a:alpha val="43137"/>
                                        </a:srgbClr>
                                      </a:outerShdw>
                                    </a:effectLst>
                                    <a:latin typeface="Cambria Math" panose="02040503050406030204" pitchFamily="18" charset="0"/>
                                  </a:rPr>
                                  <m:t>𝑛</m:t>
                                </m:r>
                              </m:e>
                              <m:sup>
                                <m:d>
                                  <m:dPr>
                                    <m:ctrlPr>
                                      <a:rPr lang="en-US" sz="2400" b="0" i="1" dirty="0" smtClean="0">
                                        <a:effectLst>
                                          <a:outerShdw blurRad="38100" dist="38100" dir="2700000" algn="tl">
                                            <a:srgbClr val="000000">
                                              <a:alpha val="43137"/>
                                            </a:srgbClr>
                                          </a:outerShdw>
                                        </a:effectLst>
                                        <a:latin typeface="Cambria Math" panose="02040503050406030204" pitchFamily="18" charset="0"/>
                                      </a:rPr>
                                    </m:ctrlPr>
                                  </m:dPr>
                                  <m:e>
                                    <m:r>
                                      <a:rPr lang="en-US" sz="2400" b="0" i="1" dirty="0" smtClean="0">
                                        <a:effectLst>
                                          <a:outerShdw blurRad="38100" dist="38100" dir="2700000" algn="tl">
                                            <a:srgbClr val="000000">
                                              <a:alpha val="43137"/>
                                            </a:srgbClr>
                                          </a:outerShdw>
                                        </a:effectLst>
                                        <a:latin typeface="Cambria Math" panose="02040503050406030204" pitchFamily="18" charset="0"/>
                                      </a:rPr>
                                      <m:t>1−</m:t>
                                    </m:r>
                                    <m:r>
                                      <a:rPr lang="en-US" sz="2400" b="0" i="1" dirty="0" smtClean="0">
                                        <a:effectLst>
                                          <a:outerShdw blurRad="38100" dist="38100" dir="2700000" algn="tl">
                                            <a:srgbClr val="000000">
                                              <a:alpha val="43137"/>
                                            </a:srgbClr>
                                          </a:outerShdw>
                                        </a:effectLst>
                                        <a:latin typeface="Cambria Math" panose="02040503050406030204" pitchFamily="18" charset="0"/>
                                      </a:rPr>
                                      <m:t>𝛿</m:t>
                                    </m:r>
                                  </m:e>
                                </m:d>
                              </m:sup>
                            </m:sSup>
                          </m:sup>
                        </m:sSup>
                      </m:den>
                    </m:f>
                  </m:oMath>
                </a14:m>
                <a:r>
                  <a:rPr lang="en-US" sz="2400" dirty="0">
                    <a:effectLst>
                      <a:outerShdw blurRad="38100" dist="38100" dir="2700000" algn="tl">
                        <a:srgbClr val="000000">
                          <a:alpha val="43137"/>
                        </a:srgbClr>
                      </a:outerShdw>
                    </a:effectLst>
                  </a:rPr>
                  <a:t> (i.e. no programs describe D more than negligibly better than chance)</a:t>
                </a:r>
              </a:p>
              <a:p>
                <a:pPr marL="36900" indent="0">
                  <a:spcBef>
                    <a:spcPts val="1200"/>
                  </a:spcBef>
                  <a:spcAft>
                    <a:spcPts val="1200"/>
                  </a:spcAft>
                  <a:buNone/>
                </a:pPr>
                <a:r>
                  <a:rPr lang="en-US" sz="2400" dirty="0">
                    <a:effectLst>
                      <a:outerShdw blurRad="38100" dist="38100" dir="2700000" algn="tl">
                        <a:srgbClr val="000000">
                          <a:alpha val="43137"/>
                        </a:srgbClr>
                      </a:outerShdw>
                    </a:effectLst>
                  </a:rPr>
                  <a:t>Question: which of (1) or (2) is the case?</a:t>
                </a:r>
              </a:p>
            </p:txBody>
          </p:sp>
        </mc:Choice>
        <mc:Fallback>
          <p:sp useBgFill="1">
            <p:nvSpPr>
              <p:cNvPr id="3" name="Content Placeholder 2">
                <a:extLst>
                  <a:ext uri="{FF2B5EF4-FFF2-40B4-BE49-F238E27FC236}">
                    <a16:creationId xmlns:a16="http://schemas.microsoft.com/office/drawing/2014/main" id="{B770A7AA-472A-AE29-9A33-6454C33FB189}"/>
                  </a:ext>
                </a:extLst>
              </p:cNvPr>
              <p:cNvSpPr>
                <a:spLocks noGrp="1" noRot="1" noChangeAspect="1" noMove="1" noResize="1" noEditPoints="1" noAdjustHandles="1" noChangeArrowheads="1" noChangeShapeType="1" noTextEdit="1"/>
              </p:cNvSpPr>
              <p:nvPr>
                <p:ph idx="1"/>
              </p:nvPr>
            </p:nvSpPr>
            <p:spPr>
              <a:xfrm>
                <a:off x="0" y="1054338"/>
                <a:ext cx="11919857"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394208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AB196-5A0E-2648-DD58-0DF11DB0C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102754-8E3F-42E8-DF9B-A16563ABCFBA}"/>
              </a:ext>
            </a:extLst>
          </p:cNvPr>
          <p:cNvSpPr>
            <a:spLocks noGrp="1"/>
          </p:cNvSpPr>
          <p:nvPr>
            <p:ph type="title"/>
          </p:nvPr>
        </p:nvSpPr>
        <p:spPr>
          <a:xfrm>
            <a:off x="919119" y="12462"/>
            <a:ext cx="10353762" cy="970450"/>
          </a:xfrm>
        </p:spPr>
        <p:txBody>
          <a:bodyPr>
            <a:normAutofit/>
          </a:bodyPr>
          <a:lstStyle/>
          <a:p>
            <a:r>
              <a:rPr lang="en-US" sz="4400" dirty="0"/>
              <a:t>M</a:t>
            </a:r>
            <a:r>
              <a:rPr lang="en-AU" sz="4400" dirty="0" err="1"/>
              <a:t>inimum</a:t>
            </a:r>
            <a:r>
              <a:rPr lang="en-AU" sz="4400" dirty="0"/>
              <a:t> Circuit Size Problem</a:t>
            </a:r>
          </a:p>
        </p:txBody>
      </p:sp>
      <p:sp useBgFill="1">
        <p:nvSpPr>
          <p:cNvPr id="3" name="Content Placeholder 2">
            <a:extLst>
              <a:ext uri="{FF2B5EF4-FFF2-40B4-BE49-F238E27FC236}">
                <a16:creationId xmlns:a16="http://schemas.microsoft.com/office/drawing/2014/main" id="{C9DA2E0E-617D-C890-079E-DF8E05BFB7EE}"/>
              </a:ext>
            </a:extLst>
          </p:cNvPr>
          <p:cNvSpPr>
            <a:spLocks noGrp="1"/>
          </p:cNvSpPr>
          <p:nvPr>
            <p:ph idx="1"/>
          </p:nvPr>
        </p:nvSpPr>
        <p:spPr>
          <a:xfrm>
            <a:off x="0" y="1054338"/>
            <a:ext cx="11567160" cy="5791200"/>
          </a:xfrm>
          <a:effectLst/>
        </p:spPr>
        <p:txBody>
          <a:bodyPr lIns="432000">
            <a:normAutofit/>
          </a:bodyPr>
          <a:lstStyle/>
          <a:p>
            <a:pPr>
              <a:spcBef>
                <a:spcPts val="1200"/>
              </a:spcBef>
              <a:spcAft>
                <a:spcPts val="1200"/>
              </a:spcAft>
            </a:pPr>
            <a:r>
              <a:rPr lang="en-AU" sz="2400" dirty="0">
                <a:effectLst>
                  <a:outerShdw blurRad="38100" dist="38100" dir="2700000" algn="tl">
                    <a:srgbClr val="000000">
                      <a:alpha val="43137"/>
                    </a:srgbClr>
                  </a:outerShdw>
                </a:effectLst>
              </a:rPr>
              <a:t>“</a:t>
            </a:r>
            <a:r>
              <a:rPr lang="en-US" sz="2400" dirty="0"/>
              <a:t>A problem closely related to PAC learning is the Minimum Circuit Size Problem (MCSP). The input of MCSP consists of a Boolean function </a:t>
            </a:r>
            <a:r>
              <a:rPr lang="en-US" sz="2400" i="1" dirty="0"/>
              <a:t>f </a:t>
            </a:r>
            <a:r>
              <a:rPr lang="en-US" sz="2400" dirty="0"/>
              <a:t>: {0, 1}</a:t>
            </a:r>
            <a:r>
              <a:rPr lang="en-US" sz="2400" baseline="30000" dirty="0"/>
              <a:t>n</a:t>
            </a:r>
            <a:r>
              <a:rPr lang="en-US" sz="2400" dirty="0"/>
              <a:t> → {0, 1} represented as the truth table of length 2</a:t>
            </a:r>
            <a:r>
              <a:rPr lang="en-US" sz="2400" baseline="30000" dirty="0"/>
              <a:t>n</a:t>
            </a:r>
            <a:r>
              <a:rPr lang="en-US" sz="2400" dirty="0"/>
              <a:t> as well as a size parameter s ∈ N, and the task is to decide whether there exists a circuit of size s that computes </a:t>
            </a:r>
            <a:r>
              <a:rPr lang="en-US" sz="2400" i="1" dirty="0"/>
              <a:t>f</a:t>
            </a:r>
            <a:r>
              <a:rPr lang="en-US" sz="2400" dirty="0"/>
              <a:t>.</a:t>
            </a:r>
          </a:p>
          <a:p>
            <a:pPr>
              <a:spcBef>
                <a:spcPts val="1200"/>
              </a:spcBef>
              <a:spcAft>
                <a:spcPts val="1200"/>
              </a:spcAft>
            </a:pPr>
            <a:r>
              <a:rPr lang="en-US" sz="2400" dirty="0"/>
              <a:t>Although it is easy to see that MCSP ∈ NP, it is a long-standing open problem to prove NP-hardness of MCSP.”</a:t>
            </a:r>
            <a:endParaRPr lang="en-AU"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3758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18424-E55B-5C19-4375-A63156072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3AC16A-6D20-2628-0238-12A7FF86B888}"/>
              </a:ext>
            </a:extLst>
          </p:cNvPr>
          <p:cNvSpPr>
            <a:spLocks noGrp="1"/>
          </p:cNvSpPr>
          <p:nvPr>
            <p:ph type="title"/>
          </p:nvPr>
        </p:nvSpPr>
        <p:spPr>
          <a:xfrm>
            <a:off x="919119" y="12462"/>
            <a:ext cx="10353762" cy="970450"/>
          </a:xfrm>
        </p:spPr>
        <p:txBody>
          <a:bodyPr>
            <a:normAutofit/>
          </a:bodyPr>
          <a:lstStyle/>
          <a:p>
            <a:r>
              <a:rPr lang="en-US" sz="4400" dirty="0"/>
              <a:t>Definitely Exactly Correct Version</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CC8F876A-A9EC-9AD2-7973-9036E82317D3}"/>
                  </a:ext>
                </a:extLst>
              </p:cNvPr>
              <p:cNvSpPr>
                <a:spLocks noGrp="1"/>
              </p:cNvSpPr>
              <p:nvPr>
                <p:ph idx="1"/>
              </p:nvPr>
            </p:nvSpPr>
            <p:spPr>
              <a:xfrm>
                <a:off x="0" y="1054338"/>
                <a:ext cx="11567160" cy="5791200"/>
              </a:xfrm>
              <a:effectLst/>
            </p:spPr>
            <p:txBody>
              <a:bodyPr lIns="432000">
                <a:normAutofit/>
              </a:bodyPr>
              <a:lstStyle/>
              <a:p>
                <a:r>
                  <a:rPr lang="en-AU" sz="2400" dirty="0">
                    <a:effectLst/>
                  </a:rPr>
                  <a:t>Problem: For any training sample </a:t>
                </a:r>
                <a14:m>
                  <m:oMath xmlns:m="http://schemas.openxmlformats.org/officeDocument/2006/math">
                    <m:r>
                      <a:rPr lang="en-AU" sz="2400" i="1">
                        <a:effectLst/>
                      </a:rPr>
                      <m:t>𝑡</m:t>
                    </m:r>
                  </m:oMath>
                </a14:m>
                <a:r>
                  <a:rPr lang="en-AU" sz="2400" dirty="0">
                    <a:effectLst/>
                  </a:rPr>
                  <a:t> from distribution </a:t>
                </a:r>
                <a:r>
                  <a:rPr lang="en-US" sz="2400" i="1" dirty="0">
                    <a:effectLst>
                      <a:outerShdw blurRad="38100" dist="38100" dir="2700000" algn="tl">
                        <a:srgbClr val="000000">
                          <a:alpha val="43137"/>
                        </a:srgbClr>
                      </a:outerShdw>
                    </a:effectLst>
                  </a:rPr>
                  <a:t>D</a:t>
                </a:r>
                <a:r>
                  <a:rPr lang="en-US" sz="2400" dirty="0">
                    <a:effectLst>
                      <a:outerShdw blurRad="38100" dist="38100" dir="2700000" algn="tl">
                        <a:srgbClr val="000000">
                          <a:alpha val="43137"/>
                        </a:srgbClr>
                      </a:outerShdw>
                    </a:effectLst>
                  </a:rPr>
                  <a:t> over </a:t>
                </a:r>
                <a:r>
                  <a:rPr lang="en-US" sz="2400" dirty="0"/>
                  <a:t>{0, 1}</a:t>
                </a:r>
                <a:r>
                  <a:rPr lang="en-US" sz="2400" baseline="30000" dirty="0"/>
                  <a:t>n</a:t>
                </a:r>
                <a:r>
                  <a:rPr lang="en-US" sz="2400" dirty="0"/>
                  <a:t> → {0, 1}</a:t>
                </a:r>
                <a:r>
                  <a:rPr lang="en-AU" sz="2400" dirty="0">
                    <a:effectLst/>
                  </a:rPr>
                  <a:t>, find an algorithm </a:t>
                </a:r>
                <a14:m>
                  <m:oMath xmlns:m="http://schemas.openxmlformats.org/officeDocument/2006/math">
                    <m:r>
                      <a:rPr lang="en-AU" sz="2400" i="1">
                        <a:effectLst/>
                      </a:rPr>
                      <m:t>𝐴𝐼</m:t>
                    </m:r>
                  </m:oMath>
                </a14:m>
                <a:r>
                  <a:rPr lang="en-AU" sz="2400" dirty="0">
                    <a:effectLst/>
                  </a:rPr>
                  <a:t> that given a situation </a:t>
                </a:r>
                <a14:m>
                  <m:oMath xmlns:m="http://schemas.openxmlformats.org/officeDocument/2006/math">
                    <m:r>
                      <a:rPr lang="en-AU" sz="2400" i="1">
                        <a:effectLst/>
                      </a:rPr>
                      <m:t>𝑠</m:t>
                    </m:r>
                  </m:oMath>
                </a14:m>
                <a:r>
                  <a:rPr lang="en-AU" sz="2400" dirty="0">
                    <a:effectLst/>
                  </a:rPr>
                  <a:t>, </a:t>
                </a:r>
                <a:r>
                  <a:rPr lang="en-US" sz="2400" dirty="0">
                    <a:effectLst/>
                  </a:rPr>
                  <a:t>always outputs the correct label (0 or 1)</a:t>
                </a:r>
                <a:r>
                  <a:rPr lang="en-AU" sz="2400" dirty="0">
                    <a:effectLst/>
                  </a:rPr>
                  <a:t>.</a:t>
                </a:r>
              </a:p>
              <a:p>
                <a:endParaRPr lang="en-AU" sz="1600" dirty="0">
                  <a:effectLst/>
                </a:endParaRPr>
              </a:p>
              <a:p>
                <a:pPr marL="36900" indent="0">
                  <a:buNone/>
                </a:pPr>
                <a14:m>
                  <m:oMathPara xmlns:m="http://schemas.openxmlformats.org/officeDocument/2006/math">
                    <m:oMathParaPr>
                      <m:jc m:val="centerGroup"/>
                    </m:oMathParaPr>
                    <m:oMath xmlns:m="http://schemas.openxmlformats.org/officeDocument/2006/math">
                      <m:sSub>
                        <m:sSubPr>
                          <m:ctrlPr>
                            <a:rPr lang="en-US" sz="2400" b="0" i="1" smtClean="0">
                              <a:effectLst/>
                              <a:latin typeface="Cambria Math" panose="02040503050406030204" pitchFamily="18" charset="0"/>
                            </a:rPr>
                          </m:ctrlPr>
                        </m:sSubPr>
                        <m:e>
                          <m:r>
                            <a:rPr lang="en-US" sz="2400" b="0" i="1" smtClean="0">
                              <a:effectLst/>
                              <a:latin typeface="Cambria Math" panose="02040503050406030204" pitchFamily="18" charset="0"/>
                            </a:rPr>
                            <m:t>𝑃</m:t>
                          </m:r>
                        </m:e>
                        <m:sub>
                          <m:r>
                            <a:rPr lang="en-US" sz="2400" b="0" i="1" smtClean="0">
                              <a:effectLst/>
                              <a:latin typeface="Cambria Math" panose="02040503050406030204" pitchFamily="18" charset="0"/>
                            </a:rPr>
                            <m:t>𝑡</m:t>
                          </m:r>
                        </m:sub>
                      </m:sSub>
                      <m:d>
                        <m:dPr>
                          <m:begChr m:val="["/>
                          <m:endChr m:val="]"/>
                          <m:ctrlPr>
                            <a:rPr lang="en-US" sz="2400" b="0" i="1" smtClean="0">
                              <a:effectLst/>
                              <a:latin typeface="Cambria Math" panose="02040503050406030204" pitchFamily="18" charset="0"/>
                            </a:rPr>
                          </m:ctrlPr>
                        </m:dPr>
                        <m:e>
                          <m:r>
                            <a:rPr lang="en-AU" sz="2400" i="1">
                              <a:effectLst/>
                            </a:rPr>
                            <m:t>𝐴</m:t>
                          </m:r>
                          <m:sSub>
                            <m:sSubPr>
                              <m:ctrlPr>
                                <a:rPr lang="en-AU" sz="2400" i="1">
                                  <a:effectLst/>
                                </a:rPr>
                              </m:ctrlPr>
                            </m:sSubPr>
                            <m:e>
                              <m:r>
                                <a:rPr lang="en-AU" sz="2400" i="1">
                                  <a:effectLst/>
                                </a:rPr>
                                <m:t>𝐼</m:t>
                              </m:r>
                            </m:e>
                            <m:sub>
                              <m:r>
                                <a:rPr lang="en-AU" sz="2400" i="1">
                                  <a:effectLst/>
                                </a:rPr>
                                <m:t>𝑡</m:t>
                              </m:r>
                            </m:sub>
                          </m:sSub>
                          <m:d>
                            <m:dPr>
                              <m:ctrlPr>
                                <a:rPr lang="en-AU" sz="2400" i="1">
                                  <a:effectLst/>
                                </a:rPr>
                              </m:ctrlPr>
                            </m:dPr>
                            <m:e>
                              <m:r>
                                <a:rPr lang="en-AU" sz="2400" i="1">
                                  <a:effectLst/>
                                </a:rPr>
                                <m:t>𝑠</m:t>
                              </m:r>
                              <m:d>
                                <m:dPr>
                                  <m:ctrlPr>
                                    <a:rPr lang="en-AU" sz="2400" i="1">
                                      <a:effectLst/>
                                    </a:rPr>
                                  </m:ctrlPr>
                                </m:dPr>
                                <m:e>
                                  <m:r>
                                    <a:rPr lang="en-AU" sz="2400" i="1">
                                      <a:effectLst/>
                                    </a:rPr>
                                    <m:t>𝑛</m:t>
                                  </m:r>
                                </m:e>
                              </m:d>
                            </m:e>
                          </m:d>
                          <m:r>
                            <a:rPr lang="en-AU" sz="2400" i="1">
                              <a:effectLst/>
                            </a:rPr>
                            <m:t>∈</m:t>
                          </m:r>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r>
                            <a:rPr lang="en-AU" sz="2400" i="1">
                              <a:effectLst/>
                            </a:rPr>
                            <m:t>,∀</m:t>
                          </m:r>
                          <m:r>
                            <a:rPr lang="en-AU" sz="2400" i="1">
                              <a:effectLst/>
                            </a:rPr>
                            <m:t>𝑠</m:t>
                          </m:r>
                        </m:e>
                      </m:d>
                      <m:r>
                        <a:rPr lang="en-US" sz="2400" b="0" i="1" smtClean="0">
                          <a:effectLst/>
                          <a:latin typeface="Cambria Math" panose="02040503050406030204" pitchFamily="18" charset="0"/>
                        </a:rPr>
                        <m:t>=1</m:t>
                      </m:r>
                    </m:oMath>
                  </m:oMathPara>
                </a14:m>
                <a:endParaRPr lang="en-AU" sz="2400" dirty="0">
                  <a:effectLst/>
                </a:endParaRPr>
              </a:p>
              <a:p>
                <a:pPr marL="36900" indent="0">
                  <a:buNone/>
                </a:pPr>
                <a:endParaRPr lang="en-AU" sz="1600" dirty="0">
                  <a:effectLst/>
                </a:endParaRPr>
              </a:p>
              <a:p>
                <a:r>
                  <a:rPr lang="en-AU" sz="2400" dirty="0">
                    <a:effectLst/>
                  </a:rPr>
                  <a:t>This is very close to the Minimum Circuit Size Problem.</a:t>
                </a:r>
              </a:p>
              <a:p>
                <a:r>
                  <a:rPr lang="en-AU" sz="2400" dirty="0">
                    <a:effectLst/>
                  </a:rPr>
                  <a:t>Obviously in NP, as there is </a:t>
                </a:r>
                <a:r>
                  <a:rPr lang="en-AU" sz="2400" u="sng" dirty="0">
                    <a:effectLst/>
                  </a:rPr>
                  <a:t>no restriction on </a:t>
                </a:r>
                <a:r>
                  <a:rPr lang="en-AU" sz="2400" i="1" u="sng" dirty="0">
                    <a:effectLst/>
                  </a:rPr>
                  <a:t>D</a:t>
                </a:r>
                <a:r>
                  <a:rPr lang="en-AU" sz="2400" dirty="0">
                    <a:effectLst/>
                  </a:rPr>
                  <a:t>.</a:t>
                </a:r>
              </a:p>
              <a:p>
                <a:r>
                  <a:rPr lang="en-AU" sz="2400" dirty="0">
                    <a:effectLst/>
                  </a:rPr>
                  <a:t>In the worst case, there are no ‘patterns’ to learn; all we can do is guess and check.</a:t>
                </a:r>
              </a:p>
              <a:p>
                <a:r>
                  <a:rPr lang="en-AU" sz="2400" dirty="0">
                    <a:effectLst/>
                  </a:rPr>
                  <a:t>Number of inputs </a:t>
                </a:r>
                <a:r>
                  <a:rPr lang="en-AU" sz="2400" i="1" dirty="0">
                    <a:effectLst/>
                  </a:rPr>
                  <a:t>s</a:t>
                </a:r>
                <a:r>
                  <a:rPr lang="en-AU" sz="2400" dirty="0">
                    <a:effectLst/>
                  </a:rPr>
                  <a:t> grows as 2</a:t>
                </a:r>
                <a:r>
                  <a:rPr lang="en-AU" sz="2400" baseline="30000" dirty="0">
                    <a:effectLst/>
                  </a:rPr>
                  <a:t>n</a:t>
                </a:r>
                <a:r>
                  <a:rPr lang="en-AU" sz="2400" dirty="0">
                    <a:effectLst/>
                  </a:rPr>
                  <a:t>, so exponential difficulty inevitable.</a:t>
                </a:r>
              </a:p>
            </p:txBody>
          </p:sp>
        </mc:Choice>
        <mc:Fallback>
          <p:sp useBgFill="1">
            <p:nvSpPr>
              <p:cNvPr id="3" name="Content Placeholder 2">
                <a:extLst>
                  <a:ext uri="{FF2B5EF4-FFF2-40B4-BE49-F238E27FC236}">
                    <a16:creationId xmlns:a16="http://schemas.microsoft.com/office/drawing/2014/main" id="{CC8F876A-A9EC-9AD2-7973-9036E82317D3}"/>
                  </a:ext>
                </a:extLst>
              </p:cNvPr>
              <p:cNvSpPr>
                <a:spLocks noGrp="1" noRot="1" noChangeAspect="1" noMove="1" noResize="1" noEditPoints="1" noAdjustHandles="1" noChangeArrowheads="1" noChangeShapeType="1" noTextEdit="1"/>
              </p:cNvSpPr>
              <p:nvPr>
                <p:ph idx="1"/>
              </p:nvPr>
            </p:nvSpPr>
            <p:spPr>
              <a:xfrm>
                <a:off x="0" y="1054338"/>
                <a:ext cx="11567160"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94496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A460C-4AB7-369C-91FD-B86CC868DB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727B4-95E9-EC9C-D89C-5BCFEB2ACBE5}"/>
              </a:ext>
            </a:extLst>
          </p:cNvPr>
          <p:cNvSpPr>
            <a:spLocks noGrp="1"/>
          </p:cNvSpPr>
          <p:nvPr>
            <p:ph type="title"/>
          </p:nvPr>
        </p:nvSpPr>
        <p:spPr>
          <a:xfrm>
            <a:off x="919119" y="12462"/>
            <a:ext cx="10353762" cy="970450"/>
          </a:xfrm>
        </p:spPr>
        <p:txBody>
          <a:bodyPr>
            <a:normAutofit/>
          </a:bodyPr>
          <a:lstStyle/>
          <a:p>
            <a:r>
              <a:rPr lang="en-US" sz="4400" dirty="0"/>
              <a:t>Probably Exactly Correct Version</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F9E24899-41E6-70BC-1402-4087836B01AC}"/>
                  </a:ext>
                </a:extLst>
              </p:cNvPr>
              <p:cNvSpPr>
                <a:spLocks noGrp="1"/>
              </p:cNvSpPr>
              <p:nvPr>
                <p:ph idx="1"/>
              </p:nvPr>
            </p:nvSpPr>
            <p:spPr>
              <a:xfrm>
                <a:off x="0" y="1054338"/>
                <a:ext cx="11567160" cy="5791200"/>
              </a:xfrm>
              <a:effectLst/>
            </p:spPr>
            <p:txBody>
              <a:bodyPr lIns="432000">
                <a:normAutofit/>
              </a:bodyPr>
              <a:lstStyle/>
              <a:p>
                <a:r>
                  <a:rPr lang="en-AU" sz="2400" dirty="0">
                    <a:effectLst/>
                  </a:rPr>
                  <a:t>Problem: Use training sample </a:t>
                </a:r>
                <a14:m>
                  <m:oMath xmlns:m="http://schemas.openxmlformats.org/officeDocument/2006/math">
                    <m:r>
                      <a:rPr lang="en-AU" sz="2400" i="1">
                        <a:effectLst/>
                      </a:rPr>
                      <m:t>𝑡</m:t>
                    </m:r>
                  </m:oMath>
                </a14:m>
                <a:r>
                  <a:rPr lang="en-AU" sz="2400" dirty="0">
                    <a:effectLst/>
                  </a:rPr>
                  <a:t> from distribution </a:t>
                </a:r>
                <a:r>
                  <a:rPr lang="en-US" sz="2400" i="1" dirty="0">
                    <a:effectLst>
                      <a:outerShdw blurRad="38100" dist="38100" dir="2700000" algn="tl">
                        <a:srgbClr val="000000">
                          <a:alpha val="43137"/>
                        </a:srgbClr>
                      </a:outerShdw>
                    </a:effectLst>
                  </a:rPr>
                  <a:t>D</a:t>
                </a:r>
                <a:r>
                  <a:rPr lang="en-US" sz="2400" dirty="0">
                    <a:effectLst>
                      <a:outerShdw blurRad="38100" dist="38100" dir="2700000" algn="tl">
                        <a:srgbClr val="000000">
                          <a:alpha val="43137"/>
                        </a:srgbClr>
                      </a:outerShdw>
                    </a:effectLst>
                  </a:rPr>
                  <a:t> over </a:t>
                </a:r>
                <a:r>
                  <a:rPr lang="en-US" sz="2400" dirty="0"/>
                  <a:t>{0, 1}</a:t>
                </a:r>
                <a:r>
                  <a:rPr lang="en-US" sz="2400" baseline="30000" dirty="0"/>
                  <a:t>n</a:t>
                </a:r>
                <a:r>
                  <a:rPr lang="en-US" sz="2400" dirty="0"/>
                  <a:t> → {0, 1}</a:t>
                </a:r>
                <a:r>
                  <a:rPr lang="en-AU" sz="2400" dirty="0">
                    <a:effectLst/>
                  </a:rPr>
                  <a:t> to find an algorithm </a:t>
                </a:r>
                <a14:m>
                  <m:oMath xmlns:m="http://schemas.openxmlformats.org/officeDocument/2006/math">
                    <m:r>
                      <a:rPr lang="en-AU" sz="2400" i="1">
                        <a:effectLst/>
                      </a:rPr>
                      <m:t>𝐴𝐼</m:t>
                    </m:r>
                  </m:oMath>
                </a14:m>
                <a:r>
                  <a:rPr lang="en-AU" sz="2400" dirty="0">
                    <a:effectLst/>
                  </a:rPr>
                  <a:t> that given a situation </a:t>
                </a:r>
                <a14:m>
                  <m:oMath xmlns:m="http://schemas.openxmlformats.org/officeDocument/2006/math">
                    <m:r>
                      <a:rPr lang="en-AU" sz="2400" i="1">
                        <a:effectLst/>
                      </a:rPr>
                      <m:t>𝑠</m:t>
                    </m:r>
                  </m:oMath>
                </a14:m>
                <a:r>
                  <a:rPr lang="en-AU" sz="2400" dirty="0">
                    <a:effectLst/>
                  </a:rPr>
                  <a:t>, </a:t>
                </a:r>
                <a:r>
                  <a:rPr lang="en-US" sz="2400" dirty="0">
                    <a:effectLst/>
                  </a:rPr>
                  <a:t>always outputs the correct label (0 or 1)</a:t>
                </a:r>
                <a:r>
                  <a:rPr lang="en-AU" sz="2400" dirty="0">
                    <a:effectLst/>
                  </a:rPr>
                  <a:t>. </a:t>
                </a:r>
                <a:r>
                  <a:rPr lang="en-AU" sz="2400" u="sng" dirty="0">
                    <a:effectLst/>
                  </a:rPr>
                  <a:t>The probability of achieving this for any training data must be at least </a:t>
                </a:r>
                <a14:m>
                  <m:oMath xmlns:m="http://schemas.openxmlformats.org/officeDocument/2006/math">
                    <m:r>
                      <a:rPr lang="en-AU" sz="2400" i="1" u="sng">
                        <a:effectLst/>
                        <a:latin typeface="Cambria Math" panose="02040503050406030204" pitchFamily="18" charset="0"/>
                      </a:rPr>
                      <m:t>𝛿</m:t>
                    </m:r>
                    <m:d>
                      <m:dPr>
                        <m:ctrlPr>
                          <a:rPr lang="en-AU" sz="2400" i="1" u="sng">
                            <a:effectLst/>
                            <a:latin typeface="Cambria Math" panose="02040503050406030204" pitchFamily="18" charset="0"/>
                          </a:rPr>
                        </m:ctrlPr>
                      </m:dPr>
                      <m:e>
                        <m:r>
                          <a:rPr lang="en-AU" sz="2400" i="1" u="sng">
                            <a:effectLst/>
                            <a:latin typeface="Cambria Math" panose="02040503050406030204" pitchFamily="18" charset="0"/>
                          </a:rPr>
                          <m:t>𝑛</m:t>
                        </m:r>
                      </m:e>
                    </m:d>
                  </m:oMath>
                </a14:m>
                <a:r>
                  <a:rPr lang="en-AU" sz="2400" dirty="0">
                    <a:effectLst/>
                  </a:rPr>
                  <a:t>.</a:t>
                </a:r>
              </a:p>
              <a:p>
                <a:endParaRPr lang="en-AU" sz="1600" dirty="0">
                  <a:effectLst/>
                </a:endParaRPr>
              </a:p>
              <a:p>
                <a:pPr marL="36900" indent="0">
                  <a:buNone/>
                </a:pPr>
                <a14:m>
                  <m:oMathPara xmlns:m="http://schemas.openxmlformats.org/officeDocument/2006/math">
                    <m:oMathParaPr>
                      <m:jc m:val="centerGroup"/>
                    </m:oMathParaPr>
                    <m:oMath xmlns:m="http://schemas.openxmlformats.org/officeDocument/2006/math">
                      <m:sSub>
                        <m:sSubPr>
                          <m:ctrlPr>
                            <a:rPr lang="en-AU" sz="2400" i="1">
                              <a:effectLst/>
                            </a:rPr>
                          </m:ctrlPr>
                        </m:sSubPr>
                        <m:e>
                          <m:r>
                            <a:rPr lang="en-AU" sz="2400" i="1">
                              <a:effectLst/>
                            </a:rPr>
                            <m:t>𝑃</m:t>
                          </m:r>
                        </m:e>
                        <m:sub>
                          <m:r>
                            <a:rPr lang="en-AU" sz="2400" i="1">
                              <a:effectLst/>
                            </a:rPr>
                            <m:t>𝑡</m:t>
                          </m:r>
                        </m:sub>
                      </m:sSub>
                      <m:d>
                        <m:dPr>
                          <m:begChr m:val="["/>
                          <m:endChr m:val="]"/>
                          <m:ctrlPr>
                            <a:rPr lang="en-AU" sz="2400" i="1">
                              <a:effectLst/>
                            </a:rPr>
                          </m:ctrlPr>
                        </m:dPr>
                        <m:e>
                          <m:r>
                            <a:rPr lang="en-AU" sz="2400" i="1">
                              <a:effectLst/>
                            </a:rPr>
                            <m:t>𝐴</m:t>
                          </m:r>
                          <m:sSub>
                            <m:sSubPr>
                              <m:ctrlPr>
                                <a:rPr lang="en-AU" sz="2400" i="1">
                                  <a:effectLst/>
                                </a:rPr>
                              </m:ctrlPr>
                            </m:sSubPr>
                            <m:e>
                              <m:r>
                                <a:rPr lang="en-AU" sz="2400" i="1">
                                  <a:effectLst/>
                                </a:rPr>
                                <m:t>𝐼</m:t>
                              </m:r>
                            </m:e>
                            <m:sub>
                              <m:r>
                                <a:rPr lang="en-AU" sz="2400" i="1">
                                  <a:effectLst/>
                                </a:rPr>
                                <m:t>𝑡</m:t>
                              </m:r>
                            </m:sub>
                          </m:sSub>
                          <m:d>
                            <m:dPr>
                              <m:ctrlPr>
                                <a:rPr lang="en-AU" sz="2400" i="1">
                                  <a:effectLst/>
                                </a:rPr>
                              </m:ctrlPr>
                            </m:dPr>
                            <m:e>
                              <m:r>
                                <a:rPr lang="en-AU" sz="2400" i="1">
                                  <a:effectLst/>
                                </a:rPr>
                                <m:t>𝑠</m:t>
                              </m:r>
                              <m:d>
                                <m:dPr>
                                  <m:ctrlPr>
                                    <a:rPr lang="en-AU" sz="2400" i="1">
                                      <a:effectLst/>
                                    </a:rPr>
                                  </m:ctrlPr>
                                </m:dPr>
                                <m:e>
                                  <m:r>
                                    <a:rPr lang="en-AU" sz="2400" i="1">
                                      <a:effectLst/>
                                    </a:rPr>
                                    <m:t>𝑛</m:t>
                                  </m:r>
                                </m:e>
                              </m:d>
                            </m:e>
                          </m:d>
                          <m:r>
                            <a:rPr lang="en-AU" sz="2400" i="1">
                              <a:effectLst/>
                            </a:rPr>
                            <m:t>∈</m:t>
                          </m:r>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r>
                            <a:rPr lang="en-AU" sz="2400" i="1">
                              <a:effectLst/>
                            </a:rPr>
                            <m:t>,∀</m:t>
                          </m:r>
                          <m:r>
                            <a:rPr lang="en-AU" sz="2400" i="1">
                              <a:effectLst/>
                            </a:rPr>
                            <m:t>𝑠</m:t>
                          </m:r>
                        </m:e>
                      </m:d>
                      <m:r>
                        <a:rPr lang="en-AU" sz="2400" i="1">
                          <a:effectLst/>
                        </a:rPr>
                        <m:t>≥</m:t>
                      </m:r>
                      <m:r>
                        <a:rPr lang="en-AU" sz="2400" i="1">
                          <a:effectLst/>
                        </a:rPr>
                        <m:t>𝛿</m:t>
                      </m:r>
                      <m:d>
                        <m:dPr>
                          <m:ctrlPr>
                            <a:rPr lang="en-AU" sz="2400" i="1">
                              <a:effectLst/>
                            </a:rPr>
                          </m:ctrlPr>
                        </m:dPr>
                        <m:e>
                          <m:r>
                            <a:rPr lang="en-AU" sz="2400" i="1">
                              <a:effectLst/>
                            </a:rPr>
                            <m:t>𝑛</m:t>
                          </m:r>
                        </m:e>
                      </m:d>
                    </m:oMath>
                  </m:oMathPara>
                </a14:m>
                <a:endParaRPr lang="en-AU" sz="2400" dirty="0">
                  <a:effectLst/>
                </a:endParaRPr>
              </a:p>
              <a:p>
                <a:endParaRPr lang="en-AU" sz="1600" dirty="0">
                  <a:effectLst/>
                </a:endParaRPr>
              </a:p>
              <a:p>
                <a:r>
                  <a:rPr lang="en-AU" sz="2400" dirty="0">
                    <a:effectLst/>
                  </a:rPr>
                  <a:t>This is an easier problem because we don’t need to succeed for any sample.</a:t>
                </a:r>
              </a:p>
              <a:p>
                <a:r>
                  <a:rPr lang="en-AU" sz="2400" dirty="0">
                    <a:effectLst/>
                  </a:rPr>
                  <a:t>Only needs to succeed a non-</a:t>
                </a:r>
                <a:r>
                  <a:rPr lang="en-US" sz="2400" dirty="0">
                    <a:effectLst>
                      <a:outerShdw blurRad="38100" dist="38100" dir="2700000" algn="tl">
                        <a:srgbClr val="000000">
                          <a:alpha val="43137"/>
                        </a:srgbClr>
                      </a:outerShdw>
                    </a:effectLst>
                  </a:rPr>
                  <a:t>negligible (not less than polynomial) proportion of the time.</a:t>
                </a:r>
                <a:endParaRPr lang="en-AU" sz="2400" dirty="0">
                  <a:effectLst/>
                </a:endParaRPr>
              </a:p>
            </p:txBody>
          </p:sp>
        </mc:Choice>
        <mc:Fallback>
          <p:sp useBgFill="1">
            <p:nvSpPr>
              <p:cNvPr id="3" name="Content Placeholder 2">
                <a:extLst>
                  <a:ext uri="{FF2B5EF4-FFF2-40B4-BE49-F238E27FC236}">
                    <a16:creationId xmlns:a16="http://schemas.microsoft.com/office/drawing/2014/main" id="{F9E24899-41E6-70BC-1402-4087836B01AC}"/>
                  </a:ext>
                </a:extLst>
              </p:cNvPr>
              <p:cNvSpPr>
                <a:spLocks noGrp="1" noRot="1" noChangeAspect="1" noMove="1" noResize="1" noEditPoints="1" noAdjustHandles="1" noChangeArrowheads="1" noChangeShapeType="1" noTextEdit="1"/>
              </p:cNvSpPr>
              <p:nvPr>
                <p:ph idx="1"/>
              </p:nvPr>
            </p:nvSpPr>
            <p:spPr>
              <a:xfrm>
                <a:off x="0" y="1054338"/>
                <a:ext cx="11567160"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242083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BC41B-B124-6860-12FB-F76A22BB9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98C2B-845D-E78A-1FFE-AB7615AFCBEE}"/>
              </a:ext>
            </a:extLst>
          </p:cNvPr>
          <p:cNvSpPr>
            <a:spLocks noGrp="1"/>
          </p:cNvSpPr>
          <p:nvPr>
            <p:ph type="title"/>
          </p:nvPr>
        </p:nvSpPr>
        <p:spPr>
          <a:xfrm>
            <a:off x="919119" y="12462"/>
            <a:ext cx="10353762" cy="970450"/>
          </a:xfrm>
        </p:spPr>
        <p:txBody>
          <a:bodyPr>
            <a:normAutofit/>
          </a:bodyPr>
          <a:lstStyle/>
          <a:p>
            <a:r>
              <a:rPr lang="en-US" sz="4400" dirty="0"/>
              <a:t>Probably Approximately Correct Version</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19BC40E7-A58B-CCD7-2758-25EFEF2CF0B3}"/>
                  </a:ext>
                </a:extLst>
              </p:cNvPr>
              <p:cNvSpPr>
                <a:spLocks noGrp="1"/>
              </p:cNvSpPr>
              <p:nvPr>
                <p:ph idx="1"/>
              </p:nvPr>
            </p:nvSpPr>
            <p:spPr>
              <a:xfrm>
                <a:off x="0" y="1054338"/>
                <a:ext cx="11567160" cy="5791200"/>
              </a:xfrm>
              <a:effectLst/>
            </p:spPr>
            <p:txBody>
              <a:bodyPr lIns="432000">
                <a:normAutofit/>
              </a:bodyPr>
              <a:lstStyle/>
              <a:p>
                <a:r>
                  <a:rPr lang="en-AU" sz="2400" dirty="0">
                    <a:effectLst/>
                  </a:rPr>
                  <a:t>Problem: Use training sample </a:t>
                </a:r>
                <a14:m>
                  <m:oMath xmlns:m="http://schemas.openxmlformats.org/officeDocument/2006/math">
                    <m:r>
                      <a:rPr lang="en-AU" sz="2400" i="1">
                        <a:effectLst/>
                      </a:rPr>
                      <m:t>𝑡</m:t>
                    </m:r>
                  </m:oMath>
                </a14:m>
                <a:r>
                  <a:rPr lang="en-AU" sz="2400" dirty="0">
                    <a:effectLst/>
                  </a:rPr>
                  <a:t> from distribution </a:t>
                </a:r>
                <a:r>
                  <a:rPr lang="en-US" sz="2400" i="1" dirty="0">
                    <a:effectLst>
                      <a:outerShdw blurRad="38100" dist="38100" dir="2700000" algn="tl">
                        <a:srgbClr val="000000">
                          <a:alpha val="43137"/>
                        </a:srgbClr>
                      </a:outerShdw>
                    </a:effectLst>
                  </a:rPr>
                  <a:t>D</a:t>
                </a:r>
                <a:r>
                  <a:rPr lang="en-US" sz="2400" dirty="0">
                    <a:effectLst>
                      <a:outerShdw blurRad="38100" dist="38100" dir="2700000" algn="tl">
                        <a:srgbClr val="000000">
                          <a:alpha val="43137"/>
                        </a:srgbClr>
                      </a:outerShdw>
                    </a:effectLst>
                  </a:rPr>
                  <a:t> over </a:t>
                </a:r>
                <a:r>
                  <a:rPr lang="en-US" sz="2400" dirty="0"/>
                  <a:t>{0, 1}</a:t>
                </a:r>
                <a:r>
                  <a:rPr lang="en-US" sz="2400" baseline="30000" dirty="0"/>
                  <a:t>n</a:t>
                </a:r>
                <a:r>
                  <a:rPr lang="en-US" sz="2400" dirty="0"/>
                  <a:t> → {0, 1}</a:t>
                </a:r>
                <a:r>
                  <a:rPr lang="en-AU" sz="2400" dirty="0">
                    <a:effectLst/>
                  </a:rPr>
                  <a:t> to find an algorithm </a:t>
                </a:r>
                <a14:m>
                  <m:oMath xmlns:m="http://schemas.openxmlformats.org/officeDocument/2006/math">
                    <m:r>
                      <a:rPr lang="en-AU" sz="2400" i="1">
                        <a:effectLst/>
                      </a:rPr>
                      <m:t>𝐴𝐼</m:t>
                    </m:r>
                  </m:oMath>
                </a14:m>
                <a:r>
                  <a:rPr lang="en-AU" sz="2400" dirty="0">
                    <a:effectLst/>
                  </a:rPr>
                  <a:t> that given a situation </a:t>
                </a:r>
                <a14:m>
                  <m:oMath xmlns:m="http://schemas.openxmlformats.org/officeDocument/2006/math">
                    <m:r>
                      <a:rPr lang="en-AU" sz="2400" i="1">
                        <a:effectLst/>
                      </a:rPr>
                      <m:t>𝑠</m:t>
                    </m:r>
                  </m:oMath>
                </a14:m>
                <a:r>
                  <a:rPr lang="en-AU" sz="2400" dirty="0">
                    <a:effectLst/>
                  </a:rPr>
                  <a:t>, outputs</a:t>
                </a:r>
                <a:r>
                  <a:rPr lang="en-US" sz="2400" dirty="0">
                    <a:effectLst/>
                  </a:rPr>
                  <a:t> the correct label (0 or 1) </a:t>
                </a:r>
                <a:r>
                  <a:rPr lang="en-US" sz="2400" u="sng" dirty="0">
                    <a:effectLst/>
                  </a:rPr>
                  <a:t>slightly more often than chance</a:t>
                </a:r>
                <a:r>
                  <a:rPr lang="en-AU" sz="2400" dirty="0">
                    <a:effectLst/>
                  </a:rPr>
                  <a:t>. The probability of achieving this for any training data must be at least </a:t>
                </a:r>
                <a14:m>
                  <m:oMath xmlns:m="http://schemas.openxmlformats.org/officeDocument/2006/math">
                    <m:r>
                      <a:rPr lang="en-AU" sz="2400" i="1">
                        <a:effectLst/>
                        <a:latin typeface="Cambria Math" panose="02040503050406030204" pitchFamily="18" charset="0"/>
                      </a:rPr>
                      <m:t>𝛿</m:t>
                    </m:r>
                    <m:d>
                      <m:dPr>
                        <m:ctrlPr>
                          <a:rPr lang="en-AU" sz="2400" i="1">
                            <a:effectLst/>
                            <a:latin typeface="Cambria Math" panose="02040503050406030204" pitchFamily="18" charset="0"/>
                          </a:rPr>
                        </m:ctrlPr>
                      </m:dPr>
                      <m:e>
                        <m:r>
                          <a:rPr lang="en-AU" sz="2400" i="1">
                            <a:effectLst/>
                            <a:latin typeface="Cambria Math" panose="02040503050406030204" pitchFamily="18" charset="0"/>
                          </a:rPr>
                          <m:t>𝑛</m:t>
                        </m:r>
                      </m:e>
                    </m:d>
                  </m:oMath>
                </a14:m>
                <a:r>
                  <a:rPr lang="en-AU" sz="2400" dirty="0">
                    <a:effectLst/>
                  </a:rPr>
                  <a:t>.</a:t>
                </a:r>
              </a:p>
              <a:p>
                <a:endParaRPr lang="en-AU" sz="1600" dirty="0">
                  <a:effectLst/>
                </a:endParaRPr>
              </a:p>
              <a:p>
                <a:pPr marL="36900" indent="0">
                  <a:buNone/>
                </a:pPr>
                <a14:m>
                  <m:oMathPara xmlns:m="http://schemas.openxmlformats.org/officeDocument/2006/math">
                    <m:oMathParaPr>
                      <m:jc m:val="centerGroup"/>
                    </m:oMathParaPr>
                    <m:oMath xmlns:m="http://schemas.openxmlformats.org/officeDocument/2006/math">
                      <m:sSub>
                        <m:sSubPr>
                          <m:ctrlPr>
                            <a:rPr lang="en-AU" sz="2400" i="1">
                              <a:effectLst/>
                            </a:rPr>
                          </m:ctrlPr>
                        </m:sSubPr>
                        <m:e>
                          <m:r>
                            <a:rPr lang="en-AU" sz="2400" i="1">
                              <a:effectLst/>
                            </a:rPr>
                            <m:t>𝑃</m:t>
                          </m:r>
                        </m:e>
                        <m:sub>
                          <m:r>
                            <a:rPr lang="en-AU" sz="2400" i="1">
                              <a:effectLst/>
                            </a:rPr>
                            <m:t>𝑡</m:t>
                          </m:r>
                        </m:sub>
                      </m:sSub>
                      <m:d>
                        <m:dPr>
                          <m:begChr m:val="["/>
                          <m:endChr m:val="]"/>
                          <m:ctrlPr>
                            <a:rPr lang="en-AU" sz="2400" i="1">
                              <a:effectLst/>
                            </a:rPr>
                          </m:ctrlPr>
                        </m:dPr>
                        <m:e>
                          <m:sSub>
                            <m:sSubPr>
                              <m:ctrlPr>
                                <a:rPr lang="en-AU" sz="2400" i="1">
                                  <a:effectLst/>
                                </a:rPr>
                              </m:ctrlPr>
                            </m:sSubPr>
                            <m:e>
                              <m:r>
                                <a:rPr lang="en-AU" sz="2400" i="1">
                                  <a:effectLst/>
                                </a:rPr>
                                <m:t>𝑃</m:t>
                              </m:r>
                            </m:e>
                            <m:sub>
                              <m:r>
                                <a:rPr lang="en-AU" sz="2400" i="1">
                                  <a:effectLst/>
                                </a:rPr>
                                <m:t>𝑠</m:t>
                              </m:r>
                            </m:sub>
                          </m:sSub>
                          <m:d>
                            <m:dPr>
                              <m:begChr m:val="["/>
                              <m:endChr m:val="]"/>
                              <m:ctrlPr>
                                <a:rPr lang="en-AU" sz="2400" i="1">
                                  <a:effectLst/>
                                </a:rPr>
                              </m:ctrlPr>
                            </m:dPr>
                            <m:e>
                              <m:r>
                                <a:rPr lang="en-AU" sz="2400" i="1">
                                  <a:effectLst/>
                                </a:rPr>
                                <m:t>𝐴</m:t>
                              </m:r>
                              <m:sSub>
                                <m:sSubPr>
                                  <m:ctrlPr>
                                    <a:rPr lang="en-AU" sz="2400" i="1">
                                      <a:effectLst/>
                                    </a:rPr>
                                  </m:ctrlPr>
                                </m:sSubPr>
                                <m:e>
                                  <m:r>
                                    <a:rPr lang="en-AU" sz="2400" i="1">
                                      <a:effectLst/>
                                    </a:rPr>
                                    <m:t>𝐼</m:t>
                                  </m:r>
                                </m:e>
                                <m:sub>
                                  <m:r>
                                    <a:rPr lang="en-AU" sz="2400" i="1">
                                      <a:effectLst/>
                                    </a:rPr>
                                    <m:t>𝑡</m:t>
                                  </m:r>
                                </m:sub>
                              </m:sSub>
                              <m:d>
                                <m:dPr>
                                  <m:ctrlPr>
                                    <a:rPr lang="en-AU" sz="2400" i="1">
                                      <a:effectLst/>
                                    </a:rPr>
                                  </m:ctrlPr>
                                </m:dPr>
                                <m:e>
                                  <m:r>
                                    <a:rPr lang="en-AU" sz="2400" i="1">
                                      <a:effectLst/>
                                    </a:rPr>
                                    <m:t>𝑠</m:t>
                                  </m:r>
                                  <m:d>
                                    <m:dPr>
                                      <m:ctrlPr>
                                        <a:rPr lang="en-AU" sz="2400" i="1">
                                          <a:effectLst/>
                                        </a:rPr>
                                      </m:ctrlPr>
                                    </m:dPr>
                                    <m:e>
                                      <m:r>
                                        <a:rPr lang="en-AU" sz="2400" i="1">
                                          <a:effectLst/>
                                        </a:rPr>
                                        <m:t>𝑛</m:t>
                                      </m:r>
                                    </m:e>
                                  </m:d>
                                </m:e>
                              </m:d>
                              <m:r>
                                <a:rPr lang="en-AU" sz="2400" i="1">
                                  <a:effectLst/>
                                </a:rPr>
                                <m:t>∈</m:t>
                              </m:r>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e>
                          </m:d>
                          <m:r>
                            <a:rPr lang="en-AU" sz="2400" i="1">
                              <a:effectLst/>
                            </a:rPr>
                            <m:t>≥</m:t>
                          </m:r>
                          <m:f>
                            <m:fPr>
                              <m:ctrlPr>
                                <a:rPr lang="en-AU" sz="2400" i="1">
                                  <a:effectLst/>
                                </a:rPr>
                              </m:ctrlPr>
                            </m:fPr>
                            <m:num>
                              <m:d>
                                <m:dPr>
                                  <m:begChr m:val="|"/>
                                  <m:endChr m:val="|"/>
                                  <m:ctrlPr>
                                    <a:rPr lang="en-AU" sz="2400" i="1">
                                      <a:effectLst/>
                                    </a:rPr>
                                  </m:ctrlPr>
                                </m:dPr>
                                <m:e>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e>
                              </m:d>
                            </m:num>
                            <m:den>
                              <m:d>
                                <m:dPr>
                                  <m:begChr m:val="|"/>
                                  <m:endChr m:val="|"/>
                                  <m:ctrlPr>
                                    <a:rPr lang="en-US" sz="2400" b="0" i="1" smtClean="0">
                                      <a:effectLst/>
                                      <a:latin typeface="Cambria Math" panose="02040503050406030204" pitchFamily="18" charset="0"/>
                                    </a:rPr>
                                  </m:ctrlPr>
                                </m:dPr>
                                <m:e>
                                  <m:r>
                                    <a:rPr lang="en-US" sz="2400" b="0" i="1" smtClean="0">
                                      <a:effectLst/>
                                      <a:latin typeface="Cambria Math" panose="02040503050406030204" pitchFamily="18" charset="0"/>
                                    </a:rPr>
                                    <m:t>𝐵</m:t>
                                  </m:r>
                                </m:e>
                              </m:d>
                            </m:den>
                          </m:f>
                          <m:r>
                            <a:rPr lang="en-AU" sz="2400" i="1">
                              <a:effectLst/>
                            </a:rPr>
                            <m:t>+</m:t>
                          </m:r>
                          <m:r>
                            <a:rPr lang="en-AU" sz="2400" i="1">
                              <a:effectLst/>
                            </a:rPr>
                            <m:t>𝜖</m:t>
                          </m:r>
                          <m:d>
                            <m:dPr>
                              <m:ctrlPr>
                                <a:rPr lang="en-AU" sz="2400" i="1">
                                  <a:effectLst/>
                                </a:rPr>
                              </m:ctrlPr>
                            </m:dPr>
                            <m:e>
                              <m:r>
                                <a:rPr lang="en-AU" sz="2400" i="1">
                                  <a:effectLst/>
                                </a:rPr>
                                <m:t>𝑛</m:t>
                              </m:r>
                            </m:e>
                          </m:d>
                        </m:e>
                      </m:d>
                      <m:r>
                        <a:rPr lang="en-AU" sz="2400" i="1">
                          <a:effectLst/>
                        </a:rPr>
                        <m:t>≥</m:t>
                      </m:r>
                      <m:r>
                        <a:rPr lang="en-AU" sz="2400" i="1">
                          <a:effectLst/>
                        </a:rPr>
                        <m:t>𝛿</m:t>
                      </m:r>
                      <m:d>
                        <m:dPr>
                          <m:ctrlPr>
                            <a:rPr lang="en-AU" sz="2400" i="1">
                              <a:effectLst/>
                            </a:rPr>
                          </m:ctrlPr>
                        </m:dPr>
                        <m:e>
                          <m:r>
                            <a:rPr lang="en-AU" sz="2400" i="1">
                              <a:effectLst/>
                            </a:rPr>
                            <m:t>𝑛</m:t>
                          </m:r>
                        </m:e>
                      </m:d>
                    </m:oMath>
                  </m:oMathPara>
                </a14:m>
                <a:endParaRPr lang="en-AU" sz="2400" dirty="0">
                  <a:effectLst/>
                </a:endParaRPr>
              </a:p>
              <a:p>
                <a:endParaRPr lang="en-AU" sz="1600" dirty="0">
                  <a:effectLst/>
                </a:endParaRPr>
              </a:p>
              <a:p>
                <a:r>
                  <a:rPr lang="en-AU" sz="2400" dirty="0">
                    <a:effectLst/>
                  </a:rPr>
                  <a:t>This is </a:t>
                </a:r>
                <a:r>
                  <a:rPr lang="en-AU" sz="2400" u="sng" dirty="0">
                    <a:effectLst/>
                  </a:rPr>
                  <a:t>even easier</a:t>
                </a:r>
                <a:r>
                  <a:rPr lang="en-AU" sz="2400" dirty="0">
                    <a:effectLst/>
                  </a:rPr>
                  <a:t> because we don’t even need to be correct.</a:t>
                </a:r>
              </a:p>
              <a:p>
                <a:r>
                  <a:rPr lang="en-US" sz="2400" dirty="0">
                    <a:effectLst/>
                  </a:rPr>
                  <a:t>We only need to classify </a:t>
                </a:r>
                <a:r>
                  <a:rPr lang="en-AU" sz="2400" dirty="0">
                    <a:effectLst/>
                  </a:rPr>
                  <a:t>non-</a:t>
                </a:r>
                <a:r>
                  <a:rPr lang="en-US" sz="2400" dirty="0">
                    <a:effectLst>
                      <a:outerShdw blurRad="38100" dist="38100" dir="2700000" algn="tl">
                        <a:srgbClr val="000000">
                          <a:alpha val="43137"/>
                        </a:srgbClr>
                      </a:outerShdw>
                    </a:effectLst>
                  </a:rPr>
                  <a:t>negligibly better than chance.</a:t>
                </a:r>
                <a:endParaRPr lang="en-AU" sz="2400" dirty="0">
                  <a:effectLst/>
                </a:endParaRPr>
              </a:p>
            </p:txBody>
          </p:sp>
        </mc:Choice>
        <mc:Fallback>
          <p:sp useBgFill="1">
            <p:nvSpPr>
              <p:cNvPr id="3" name="Content Placeholder 2">
                <a:extLst>
                  <a:ext uri="{FF2B5EF4-FFF2-40B4-BE49-F238E27FC236}">
                    <a16:creationId xmlns:a16="http://schemas.microsoft.com/office/drawing/2014/main" id="{19BC40E7-A58B-CCD7-2758-25EFEF2CF0B3}"/>
                  </a:ext>
                </a:extLst>
              </p:cNvPr>
              <p:cNvSpPr>
                <a:spLocks noGrp="1" noRot="1" noChangeAspect="1" noMove="1" noResize="1" noEditPoints="1" noAdjustHandles="1" noChangeArrowheads="1" noChangeShapeType="1" noTextEdit="1"/>
              </p:cNvSpPr>
              <p:nvPr>
                <p:ph idx="1"/>
              </p:nvPr>
            </p:nvSpPr>
            <p:spPr>
              <a:xfrm>
                <a:off x="0" y="1054338"/>
                <a:ext cx="11567160"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185127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2728A-2B70-1F06-61C7-226249BC4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DD1DE-56CB-A2E1-2694-27938EEFDBD9}"/>
              </a:ext>
            </a:extLst>
          </p:cNvPr>
          <p:cNvSpPr>
            <a:spLocks noGrp="1"/>
          </p:cNvSpPr>
          <p:nvPr>
            <p:ph type="title"/>
          </p:nvPr>
        </p:nvSpPr>
        <p:spPr>
          <a:xfrm>
            <a:off x="919119" y="12462"/>
            <a:ext cx="10353762" cy="970450"/>
          </a:xfrm>
        </p:spPr>
        <p:txBody>
          <a:bodyPr>
            <a:normAutofit/>
          </a:bodyPr>
          <a:lstStyle/>
          <a:p>
            <a:r>
              <a:rPr lang="en-US" sz="4400" dirty="0"/>
              <a:t>Stated Implications</a:t>
            </a:r>
            <a:endParaRPr lang="en-AU" sz="4400" dirty="0"/>
          </a:p>
        </p:txBody>
      </p:sp>
      <p:sp useBgFill="1">
        <p:nvSpPr>
          <p:cNvPr id="3" name="Content Placeholder 2">
            <a:extLst>
              <a:ext uri="{FF2B5EF4-FFF2-40B4-BE49-F238E27FC236}">
                <a16:creationId xmlns:a16="http://schemas.microsoft.com/office/drawing/2014/main" id="{F7F9359A-2C58-A1A5-BC87-2B558A75F071}"/>
              </a:ext>
            </a:extLst>
          </p:cNvPr>
          <p:cNvSpPr>
            <a:spLocks noGrp="1"/>
          </p:cNvSpPr>
          <p:nvPr>
            <p:ph idx="1"/>
          </p:nvPr>
        </p:nvSpPr>
        <p:spPr>
          <a:xfrm>
            <a:off x="0" y="1054338"/>
            <a:ext cx="11567160" cy="5791200"/>
          </a:xfrm>
          <a:effectLst/>
        </p:spPr>
        <p:txBody>
          <a:bodyPr lIns="432000">
            <a:normAutofit/>
          </a:bodyPr>
          <a:lstStyle/>
          <a:p>
            <a:r>
              <a:rPr lang="en-US" sz="2400" dirty="0">
                <a:effectLst/>
              </a:rPr>
              <a:t>“(Current AIs) </a:t>
            </a:r>
            <a:r>
              <a:rPr lang="en-US" sz="2400" u="sng" dirty="0">
                <a:effectLst/>
              </a:rPr>
              <a:t>necessarily fail</a:t>
            </a:r>
            <a:r>
              <a:rPr lang="en-US" sz="2400" dirty="0">
                <a:effectLst/>
              </a:rPr>
              <a:t> to solve the intractable learning problem. Concretely, this means that they make lots of errors, deviating substantially from human </a:t>
            </a:r>
            <a:r>
              <a:rPr lang="en-US" sz="2400" dirty="0" err="1">
                <a:effectLst/>
              </a:rPr>
              <a:t>behaviour</a:t>
            </a:r>
            <a:r>
              <a:rPr lang="en-US" sz="2400" dirty="0">
                <a:effectLst/>
              </a:rPr>
              <a:t>, and fail to meet the low standard set in the Ingenia Theorem.”</a:t>
            </a:r>
          </a:p>
          <a:p>
            <a:r>
              <a:rPr lang="en-US" sz="2400" dirty="0">
                <a:effectLst/>
              </a:rPr>
              <a:t>“Our results imply that no matter how much ‘better’ AI gets, it will be off by light-years, </a:t>
            </a:r>
            <a:r>
              <a:rPr lang="en-US" sz="2400" u="sng" dirty="0">
                <a:effectLst/>
              </a:rPr>
              <a:t>wrong in exponentially many situations</a:t>
            </a:r>
            <a:r>
              <a:rPr lang="en-US" sz="2400" dirty="0">
                <a:effectLst/>
              </a:rPr>
              <a:t>.”</a:t>
            </a:r>
          </a:p>
          <a:p>
            <a:r>
              <a:rPr lang="en-US" sz="2400" dirty="0">
                <a:effectLst/>
              </a:rPr>
              <a:t>“In light of our demonstration that the task of </a:t>
            </a:r>
            <a:r>
              <a:rPr lang="en-US" sz="2400" u="sng" dirty="0">
                <a:effectLst/>
              </a:rPr>
              <a:t>creating cognition in computers is unfeasible</a:t>
            </a:r>
            <a:r>
              <a:rPr lang="en-US" sz="2400" dirty="0">
                <a:effectLst/>
              </a:rPr>
              <a:t>, it is not surprising that among early researchers pursuing this project, enthusiasm waned and many people moved on.”</a:t>
            </a:r>
          </a:p>
          <a:p>
            <a:r>
              <a:rPr lang="en-US" sz="2400" dirty="0">
                <a:effectLst/>
              </a:rPr>
              <a:t>“Despite the current hype surrounding ‘impending’ AGI, this practical infeasibility actually ﬁts very well with what we observe (for example, running out of quality training data and the </a:t>
            </a:r>
            <a:r>
              <a:rPr lang="en-US" sz="2400" u="sng" dirty="0">
                <a:effectLst/>
              </a:rPr>
              <a:t>non-human-like performance of AI systems </a:t>
            </a:r>
            <a:r>
              <a:rPr lang="en-US" sz="2400" dirty="0">
                <a:effectLst/>
              </a:rPr>
              <a:t>when tested rigorously).”</a:t>
            </a:r>
            <a:endParaRPr lang="en-AU" sz="2400" dirty="0">
              <a:effectLst/>
            </a:endParaRPr>
          </a:p>
        </p:txBody>
      </p:sp>
    </p:spTree>
    <p:extLst>
      <p:ext uri="{BB962C8B-B14F-4D97-AF65-F5344CB8AC3E}">
        <p14:creationId xmlns:p14="http://schemas.microsoft.com/office/powerpoint/2010/main" val="315636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C1EC-89A2-FE50-5162-D221542CCE4D}"/>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AA587FF6-ABBE-1424-FE5B-0EF131E571E7}"/>
              </a:ext>
            </a:extLst>
          </p:cNvPr>
          <p:cNvSpPr>
            <a:spLocks noGrp="1"/>
          </p:cNvSpPr>
          <p:nvPr>
            <p:ph type="title"/>
          </p:nvPr>
        </p:nvSpPr>
        <p:spPr>
          <a:xfrm>
            <a:off x="919119" y="1473386"/>
            <a:ext cx="10353762" cy="3884531"/>
          </a:xfrm>
        </p:spPr>
        <p:txBody>
          <a:bodyPr>
            <a:noAutofit/>
          </a:bodyPr>
          <a:lstStyle/>
          <a:p>
            <a:r>
              <a:rPr lang="en-AU" sz="6600" dirty="0"/>
              <a:t>Act 3: The Twitter Drama</a:t>
            </a:r>
          </a:p>
        </p:txBody>
      </p:sp>
    </p:spTree>
    <p:extLst>
      <p:ext uri="{BB962C8B-B14F-4D97-AF65-F5344CB8AC3E}">
        <p14:creationId xmlns:p14="http://schemas.microsoft.com/office/powerpoint/2010/main" val="3882340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FDE83-2822-619B-7577-FC9A2E393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289E8F-63BE-723A-B22E-2564D8C57AC8}"/>
              </a:ext>
            </a:extLst>
          </p:cNvPr>
          <p:cNvSpPr>
            <a:spLocks noGrp="1"/>
          </p:cNvSpPr>
          <p:nvPr>
            <p:ph type="title"/>
          </p:nvPr>
        </p:nvSpPr>
        <p:spPr>
          <a:xfrm>
            <a:off x="919119" y="12462"/>
            <a:ext cx="10353762" cy="970450"/>
          </a:xfrm>
        </p:spPr>
        <p:txBody>
          <a:bodyPr>
            <a:normAutofit/>
          </a:bodyPr>
          <a:lstStyle/>
          <a:p>
            <a:r>
              <a:rPr lang="en-US" sz="4400" dirty="0"/>
              <a:t>Interrogating the Theorem</a:t>
            </a:r>
            <a:endParaRPr lang="en-AU" sz="4400" dirty="0"/>
          </a:p>
        </p:txBody>
      </p:sp>
      <mc:AlternateContent xmlns:mc="http://schemas.openxmlformats.org/markup-compatibility/2006">
        <mc:Choice xmlns:a14="http://schemas.microsoft.com/office/drawing/2010/main" Requires="a14">
          <p:sp useBgFill="1">
            <p:nvSpPr>
              <p:cNvPr id="3" name="Content Placeholder 2">
                <a:extLst>
                  <a:ext uri="{FF2B5EF4-FFF2-40B4-BE49-F238E27FC236}">
                    <a16:creationId xmlns:a16="http://schemas.microsoft.com/office/drawing/2014/main" id="{A47E8B88-DDA4-2EBA-3044-A2947F4837D7}"/>
                  </a:ext>
                </a:extLst>
              </p:cNvPr>
              <p:cNvSpPr>
                <a:spLocks noGrp="1"/>
              </p:cNvSpPr>
              <p:nvPr>
                <p:ph idx="1"/>
              </p:nvPr>
            </p:nvSpPr>
            <p:spPr>
              <a:xfrm>
                <a:off x="0" y="1054338"/>
                <a:ext cx="11567160" cy="5791200"/>
              </a:xfrm>
              <a:effectLst/>
            </p:spPr>
            <p:txBody>
              <a:bodyPr lIns="432000">
                <a:normAutofit/>
              </a:bodyPr>
              <a:lstStyle/>
              <a:p>
                <a:pPr marL="36900" indent="0">
                  <a:buNone/>
                </a:pPr>
                <a:r>
                  <a:rPr lang="en-AU" sz="2400" dirty="0">
                    <a:effectLst/>
                  </a:rPr>
                  <a:t>Problem: Use training sample </a:t>
                </a:r>
                <a14:m>
                  <m:oMath xmlns:m="http://schemas.openxmlformats.org/officeDocument/2006/math">
                    <m:r>
                      <a:rPr lang="en-AU" sz="2400" i="1">
                        <a:effectLst/>
                      </a:rPr>
                      <m:t>𝑡</m:t>
                    </m:r>
                  </m:oMath>
                </a14:m>
                <a:r>
                  <a:rPr lang="en-AU" sz="2400" dirty="0">
                    <a:effectLst/>
                  </a:rPr>
                  <a:t> from distribution </a:t>
                </a:r>
                <a:r>
                  <a:rPr lang="en-US" sz="2400" i="1" dirty="0">
                    <a:effectLst>
                      <a:outerShdw blurRad="38100" dist="38100" dir="2700000" algn="tl">
                        <a:srgbClr val="000000">
                          <a:alpha val="43137"/>
                        </a:srgbClr>
                      </a:outerShdw>
                    </a:effectLst>
                  </a:rPr>
                  <a:t>D</a:t>
                </a:r>
                <a:r>
                  <a:rPr lang="en-US" sz="2400" dirty="0">
                    <a:effectLst>
                      <a:outerShdw blurRad="38100" dist="38100" dir="2700000" algn="tl">
                        <a:srgbClr val="000000">
                          <a:alpha val="43137"/>
                        </a:srgbClr>
                      </a:outerShdw>
                    </a:effectLst>
                  </a:rPr>
                  <a:t> over </a:t>
                </a:r>
                <a:r>
                  <a:rPr lang="en-US" sz="2400" dirty="0"/>
                  <a:t>{0, 1}</a:t>
                </a:r>
                <a:r>
                  <a:rPr lang="en-US" sz="2400" baseline="30000" dirty="0"/>
                  <a:t>n</a:t>
                </a:r>
                <a:r>
                  <a:rPr lang="en-US" sz="2400" dirty="0"/>
                  <a:t> → {0, 1}</a:t>
                </a:r>
                <a:r>
                  <a:rPr lang="en-AU" sz="2400" dirty="0">
                    <a:effectLst/>
                  </a:rPr>
                  <a:t> to find an algorithm </a:t>
                </a:r>
                <a14:m>
                  <m:oMath xmlns:m="http://schemas.openxmlformats.org/officeDocument/2006/math">
                    <m:r>
                      <a:rPr lang="en-AU" sz="2400" i="1">
                        <a:effectLst/>
                      </a:rPr>
                      <m:t>𝐴𝐼</m:t>
                    </m:r>
                  </m:oMath>
                </a14:m>
                <a:r>
                  <a:rPr lang="en-AU" sz="2400" dirty="0">
                    <a:effectLst/>
                  </a:rPr>
                  <a:t> that given a situation </a:t>
                </a:r>
                <a14:m>
                  <m:oMath xmlns:m="http://schemas.openxmlformats.org/officeDocument/2006/math">
                    <m:r>
                      <a:rPr lang="en-AU" sz="2400" i="1">
                        <a:effectLst/>
                      </a:rPr>
                      <m:t>𝑠</m:t>
                    </m:r>
                  </m:oMath>
                </a14:m>
                <a:r>
                  <a:rPr lang="en-AU" sz="2400" dirty="0">
                    <a:effectLst/>
                  </a:rPr>
                  <a:t>, outputs</a:t>
                </a:r>
                <a:r>
                  <a:rPr lang="en-US" sz="2400" dirty="0">
                    <a:effectLst/>
                  </a:rPr>
                  <a:t> the correct label (0 or 1) </a:t>
                </a:r>
                <a:r>
                  <a:rPr lang="en-US" sz="2400" u="sng" dirty="0">
                    <a:effectLst/>
                  </a:rPr>
                  <a:t>slightly more often than chance</a:t>
                </a:r>
                <a:r>
                  <a:rPr lang="en-AU" sz="2400" dirty="0">
                    <a:effectLst/>
                  </a:rPr>
                  <a:t>. The probability of achieving this for any training data must be at least </a:t>
                </a:r>
                <a14:m>
                  <m:oMath xmlns:m="http://schemas.openxmlformats.org/officeDocument/2006/math">
                    <m:r>
                      <a:rPr lang="en-AU" sz="2400" i="1">
                        <a:effectLst/>
                        <a:latin typeface="Cambria Math" panose="02040503050406030204" pitchFamily="18" charset="0"/>
                      </a:rPr>
                      <m:t>𝛿</m:t>
                    </m:r>
                    <m:d>
                      <m:dPr>
                        <m:ctrlPr>
                          <a:rPr lang="en-AU" sz="2400" i="1">
                            <a:effectLst/>
                            <a:latin typeface="Cambria Math" panose="02040503050406030204" pitchFamily="18" charset="0"/>
                          </a:rPr>
                        </m:ctrlPr>
                      </m:dPr>
                      <m:e>
                        <m:r>
                          <a:rPr lang="en-AU" sz="2400" i="1">
                            <a:effectLst/>
                            <a:latin typeface="Cambria Math" panose="02040503050406030204" pitchFamily="18" charset="0"/>
                          </a:rPr>
                          <m:t>𝑛</m:t>
                        </m:r>
                      </m:e>
                    </m:d>
                  </m:oMath>
                </a14:m>
                <a:r>
                  <a:rPr lang="en-AU" sz="2400" dirty="0">
                    <a:effectLst/>
                  </a:rPr>
                  <a:t>.</a:t>
                </a:r>
              </a:p>
              <a:p>
                <a:endParaRPr lang="en-AU" sz="1600" dirty="0">
                  <a:effectLst/>
                </a:endParaRPr>
              </a:p>
              <a:p>
                <a:pPr marL="36900" indent="0">
                  <a:buNone/>
                </a:pPr>
                <a14:m>
                  <m:oMathPara xmlns:m="http://schemas.openxmlformats.org/officeDocument/2006/math">
                    <m:oMathParaPr>
                      <m:jc m:val="centerGroup"/>
                    </m:oMathParaPr>
                    <m:oMath xmlns:m="http://schemas.openxmlformats.org/officeDocument/2006/math">
                      <m:sSub>
                        <m:sSubPr>
                          <m:ctrlPr>
                            <a:rPr lang="en-AU" sz="2400" i="1">
                              <a:effectLst/>
                            </a:rPr>
                          </m:ctrlPr>
                        </m:sSubPr>
                        <m:e>
                          <m:r>
                            <a:rPr lang="en-AU" sz="2400" i="1">
                              <a:effectLst/>
                            </a:rPr>
                            <m:t>𝑃</m:t>
                          </m:r>
                        </m:e>
                        <m:sub>
                          <m:r>
                            <a:rPr lang="en-AU" sz="2400" i="1">
                              <a:effectLst/>
                            </a:rPr>
                            <m:t>𝑡</m:t>
                          </m:r>
                        </m:sub>
                      </m:sSub>
                      <m:d>
                        <m:dPr>
                          <m:begChr m:val="["/>
                          <m:endChr m:val="]"/>
                          <m:ctrlPr>
                            <a:rPr lang="en-AU" sz="2400" i="1">
                              <a:effectLst/>
                            </a:rPr>
                          </m:ctrlPr>
                        </m:dPr>
                        <m:e>
                          <m:sSub>
                            <m:sSubPr>
                              <m:ctrlPr>
                                <a:rPr lang="en-AU" sz="2400" i="1">
                                  <a:effectLst/>
                                </a:rPr>
                              </m:ctrlPr>
                            </m:sSubPr>
                            <m:e>
                              <m:r>
                                <a:rPr lang="en-AU" sz="2400" i="1">
                                  <a:effectLst/>
                                </a:rPr>
                                <m:t>𝑃</m:t>
                              </m:r>
                            </m:e>
                            <m:sub>
                              <m:r>
                                <a:rPr lang="en-AU" sz="2400" i="1">
                                  <a:effectLst/>
                                </a:rPr>
                                <m:t>𝑠</m:t>
                              </m:r>
                            </m:sub>
                          </m:sSub>
                          <m:d>
                            <m:dPr>
                              <m:begChr m:val="["/>
                              <m:endChr m:val="]"/>
                              <m:ctrlPr>
                                <a:rPr lang="en-AU" sz="2400" i="1">
                                  <a:effectLst/>
                                </a:rPr>
                              </m:ctrlPr>
                            </m:dPr>
                            <m:e>
                              <m:r>
                                <a:rPr lang="en-AU" sz="2400" i="1">
                                  <a:effectLst/>
                                </a:rPr>
                                <m:t>𝐴</m:t>
                              </m:r>
                              <m:sSub>
                                <m:sSubPr>
                                  <m:ctrlPr>
                                    <a:rPr lang="en-AU" sz="2400" i="1">
                                      <a:effectLst/>
                                    </a:rPr>
                                  </m:ctrlPr>
                                </m:sSubPr>
                                <m:e>
                                  <m:r>
                                    <a:rPr lang="en-AU" sz="2400" i="1">
                                      <a:effectLst/>
                                    </a:rPr>
                                    <m:t>𝐼</m:t>
                                  </m:r>
                                </m:e>
                                <m:sub>
                                  <m:r>
                                    <a:rPr lang="en-AU" sz="2400" i="1">
                                      <a:effectLst/>
                                    </a:rPr>
                                    <m:t>𝑡</m:t>
                                  </m:r>
                                </m:sub>
                              </m:sSub>
                              <m:d>
                                <m:dPr>
                                  <m:ctrlPr>
                                    <a:rPr lang="en-AU" sz="2400" i="1">
                                      <a:effectLst/>
                                    </a:rPr>
                                  </m:ctrlPr>
                                </m:dPr>
                                <m:e>
                                  <m:r>
                                    <a:rPr lang="en-AU" sz="2400" i="1">
                                      <a:effectLst/>
                                    </a:rPr>
                                    <m:t>𝑠</m:t>
                                  </m:r>
                                  <m:d>
                                    <m:dPr>
                                      <m:ctrlPr>
                                        <a:rPr lang="en-AU" sz="2400" i="1">
                                          <a:effectLst/>
                                        </a:rPr>
                                      </m:ctrlPr>
                                    </m:dPr>
                                    <m:e>
                                      <m:r>
                                        <a:rPr lang="en-AU" sz="2400" i="1">
                                          <a:effectLst/>
                                        </a:rPr>
                                        <m:t>𝑛</m:t>
                                      </m:r>
                                    </m:e>
                                  </m:d>
                                </m:e>
                              </m:d>
                              <m:r>
                                <a:rPr lang="en-AU" sz="2400" i="1">
                                  <a:effectLst/>
                                </a:rPr>
                                <m:t>∈</m:t>
                              </m:r>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e>
                          </m:d>
                          <m:r>
                            <a:rPr lang="en-AU" sz="2400" i="1">
                              <a:effectLst/>
                            </a:rPr>
                            <m:t>≥</m:t>
                          </m:r>
                          <m:f>
                            <m:fPr>
                              <m:ctrlPr>
                                <a:rPr lang="en-AU" sz="2400" i="1">
                                  <a:effectLst/>
                                </a:rPr>
                              </m:ctrlPr>
                            </m:fPr>
                            <m:num>
                              <m:d>
                                <m:dPr>
                                  <m:begChr m:val="|"/>
                                  <m:endChr m:val="|"/>
                                  <m:ctrlPr>
                                    <a:rPr lang="en-AU" sz="2400" i="1">
                                      <a:effectLst/>
                                    </a:rPr>
                                  </m:ctrlPr>
                                </m:dPr>
                                <m:e>
                                  <m:sSub>
                                    <m:sSubPr>
                                      <m:ctrlPr>
                                        <a:rPr lang="en-AU" sz="2400" i="1">
                                          <a:effectLst/>
                                        </a:rPr>
                                      </m:ctrlPr>
                                    </m:sSubPr>
                                    <m:e>
                                      <m:r>
                                        <a:rPr lang="en-US" sz="2400" b="0" i="1" smtClean="0">
                                          <a:effectLst/>
                                          <a:latin typeface="Cambria Math" panose="02040503050406030204" pitchFamily="18" charset="0"/>
                                        </a:rPr>
                                        <m:t>𝐵</m:t>
                                      </m:r>
                                    </m:e>
                                    <m:sub>
                                      <m:r>
                                        <a:rPr lang="en-AU" sz="2400" i="1">
                                          <a:effectLst/>
                                        </a:rPr>
                                        <m:t>𝑠</m:t>
                                      </m:r>
                                    </m:sub>
                                  </m:sSub>
                                </m:e>
                              </m:d>
                            </m:num>
                            <m:den>
                              <m:d>
                                <m:dPr>
                                  <m:begChr m:val="|"/>
                                  <m:endChr m:val="|"/>
                                  <m:ctrlPr>
                                    <a:rPr lang="en-US" sz="2400" b="0" i="1" smtClean="0">
                                      <a:effectLst/>
                                      <a:latin typeface="Cambria Math" panose="02040503050406030204" pitchFamily="18" charset="0"/>
                                    </a:rPr>
                                  </m:ctrlPr>
                                </m:dPr>
                                <m:e>
                                  <m:r>
                                    <a:rPr lang="en-US" sz="2400" b="0" i="1" smtClean="0">
                                      <a:effectLst/>
                                      <a:latin typeface="Cambria Math" panose="02040503050406030204" pitchFamily="18" charset="0"/>
                                    </a:rPr>
                                    <m:t>𝐵</m:t>
                                  </m:r>
                                </m:e>
                              </m:d>
                            </m:den>
                          </m:f>
                          <m:r>
                            <a:rPr lang="en-AU" sz="2400" i="1">
                              <a:effectLst/>
                            </a:rPr>
                            <m:t>+</m:t>
                          </m:r>
                          <m:r>
                            <a:rPr lang="en-AU" sz="2400" i="1">
                              <a:effectLst/>
                            </a:rPr>
                            <m:t>𝜖</m:t>
                          </m:r>
                          <m:d>
                            <m:dPr>
                              <m:ctrlPr>
                                <a:rPr lang="en-AU" sz="2400" i="1">
                                  <a:effectLst/>
                                </a:rPr>
                              </m:ctrlPr>
                            </m:dPr>
                            <m:e>
                              <m:r>
                                <a:rPr lang="en-AU" sz="2400" i="1">
                                  <a:effectLst/>
                                </a:rPr>
                                <m:t>𝑛</m:t>
                              </m:r>
                            </m:e>
                          </m:d>
                        </m:e>
                      </m:d>
                      <m:r>
                        <a:rPr lang="en-AU" sz="2400" i="1">
                          <a:effectLst/>
                        </a:rPr>
                        <m:t>≥</m:t>
                      </m:r>
                      <m:r>
                        <a:rPr lang="en-AU" sz="2400" i="1">
                          <a:effectLst/>
                        </a:rPr>
                        <m:t>𝛿</m:t>
                      </m:r>
                      <m:d>
                        <m:dPr>
                          <m:ctrlPr>
                            <a:rPr lang="en-AU" sz="2400" i="1">
                              <a:effectLst/>
                            </a:rPr>
                          </m:ctrlPr>
                        </m:dPr>
                        <m:e>
                          <m:r>
                            <a:rPr lang="en-AU" sz="2400" i="1">
                              <a:effectLst/>
                            </a:rPr>
                            <m:t>𝑛</m:t>
                          </m:r>
                        </m:e>
                      </m:d>
                    </m:oMath>
                  </m:oMathPara>
                </a14:m>
                <a:endParaRPr lang="en-AU" sz="2400" dirty="0">
                  <a:effectLst/>
                </a:endParaRPr>
              </a:p>
              <a:p>
                <a:endParaRPr lang="en-AU" sz="1600" dirty="0">
                  <a:effectLst/>
                </a:endParaRPr>
              </a:p>
              <a:p>
                <a:pPr marL="36900" indent="0">
                  <a:buNone/>
                </a:pPr>
                <a:r>
                  <a:rPr lang="en-AU" sz="2400" dirty="0">
                    <a:effectLst/>
                  </a:rPr>
                  <a:t>Questions:</a:t>
                </a:r>
              </a:p>
              <a:p>
                <a:r>
                  <a:rPr lang="en-US" sz="2400" dirty="0">
                    <a:effectLst/>
                  </a:rPr>
                  <a:t>What is the actual </a:t>
                </a:r>
                <a:r>
                  <a:rPr lang="en-US" sz="2400" i="1" u="sng" dirty="0">
                    <a:effectLst/>
                  </a:rPr>
                  <a:t>D</a:t>
                </a:r>
                <a:r>
                  <a:rPr lang="en-US" sz="2400" i="1" dirty="0">
                    <a:effectLst/>
                  </a:rPr>
                  <a:t> </a:t>
                </a:r>
                <a:r>
                  <a:rPr lang="en-US" sz="2400" dirty="0">
                    <a:effectLst/>
                  </a:rPr>
                  <a:t>has lots of structure? Proof applies to worst-case.</a:t>
                </a:r>
              </a:p>
              <a:p>
                <a:r>
                  <a:rPr lang="en-AU" sz="2400" dirty="0">
                    <a:effectLst/>
                  </a:rPr>
                  <a:t>How big does </a:t>
                </a:r>
                <a:r>
                  <a:rPr lang="en-AU" sz="2400" i="1" u="sng" dirty="0">
                    <a:effectLst/>
                  </a:rPr>
                  <a:t>n</a:t>
                </a:r>
                <a:r>
                  <a:rPr lang="en-AU" sz="2400" dirty="0">
                    <a:effectLst/>
                  </a:rPr>
                  <a:t> have to get before accuracy falls? Might be very large indeed.</a:t>
                </a:r>
              </a:p>
              <a:p>
                <a:r>
                  <a:rPr lang="en-AU" sz="2400" dirty="0">
                    <a:effectLst/>
                  </a:rPr>
                  <a:t>What if some </a:t>
                </a:r>
                <a:r>
                  <a:rPr lang="en-AU" sz="2400" i="1" u="sng" dirty="0">
                    <a:effectLst/>
                  </a:rPr>
                  <a:t>s</a:t>
                </a:r>
                <a:r>
                  <a:rPr lang="en-AU" sz="2400" i="1" dirty="0">
                    <a:effectLst/>
                  </a:rPr>
                  <a:t> </a:t>
                </a:r>
                <a:r>
                  <a:rPr lang="en-AU" sz="2400" dirty="0">
                    <a:effectLst/>
                  </a:rPr>
                  <a:t>are more important than others? Small </a:t>
                </a:r>
                <a14:m>
                  <m:oMath xmlns:m="http://schemas.openxmlformats.org/officeDocument/2006/math">
                    <m:r>
                      <a:rPr lang="en-AU" sz="2400" i="1">
                        <a:effectLst/>
                        <a:latin typeface="Cambria Math" panose="02040503050406030204" pitchFamily="18" charset="0"/>
                      </a:rPr>
                      <m:t>𝜖</m:t>
                    </m:r>
                    <m:d>
                      <m:dPr>
                        <m:ctrlPr>
                          <a:rPr lang="en-AU" sz="2400" i="1">
                            <a:effectLst/>
                            <a:latin typeface="Cambria Math" panose="02040503050406030204" pitchFamily="18" charset="0"/>
                          </a:rPr>
                        </m:ctrlPr>
                      </m:dPr>
                      <m:e>
                        <m:r>
                          <a:rPr lang="en-AU" sz="2400" i="1">
                            <a:effectLst/>
                            <a:latin typeface="Cambria Math" panose="02040503050406030204" pitchFamily="18" charset="0"/>
                          </a:rPr>
                          <m:t>𝑛</m:t>
                        </m:r>
                      </m:e>
                    </m:d>
                  </m:oMath>
                </a14:m>
                <a:r>
                  <a:rPr lang="en-AU" sz="2400" dirty="0">
                    <a:effectLst/>
                  </a:rPr>
                  <a:t> might be enough.</a:t>
                </a:r>
              </a:p>
            </p:txBody>
          </p:sp>
        </mc:Choice>
        <mc:Fallback>
          <p:sp useBgFill="1">
            <p:nvSpPr>
              <p:cNvPr id="3" name="Content Placeholder 2">
                <a:extLst>
                  <a:ext uri="{FF2B5EF4-FFF2-40B4-BE49-F238E27FC236}">
                    <a16:creationId xmlns:a16="http://schemas.microsoft.com/office/drawing/2014/main" id="{A47E8B88-DDA4-2EBA-3044-A2947F4837D7}"/>
                  </a:ext>
                </a:extLst>
              </p:cNvPr>
              <p:cNvSpPr>
                <a:spLocks noGrp="1" noRot="1" noChangeAspect="1" noMove="1" noResize="1" noEditPoints="1" noAdjustHandles="1" noChangeArrowheads="1" noChangeShapeType="1" noTextEdit="1"/>
              </p:cNvSpPr>
              <p:nvPr>
                <p:ph idx="1"/>
              </p:nvPr>
            </p:nvSpPr>
            <p:spPr>
              <a:xfrm>
                <a:off x="0" y="1054338"/>
                <a:ext cx="11567160" cy="5791200"/>
              </a:xfrm>
              <a:blipFill>
                <a:blip r:embed="rId2"/>
                <a:stretch>
                  <a:fillRect/>
                </a:stretch>
              </a:blipFill>
              <a:effectLst/>
            </p:spPr>
            <p:txBody>
              <a:bodyPr/>
              <a:lstStyle/>
              <a:p>
                <a:r>
                  <a:rPr lang="en-AU">
                    <a:noFill/>
                  </a:rPr>
                  <a:t> </a:t>
                </a:r>
              </a:p>
            </p:txBody>
          </p:sp>
        </mc:Fallback>
      </mc:AlternateContent>
    </p:spTree>
    <p:extLst>
      <p:ext uri="{BB962C8B-B14F-4D97-AF65-F5344CB8AC3E}">
        <p14:creationId xmlns:p14="http://schemas.microsoft.com/office/powerpoint/2010/main" val="340891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65DB5-63D4-DD4E-11AC-755090ED68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3829F-0E16-3030-C38E-7604BEC65703}"/>
              </a:ext>
            </a:extLst>
          </p:cNvPr>
          <p:cNvSpPr>
            <a:spLocks noGrp="1"/>
          </p:cNvSpPr>
          <p:nvPr>
            <p:ph type="title"/>
          </p:nvPr>
        </p:nvSpPr>
        <p:spPr>
          <a:xfrm>
            <a:off x="919119" y="12462"/>
            <a:ext cx="10353762" cy="970450"/>
          </a:xfrm>
        </p:spPr>
        <p:txBody>
          <a:bodyPr>
            <a:normAutofit/>
          </a:bodyPr>
          <a:lstStyle/>
          <a:p>
            <a:r>
              <a:rPr lang="en-US" sz="4400" dirty="0"/>
              <a:t>D</a:t>
            </a:r>
            <a:r>
              <a:rPr lang="en-AU" sz="4400" dirty="0" err="1"/>
              <a:t>oes</a:t>
            </a:r>
            <a:r>
              <a:rPr lang="en-AU" sz="4400" dirty="0"/>
              <a:t> the Theorem apply to Humans?</a:t>
            </a:r>
          </a:p>
        </p:txBody>
      </p:sp>
      <p:pic>
        <p:nvPicPr>
          <p:cNvPr id="9" name="Picture 8">
            <a:extLst>
              <a:ext uri="{FF2B5EF4-FFF2-40B4-BE49-F238E27FC236}">
                <a16:creationId xmlns:a16="http://schemas.microsoft.com/office/drawing/2014/main" id="{B4B9DFB0-A7C2-9F0D-2A56-5684BD1282B8}"/>
              </a:ext>
            </a:extLst>
          </p:cNvPr>
          <p:cNvPicPr>
            <a:picLocks noChangeAspect="1"/>
          </p:cNvPicPr>
          <p:nvPr/>
        </p:nvPicPr>
        <p:blipFill>
          <a:blip r:embed="rId2"/>
          <a:srcRect r="1513"/>
          <a:stretch/>
        </p:blipFill>
        <p:spPr>
          <a:xfrm>
            <a:off x="3119863" y="1288386"/>
            <a:ext cx="5952274" cy="2902436"/>
          </a:xfrm>
          <a:prstGeom prst="rect">
            <a:avLst/>
          </a:prstGeom>
        </p:spPr>
      </p:pic>
    </p:spTree>
    <p:extLst>
      <p:ext uri="{BB962C8B-B14F-4D97-AF65-F5344CB8AC3E}">
        <p14:creationId xmlns:p14="http://schemas.microsoft.com/office/powerpoint/2010/main" val="1426211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A4A8-255C-E4E1-4A6B-2636C5D59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CA799-5390-48FE-6EBB-83B1A78F6A43}"/>
              </a:ext>
            </a:extLst>
          </p:cNvPr>
          <p:cNvSpPr>
            <a:spLocks noGrp="1"/>
          </p:cNvSpPr>
          <p:nvPr>
            <p:ph type="title"/>
          </p:nvPr>
        </p:nvSpPr>
        <p:spPr>
          <a:xfrm>
            <a:off x="919119" y="12462"/>
            <a:ext cx="10353762" cy="970450"/>
          </a:xfrm>
        </p:spPr>
        <p:txBody>
          <a:bodyPr>
            <a:normAutofit/>
          </a:bodyPr>
          <a:lstStyle/>
          <a:p>
            <a:r>
              <a:rPr lang="en-US" sz="4400" dirty="0"/>
              <a:t>D</a:t>
            </a:r>
            <a:r>
              <a:rPr lang="en-AU" sz="4400" dirty="0" err="1"/>
              <a:t>oes</a:t>
            </a:r>
            <a:r>
              <a:rPr lang="en-AU" sz="4400" dirty="0"/>
              <a:t> the Theorem apply to Humans?</a:t>
            </a:r>
          </a:p>
        </p:txBody>
      </p:sp>
      <p:pic>
        <p:nvPicPr>
          <p:cNvPr id="8" name="Picture 7">
            <a:extLst>
              <a:ext uri="{FF2B5EF4-FFF2-40B4-BE49-F238E27FC236}">
                <a16:creationId xmlns:a16="http://schemas.microsoft.com/office/drawing/2014/main" id="{385EBBCD-C677-32F7-4771-7181575619AF}"/>
              </a:ext>
            </a:extLst>
          </p:cNvPr>
          <p:cNvPicPr>
            <a:picLocks noChangeAspect="1"/>
          </p:cNvPicPr>
          <p:nvPr/>
        </p:nvPicPr>
        <p:blipFill>
          <a:blip r:embed="rId2"/>
          <a:srcRect l="902"/>
          <a:stretch>
            <a:fillRect/>
          </a:stretch>
        </p:blipFill>
        <p:spPr>
          <a:xfrm>
            <a:off x="2987409" y="1166311"/>
            <a:ext cx="6217181" cy="5011418"/>
          </a:xfrm>
          <a:prstGeom prst="rect">
            <a:avLst/>
          </a:prstGeom>
        </p:spPr>
      </p:pic>
    </p:spTree>
    <p:extLst>
      <p:ext uri="{BB962C8B-B14F-4D97-AF65-F5344CB8AC3E}">
        <p14:creationId xmlns:p14="http://schemas.microsoft.com/office/powerpoint/2010/main" val="2712193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15D54-648E-C7AB-BA02-518938C66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4B531-80D6-3F6B-07A2-8F1EDA48CA3A}"/>
              </a:ext>
            </a:extLst>
          </p:cNvPr>
          <p:cNvSpPr>
            <a:spLocks noGrp="1"/>
          </p:cNvSpPr>
          <p:nvPr>
            <p:ph type="title"/>
          </p:nvPr>
        </p:nvSpPr>
        <p:spPr>
          <a:xfrm>
            <a:off x="919119" y="12462"/>
            <a:ext cx="10353762" cy="970450"/>
          </a:xfrm>
        </p:spPr>
        <p:txBody>
          <a:bodyPr>
            <a:normAutofit/>
          </a:bodyPr>
          <a:lstStyle/>
          <a:p>
            <a:r>
              <a:rPr lang="en-US" sz="4400" dirty="0"/>
              <a:t>D</a:t>
            </a:r>
            <a:r>
              <a:rPr lang="en-AU" sz="4400" dirty="0" err="1"/>
              <a:t>oes</a:t>
            </a:r>
            <a:r>
              <a:rPr lang="en-AU" sz="4400" dirty="0"/>
              <a:t> the Theorem apply to Humans?</a:t>
            </a:r>
          </a:p>
        </p:txBody>
      </p:sp>
      <p:pic>
        <p:nvPicPr>
          <p:cNvPr id="4" name="Picture 3">
            <a:extLst>
              <a:ext uri="{FF2B5EF4-FFF2-40B4-BE49-F238E27FC236}">
                <a16:creationId xmlns:a16="http://schemas.microsoft.com/office/drawing/2014/main" id="{BBA54EA9-B86E-7476-4C2D-7FD18CB468A5}"/>
              </a:ext>
            </a:extLst>
          </p:cNvPr>
          <p:cNvPicPr>
            <a:picLocks noChangeAspect="1"/>
          </p:cNvPicPr>
          <p:nvPr/>
        </p:nvPicPr>
        <p:blipFill>
          <a:blip r:embed="rId2"/>
          <a:srcRect l="1104"/>
          <a:stretch>
            <a:fillRect/>
          </a:stretch>
        </p:blipFill>
        <p:spPr>
          <a:xfrm>
            <a:off x="3328843" y="1126375"/>
            <a:ext cx="5534313" cy="5254856"/>
          </a:xfrm>
          <a:prstGeom prst="rect">
            <a:avLst/>
          </a:prstGeom>
        </p:spPr>
      </p:pic>
    </p:spTree>
    <p:extLst>
      <p:ext uri="{BB962C8B-B14F-4D97-AF65-F5344CB8AC3E}">
        <p14:creationId xmlns:p14="http://schemas.microsoft.com/office/powerpoint/2010/main" val="1025735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8CE2A-5764-A46A-C22A-B921C5256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22A09E-6F8C-FDD1-9410-C35D2D084B74}"/>
              </a:ext>
            </a:extLst>
          </p:cNvPr>
          <p:cNvSpPr>
            <a:spLocks noGrp="1"/>
          </p:cNvSpPr>
          <p:nvPr>
            <p:ph type="title"/>
          </p:nvPr>
        </p:nvSpPr>
        <p:spPr>
          <a:xfrm>
            <a:off x="919119" y="12462"/>
            <a:ext cx="10353762" cy="970450"/>
          </a:xfrm>
        </p:spPr>
        <p:txBody>
          <a:bodyPr>
            <a:normAutofit/>
          </a:bodyPr>
          <a:lstStyle/>
          <a:p>
            <a:r>
              <a:rPr lang="en-US" sz="4400" dirty="0"/>
              <a:t>A</a:t>
            </a:r>
            <a:r>
              <a:rPr lang="en-AU" sz="4400" dirty="0"/>
              <a:t>re Asymptotic Results Important?</a:t>
            </a:r>
          </a:p>
        </p:txBody>
      </p:sp>
      <p:pic>
        <p:nvPicPr>
          <p:cNvPr id="5" name="Picture 4">
            <a:extLst>
              <a:ext uri="{FF2B5EF4-FFF2-40B4-BE49-F238E27FC236}">
                <a16:creationId xmlns:a16="http://schemas.microsoft.com/office/drawing/2014/main" id="{A6414F16-8C03-757A-EDCD-06AD4934CC00}"/>
              </a:ext>
            </a:extLst>
          </p:cNvPr>
          <p:cNvPicPr>
            <a:picLocks noChangeAspect="1"/>
          </p:cNvPicPr>
          <p:nvPr/>
        </p:nvPicPr>
        <p:blipFill>
          <a:blip r:embed="rId2"/>
          <a:stretch>
            <a:fillRect/>
          </a:stretch>
        </p:blipFill>
        <p:spPr>
          <a:xfrm>
            <a:off x="4022638" y="982912"/>
            <a:ext cx="4146723" cy="5791200"/>
          </a:xfrm>
          <a:prstGeom prst="rect">
            <a:avLst/>
          </a:prstGeom>
        </p:spPr>
      </p:pic>
    </p:spTree>
    <p:extLst>
      <p:ext uri="{BB962C8B-B14F-4D97-AF65-F5344CB8AC3E}">
        <p14:creationId xmlns:p14="http://schemas.microsoft.com/office/powerpoint/2010/main" val="512439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58202-BD98-402D-1207-C8322FD3D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F3459-C2EF-9B1C-92D0-D736AF961543}"/>
              </a:ext>
            </a:extLst>
          </p:cNvPr>
          <p:cNvSpPr>
            <a:spLocks noGrp="1"/>
          </p:cNvSpPr>
          <p:nvPr>
            <p:ph type="title"/>
          </p:nvPr>
        </p:nvSpPr>
        <p:spPr>
          <a:xfrm>
            <a:off x="919119" y="12462"/>
            <a:ext cx="10353762" cy="970450"/>
          </a:xfrm>
        </p:spPr>
        <p:txBody>
          <a:bodyPr>
            <a:normAutofit/>
          </a:bodyPr>
          <a:lstStyle/>
          <a:p>
            <a:r>
              <a:rPr lang="en-US" sz="4400" dirty="0"/>
              <a:t>The Curious Case of Box 1</a:t>
            </a:r>
            <a:endParaRPr lang="en-AU" sz="4400" dirty="0"/>
          </a:p>
        </p:txBody>
      </p:sp>
      <p:pic>
        <p:nvPicPr>
          <p:cNvPr id="4" name="Picture 3">
            <a:extLst>
              <a:ext uri="{FF2B5EF4-FFF2-40B4-BE49-F238E27FC236}">
                <a16:creationId xmlns:a16="http://schemas.microsoft.com/office/drawing/2014/main" id="{1DAEEE84-92ED-2DC9-366A-C94E862126DC}"/>
              </a:ext>
            </a:extLst>
          </p:cNvPr>
          <p:cNvPicPr>
            <a:picLocks noChangeAspect="1"/>
          </p:cNvPicPr>
          <p:nvPr/>
        </p:nvPicPr>
        <p:blipFill>
          <a:blip r:embed="rId2"/>
          <a:stretch>
            <a:fillRect/>
          </a:stretch>
        </p:blipFill>
        <p:spPr>
          <a:xfrm>
            <a:off x="1740847" y="1401475"/>
            <a:ext cx="8710305" cy="4564502"/>
          </a:xfrm>
          <a:prstGeom prst="rect">
            <a:avLst/>
          </a:prstGeom>
        </p:spPr>
      </p:pic>
    </p:spTree>
    <p:extLst>
      <p:ext uri="{BB962C8B-B14F-4D97-AF65-F5344CB8AC3E}">
        <p14:creationId xmlns:p14="http://schemas.microsoft.com/office/powerpoint/2010/main" val="4121268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DC4C4-AB95-FAB2-52F5-652FC0621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D1E2C-FD4E-F612-D775-3793D9558F3C}"/>
              </a:ext>
            </a:extLst>
          </p:cNvPr>
          <p:cNvSpPr>
            <a:spLocks noGrp="1"/>
          </p:cNvSpPr>
          <p:nvPr>
            <p:ph type="title"/>
          </p:nvPr>
        </p:nvSpPr>
        <p:spPr>
          <a:xfrm>
            <a:off x="919119" y="12462"/>
            <a:ext cx="10353762" cy="970450"/>
          </a:xfrm>
        </p:spPr>
        <p:txBody>
          <a:bodyPr>
            <a:normAutofit/>
          </a:bodyPr>
          <a:lstStyle/>
          <a:p>
            <a:r>
              <a:rPr lang="en-AU" sz="4400" dirty="0"/>
              <a:t>Are Worst-Case Results Important?</a:t>
            </a:r>
          </a:p>
        </p:txBody>
      </p:sp>
      <p:pic>
        <p:nvPicPr>
          <p:cNvPr id="7" name="Picture 6">
            <a:extLst>
              <a:ext uri="{FF2B5EF4-FFF2-40B4-BE49-F238E27FC236}">
                <a16:creationId xmlns:a16="http://schemas.microsoft.com/office/drawing/2014/main" id="{3C1F7C8E-E8AF-A307-0F8B-8A7EDF9BB916}"/>
              </a:ext>
            </a:extLst>
          </p:cNvPr>
          <p:cNvPicPr>
            <a:picLocks noChangeAspect="1"/>
          </p:cNvPicPr>
          <p:nvPr/>
        </p:nvPicPr>
        <p:blipFill>
          <a:blip r:embed="rId2"/>
          <a:stretch>
            <a:fillRect/>
          </a:stretch>
        </p:blipFill>
        <p:spPr>
          <a:xfrm>
            <a:off x="2837949" y="1293223"/>
            <a:ext cx="6516102" cy="3435763"/>
          </a:xfrm>
          <a:prstGeom prst="rect">
            <a:avLst/>
          </a:prstGeom>
        </p:spPr>
      </p:pic>
    </p:spTree>
    <p:extLst>
      <p:ext uri="{BB962C8B-B14F-4D97-AF65-F5344CB8AC3E}">
        <p14:creationId xmlns:p14="http://schemas.microsoft.com/office/powerpoint/2010/main" val="2778559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386C-592F-D7CA-9129-E3F2F735B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21D48-C38F-C10F-33E1-781016401BCE}"/>
              </a:ext>
            </a:extLst>
          </p:cNvPr>
          <p:cNvSpPr>
            <a:spLocks noGrp="1"/>
          </p:cNvSpPr>
          <p:nvPr>
            <p:ph type="title"/>
          </p:nvPr>
        </p:nvSpPr>
        <p:spPr>
          <a:xfrm>
            <a:off x="919119" y="12462"/>
            <a:ext cx="10353762" cy="970450"/>
          </a:xfrm>
        </p:spPr>
        <p:txBody>
          <a:bodyPr>
            <a:normAutofit/>
          </a:bodyPr>
          <a:lstStyle/>
          <a:p>
            <a:r>
              <a:rPr lang="en-US" sz="4400" dirty="0"/>
              <a:t>Drama Continues…</a:t>
            </a:r>
            <a:endParaRPr lang="en-AU" sz="4400" dirty="0"/>
          </a:p>
        </p:txBody>
      </p:sp>
      <p:pic>
        <p:nvPicPr>
          <p:cNvPr id="6" name="Picture 5">
            <a:extLst>
              <a:ext uri="{FF2B5EF4-FFF2-40B4-BE49-F238E27FC236}">
                <a16:creationId xmlns:a16="http://schemas.microsoft.com/office/drawing/2014/main" id="{B2005477-A162-FDAF-1AF4-35C131FD6D21}"/>
              </a:ext>
            </a:extLst>
          </p:cNvPr>
          <p:cNvPicPr>
            <a:picLocks noChangeAspect="1"/>
          </p:cNvPicPr>
          <p:nvPr/>
        </p:nvPicPr>
        <p:blipFill>
          <a:blip r:embed="rId2"/>
          <a:stretch>
            <a:fillRect/>
          </a:stretch>
        </p:blipFill>
        <p:spPr>
          <a:xfrm>
            <a:off x="2871693" y="4542867"/>
            <a:ext cx="6451048" cy="1865744"/>
          </a:xfrm>
          <a:prstGeom prst="rect">
            <a:avLst/>
          </a:prstGeom>
        </p:spPr>
      </p:pic>
      <p:pic>
        <p:nvPicPr>
          <p:cNvPr id="3" name="Picture 2">
            <a:extLst>
              <a:ext uri="{FF2B5EF4-FFF2-40B4-BE49-F238E27FC236}">
                <a16:creationId xmlns:a16="http://schemas.microsoft.com/office/drawing/2014/main" id="{56ECA9C8-C98D-B60E-D3B0-2D31F4BFB9D1}"/>
              </a:ext>
            </a:extLst>
          </p:cNvPr>
          <p:cNvPicPr>
            <a:picLocks noChangeAspect="1"/>
          </p:cNvPicPr>
          <p:nvPr/>
        </p:nvPicPr>
        <p:blipFill>
          <a:blip r:embed="rId3"/>
          <a:stretch>
            <a:fillRect/>
          </a:stretch>
        </p:blipFill>
        <p:spPr>
          <a:xfrm>
            <a:off x="2871693" y="1049042"/>
            <a:ext cx="6448613" cy="3381975"/>
          </a:xfrm>
          <a:prstGeom prst="rect">
            <a:avLst/>
          </a:prstGeom>
        </p:spPr>
      </p:pic>
    </p:spTree>
    <p:extLst>
      <p:ext uri="{BB962C8B-B14F-4D97-AF65-F5344CB8AC3E}">
        <p14:creationId xmlns:p14="http://schemas.microsoft.com/office/powerpoint/2010/main" val="3314912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73386"/>
            <a:ext cx="10353762" cy="3884531"/>
          </a:xfrm>
        </p:spPr>
        <p:txBody>
          <a:bodyPr>
            <a:noAutofit/>
          </a:bodyPr>
          <a:lstStyle/>
          <a:p>
            <a:r>
              <a:rPr lang="en-AU" sz="6600" dirty="0"/>
              <a:t>Discussion?</a:t>
            </a:r>
          </a:p>
        </p:txBody>
      </p:sp>
    </p:spTree>
    <p:extLst>
      <p:ext uri="{BB962C8B-B14F-4D97-AF65-F5344CB8AC3E}">
        <p14:creationId xmlns:p14="http://schemas.microsoft.com/office/powerpoint/2010/main" val="1024865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8064</TotalTime>
  <Words>1467</Words>
  <Application>Microsoft Office PowerPoint</Application>
  <PresentationFormat>Widescreen</PresentationFormat>
  <Paragraphs>90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Calisto MT</vt:lpstr>
      <vt:lpstr>Cambria Math</vt:lpstr>
      <vt:lpstr>Wingdings 2</vt:lpstr>
      <vt:lpstr>Slate</vt:lpstr>
      <vt:lpstr>Is AI Provably Intractable?</vt:lpstr>
      <vt:lpstr>Act 1: The Background</vt:lpstr>
      <vt:lpstr>What is AI?</vt:lpstr>
      <vt:lpstr>Goal of the Paper</vt:lpstr>
      <vt:lpstr>The Setup</vt:lpstr>
      <vt:lpstr>The Setup</vt:lpstr>
      <vt:lpstr>Probably Approximately Correct Learning</vt:lpstr>
      <vt:lpstr>Act 2: The Theorem</vt:lpstr>
      <vt:lpstr>The Theorem</vt:lpstr>
      <vt:lpstr>The Proof</vt:lpstr>
      <vt:lpstr>Perfect vs Chance Problem</vt:lpstr>
      <vt:lpstr>Minimum Circuit Size Problem</vt:lpstr>
      <vt:lpstr>Definitely Exactly Correct Version</vt:lpstr>
      <vt:lpstr>Probably Exactly Correct Version</vt:lpstr>
      <vt:lpstr>Probably Approximately Correct Version</vt:lpstr>
      <vt:lpstr>Stated Implications</vt:lpstr>
      <vt:lpstr>Act 3: The Twitter Drama</vt:lpstr>
      <vt:lpstr>Interrogating the Theorem</vt:lpstr>
      <vt:lpstr>Does the Theorem apply to Humans?</vt:lpstr>
      <vt:lpstr>Does the Theorem apply to Humans?</vt:lpstr>
      <vt:lpstr>Does the Theorem apply to Humans?</vt:lpstr>
      <vt:lpstr>Are Asymptotic Results Important?</vt:lpstr>
      <vt:lpstr>The Curious Case of Box 1</vt:lpstr>
      <vt:lpstr>Are Worst-Case Results Important?</vt:lpstr>
      <vt:lpstr>Drama Continues…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283</cp:revision>
  <dcterms:created xsi:type="dcterms:W3CDTF">2022-03-03T22:42:08Z</dcterms:created>
  <dcterms:modified xsi:type="dcterms:W3CDTF">2025-05-20T04:17:10Z</dcterms:modified>
</cp:coreProperties>
</file>