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46" r:id="rId1"/>
  </p:sldMasterIdLst>
  <p:notesMasterIdLst>
    <p:notesMasterId r:id="rId26"/>
  </p:notesMasterIdLst>
  <p:sldIdLst>
    <p:sldId id="256" r:id="rId2"/>
    <p:sldId id="557" r:id="rId3"/>
    <p:sldId id="548" r:id="rId4"/>
    <p:sldId id="585" r:id="rId5"/>
    <p:sldId id="586" r:id="rId6"/>
    <p:sldId id="587" r:id="rId7"/>
    <p:sldId id="594" r:id="rId8"/>
    <p:sldId id="588" r:id="rId9"/>
    <p:sldId id="589" r:id="rId10"/>
    <p:sldId id="590" r:id="rId11"/>
    <p:sldId id="591" r:id="rId12"/>
    <p:sldId id="595" r:id="rId13"/>
    <p:sldId id="573" r:id="rId14"/>
    <p:sldId id="583" r:id="rId15"/>
    <p:sldId id="578" r:id="rId16"/>
    <p:sldId id="580" r:id="rId17"/>
    <p:sldId id="584" r:id="rId18"/>
    <p:sldId id="581" r:id="rId19"/>
    <p:sldId id="592" r:id="rId20"/>
    <p:sldId id="593" r:id="rId21"/>
    <p:sldId id="596" r:id="rId22"/>
    <p:sldId id="577" r:id="rId23"/>
    <p:sldId id="597" r:id="rId24"/>
    <p:sldId id="521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1111"/>
    <a:srgbClr val="2626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017" autoAdjust="0"/>
    <p:restoredTop sz="94660"/>
  </p:normalViewPr>
  <p:slideViewPr>
    <p:cSldViewPr snapToGrid="0">
      <p:cViewPr varScale="1">
        <p:scale>
          <a:sx n="136" d="100"/>
          <a:sy n="136" d="100"/>
        </p:scale>
        <p:origin x="701" y="3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24CDCF-4816-48C0-9361-5CE4A11C0470}" type="datetimeFigureOut">
              <a:rPr lang="en-AU" smtClean="0"/>
              <a:t>27/03/2025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3D46C8-F7A5-4F25-B37A-9AD34CE4D46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749176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27/03/2025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12487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27/03/2025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26701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27/03/2025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07350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27/03/2025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21179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27/03/2025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24559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27/03/2025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23786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27/03/2025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59985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27/03/2025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56650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27/03/2025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27338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27/03/2025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85717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27/03/2025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74313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27/03/2025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73400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27/03/2025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92891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27/03/2025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43684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27/03/2025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51361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27/03/2025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17364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27/03/2025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63508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F591405D-880C-4C1E-BF2C-D94CB540C323}" type="datetimeFigureOut">
              <a:rPr lang="en-AU" smtClean="0"/>
              <a:t>27/03/2025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0476517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47" r:id="rId1"/>
    <p:sldLayoutId id="2147483948" r:id="rId2"/>
    <p:sldLayoutId id="2147483949" r:id="rId3"/>
    <p:sldLayoutId id="2147483950" r:id="rId4"/>
    <p:sldLayoutId id="2147483951" r:id="rId5"/>
    <p:sldLayoutId id="2147483952" r:id="rId6"/>
    <p:sldLayoutId id="2147483953" r:id="rId7"/>
    <p:sldLayoutId id="2147483954" r:id="rId8"/>
    <p:sldLayoutId id="2147483955" r:id="rId9"/>
    <p:sldLayoutId id="2147483956" r:id="rId10"/>
    <p:sldLayoutId id="2147483957" r:id="rId11"/>
    <p:sldLayoutId id="2147483958" r:id="rId12"/>
    <p:sldLayoutId id="2147483959" r:id="rId13"/>
    <p:sldLayoutId id="2147483960" r:id="rId14"/>
    <p:sldLayoutId id="2147483961" r:id="rId15"/>
    <p:sldLayoutId id="2147483962" r:id="rId16"/>
    <p:sldLayoutId id="2147483963" r:id="rId1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009167-6865-470F-AF59-9EAE1055EC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42950" y="2078393"/>
            <a:ext cx="10725150" cy="2366422"/>
          </a:xfrm>
        </p:spPr>
        <p:txBody>
          <a:bodyPr>
            <a:noAutofit/>
          </a:bodyPr>
          <a:lstStyle/>
          <a:p>
            <a:r>
              <a:rPr lang="en-AU" sz="5800" dirty="0"/>
              <a:t>Philosophy of Mind and Theism: </a:t>
            </a:r>
            <a:br>
              <a:rPr lang="en-AU" sz="5800" dirty="0"/>
            </a:br>
            <a:r>
              <a:rPr lang="en-AU" sz="5800" dirty="0"/>
              <a:t>Cognitive Science and Immaterial Minds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3BF3F0-EBA5-489B-937C-945C4D7D30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5983" y="4779607"/>
            <a:ext cx="9440034" cy="1049867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400"/>
              </a:spcAft>
            </a:pPr>
            <a:r>
              <a:rPr lang="en-AU" dirty="0"/>
              <a:t>James Fodor</a:t>
            </a:r>
          </a:p>
          <a:p>
            <a:pPr>
              <a:spcBef>
                <a:spcPts val="0"/>
              </a:spcBef>
              <a:spcAft>
                <a:spcPts val="400"/>
              </a:spcAft>
            </a:pPr>
            <a:r>
              <a:rPr lang="en-AU" dirty="0"/>
              <a:t>27</a:t>
            </a:r>
            <a:r>
              <a:rPr lang="en-AU" baseline="30000" dirty="0"/>
              <a:t>th</a:t>
            </a:r>
            <a:r>
              <a:rPr lang="en-AU" dirty="0"/>
              <a:t> March 2025</a:t>
            </a:r>
          </a:p>
        </p:txBody>
      </p:sp>
    </p:spTree>
    <p:extLst>
      <p:ext uri="{BB962C8B-B14F-4D97-AF65-F5344CB8AC3E}">
        <p14:creationId xmlns:p14="http://schemas.microsoft.com/office/powerpoint/2010/main" val="3639053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2B195848-210D-A7D0-0867-9AE8924C5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1473386"/>
            <a:ext cx="10353762" cy="3884531"/>
          </a:xfrm>
        </p:spPr>
        <p:txBody>
          <a:bodyPr>
            <a:noAutofit/>
          </a:bodyPr>
          <a:lstStyle/>
          <a:p>
            <a:r>
              <a:rPr lang="en-AU" sz="6600" dirty="0"/>
              <a:t>Introduction</a:t>
            </a:r>
          </a:p>
        </p:txBody>
      </p:sp>
    </p:spTree>
    <p:extLst>
      <p:ext uri="{BB962C8B-B14F-4D97-AF65-F5344CB8AC3E}">
        <p14:creationId xmlns:p14="http://schemas.microsoft.com/office/powerpoint/2010/main" val="577493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935D4-70F0-400A-A96D-0629645050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12462"/>
            <a:ext cx="10353762" cy="970450"/>
          </a:xfrm>
        </p:spPr>
        <p:txBody>
          <a:bodyPr>
            <a:normAutofit/>
          </a:bodyPr>
          <a:lstStyle/>
          <a:p>
            <a:r>
              <a:rPr lang="en-AU" sz="4400" dirty="0"/>
              <a:t>Outline of the Argument</a:t>
            </a:r>
          </a:p>
        </p:txBody>
      </p:sp>
      <p:sp useBgFill="1">
        <p:nvSpPr>
          <p:cNvPr id="3" name="Content Placeholder 2">
            <a:extLst>
              <a:ext uri="{FF2B5EF4-FFF2-40B4-BE49-F238E27FC236}">
                <a16:creationId xmlns:a16="http://schemas.microsoft.com/office/drawing/2014/main" id="{0441EE84-9AC9-9087-D0B3-95532FFB9B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1066801"/>
            <a:ext cx="7696199" cy="5791200"/>
          </a:xfrm>
          <a:effectLst/>
        </p:spPr>
        <p:txBody>
          <a:bodyPr lIns="432000">
            <a:normAutofit/>
          </a:bodyPr>
          <a:lstStyle/>
          <a:p>
            <a:pPr lvl="0">
              <a:spcAft>
                <a:spcPts val="1200"/>
              </a:spcAft>
            </a:pPr>
            <a:r>
              <a:rPr lang="en-AU" sz="2400" dirty="0">
                <a:solidFill>
                  <a:schemeClr val="tx1"/>
                </a:solidFill>
              </a:rPr>
              <a:t>God is supposed to be an immaterial mind.</a:t>
            </a:r>
          </a:p>
          <a:p>
            <a:pPr lvl="0">
              <a:spcAft>
                <a:spcPts val="1200"/>
              </a:spcAft>
            </a:pPr>
            <a:r>
              <a:rPr lang="en-AU" sz="2400" dirty="0">
                <a:solidFill>
                  <a:schemeClr val="tx1"/>
                </a:solidFill>
              </a:rPr>
              <a:t>But minds (almost certainly) cannot be immaterial.</a:t>
            </a:r>
          </a:p>
          <a:p>
            <a:pPr lvl="0">
              <a:spcAft>
                <a:spcPts val="1200"/>
              </a:spcAft>
            </a:pPr>
            <a:r>
              <a:rPr lang="en-AU" sz="2400" dirty="0">
                <a:solidFill>
                  <a:schemeClr val="tx1"/>
                </a:solidFill>
              </a:rPr>
              <a:t>Therefore God (almost certainly) does not exist.</a:t>
            </a:r>
          </a:p>
          <a:p>
            <a:pPr lvl="0">
              <a:spcAft>
                <a:spcPts val="1200"/>
              </a:spcAft>
            </a:pPr>
            <a:endParaRPr lang="en-AU" sz="2400" dirty="0">
              <a:solidFill>
                <a:schemeClr val="tx1"/>
              </a:solidFill>
            </a:endParaRPr>
          </a:p>
          <a:p>
            <a:pPr lvl="0">
              <a:spcAft>
                <a:spcPts val="1200"/>
              </a:spcAft>
            </a:pPr>
            <a:r>
              <a:rPr lang="en-AU" sz="2400" dirty="0">
                <a:solidFill>
                  <a:schemeClr val="tx1"/>
                </a:solidFill>
              </a:rPr>
              <a:t>Argument applies more generally to other types of immaterial minds (souls, demons, nature spirits).</a:t>
            </a:r>
          </a:p>
          <a:p>
            <a:pPr lvl="0">
              <a:spcAft>
                <a:spcPts val="1200"/>
              </a:spcAft>
            </a:pPr>
            <a:r>
              <a:rPr lang="en-AU" sz="2400" dirty="0">
                <a:solidFill>
                  <a:schemeClr val="tx1"/>
                </a:solidFill>
              </a:rPr>
              <a:t>God is distinct from other minds in important ways.</a:t>
            </a:r>
          </a:p>
        </p:txBody>
      </p:sp>
      <p:pic>
        <p:nvPicPr>
          <p:cNvPr id="1026" name="Picture 2" descr="For the Lord Your God Is God of Gods, and Lord of Lords, a Great God">
            <a:extLst>
              <a:ext uri="{FF2B5EF4-FFF2-40B4-BE49-F238E27FC236}">
                <a16:creationId xmlns:a16="http://schemas.microsoft.com/office/drawing/2014/main" id="{C0BCB47A-FA17-58B6-49AA-8C3A0F27A3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5750" y="1778000"/>
            <a:ext cx="3771900" cy="3771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90912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D9C75D-8D0F-CFEF-BC50-E8253A10E3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E14C6-E245-682B-3205-C0ADBC545F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12462"/>
            <a:ext cx="10353762" cy="970450"/>
          </a:xfrm>
        </p:spPr>
        <p:txBody>
          <a:bodyPr>
            <a:normAutofit/>
          </a:bodyPr>
          <a:lstStyle/>
          <a:p>
            <a:r>
              <a:rPr lang="en-AU" sz="4400" dirty="0"/>
              <a:t>What is a Mind?</a:t>
            </a:r>
          </a:p>
        </p:txBody>
      </p:sp>
      <p:sp useBgFill="1">
        <p:nvSpPr>
          <p:cNvPr id="3" name="Content Placeholder 2">
            <a:extLst>
              <a:ext uri="{FF2B5EF4-FFF2-40B4-BE49-F238E27FC236}">
                <a16:creationId xmlns:a16="http://schemas.microsoft.com/office/drawing/2014/main" id="{9033D807-61FC-8864-1CC0-94E2B519DB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066800"/>
            <a:ext cx="12192000" cy="5791200"/>
          </a:xfrm>
          <a:effectLst/>
        </p:spPr>
        <p:txBody>
          <a:bodyPr lIns="432000">
            <a:normAutofit/>
          </a:bodyPr>
          <a:lstStyle/>
          <a:p>
            <a:pPr lvl="0">
              <a:spcAft>
                <a:spcPts val="1200"/>
              </a:spcAft>
            </a:pPr>
            <a:r>
              <a:rPr lang="en-AU" sz="2400" dirty="0">
                <a:solidFill>
                  <a:schemeClr val="tx1"/>
                </a:solidFill>
              </a:rPr>
              <a:t>“</a:t>
            </a:r>
            <a:r>
              <a:rPr lang="en-AU" sz="2400" dirty="0">
                <a:effectLst/>
              </a:rPr>
              <a:t>The mind is that which thinks, feels, perceives, imagines, remembers, and wills.”</a:t>
            </a:r>
          </a:p>
          <a:p>
            <a:pPr lvl="0">
              <a:spcAft>
                <a:spcPts val="1200"/>
              </a:spcAft>
            </a:pPr>
            <a:r>
              <a:rPr lang="en-AU" sz="2400" dirty="0">
                <a:effectLst/>
              </a:rPr>
              <a:t>Note the list of functions rather than a substantive definition.</a:t>
            </a:r>
          </a:p>
          <a:p>
            <a:pPr lvl="0">
              <a:spcAft>
                <a:spcPts val="1200"/>
              </a:spcAft>
            </a:pPr>
            <a:r>
              <a:rPr lang="en-AU" sz="2400" dirty="0">
                <a:effectLst/>
              </a:rPr>
              <a:t>Humans and animals have minds. </a:t>
            </a:r>
          </a:p>
          <a:p>
            <a:pPr lvl="0">
              <a:spcAft>
                <a:spcPts val="1200"/>
              </a:spcAft>
            </a:pPr>
            <a:r>
              <a:rPr lang="en-AU" sz="2400" dirty="0">
                <a:effectLst/>
              </a:rPr>
              <a:t>Artificial, alien, and supernatural minds may also exist.</a:t>
            </a:r>
          </a:p>
          <a:p>
            <a:pPr lvl="0">
              <a:spcAft>
                <a:spcPts val="1200"/>
              </a:spcAft>
            </a:pPr>
            <a:endParaRPr lang="en-AU" sz="2400" dirty="0">
              <a:solidFill>
                <a:schemeClr val="tx1"/>
              </a:solidFill>
            </a:endParaRPr>
          </a:p>
        </p:txBody>
      </p:sp>
      <p:pic>
        <p:nvPicPr>
          <p:cNvPr id="5122" name="Picture 2" descr="10 Interesting Facts about the Mind | In Fact Collaborative">
            <a:extLst>
              <a:ext uri="{FF2B5EF4-FFF2-40B4-BE49-F238E27FC236}">
                <a16:creationId xmlns:a16="http://schemas.microsoft.com/office/drawing/2014/main" id="{C8E7EBD4-E0C3-452E-158A-834B4EA283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1223" y="3658341"/>
            <a:ext cx="4762500" cy="2676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1016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B90E9B-B414-C7CF-F5BC-3D42370AE2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F477B4-2EC8-2DBE-0697-ADE839CE02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12462"/>
            <a:ext cx="10353762" cy="970450"/>
          </a:xfrm>
        </p:spPr>
        <p:txBody>
          <a:bodyPr>
            <a:normAutofit/>
          </a:bodyPr>
          <a:lstStyle/>
          <a:p>
            <a:r>
              <a:rPr lang="en-AU" sz="4400" dirty="0"/>
              <a:t>What is an Immaterial Mind?</a:t>
            </a:r>
          </a:p>
        </p:txBody>
      </p:sp>
      <p:sp useBgFill="1">
        <p:nvSpPr>
          <p:cNvPr id="3" name="Content Placeholder 2">
            <a:extLst>
              <a:ext uri="{FF2B5EF4-FFF2-40B4-BE49-F238E27FC236}">
                <a16:creationId xmlns:a16="http://schemas.microsoft.com/office/drawing/2014/main" id="{2A88A7ED-0DCA-A5FE-9A83-3F2EEF8665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1066801"/>
            <a:ext cx="12191999" cy="5791200"/>
          </a:xfrm>
          <a:effectLst/>
        </p:spPr>
        <p:txBody>
          <a:bodyPr lIns="432000">
            <a:normAutofit/>
          </a:bodyPr>
          <a:lstStyle/>
          <a:p>
            <a:pPr lvl="0">
              <a:spcAft>
                <a:spcPts val="1200"/>
              </a:spcAft>
            </a:pPr>
            <a:r>
              <a:rPr lang="en-AU" sz="2400" dirty="0">
                <a:solidFill>
                  <a:schemeClr val="tx1"/>
                </a:solidFill>
              </a:rPr>
              <a:t>An immaterial mind, or soul, is a mind without a body.</a:t>
            </a:r>
          </a:p>
          <a:p>
            <a:pPr lvl="0">
              <a:spcAft>
                <a:spcPts val="1200"/>
              </a:spcAft>
            </a:pPr>
            <a:r>
              <a:rPr lang="en-AU" sz="2400" dirty="0">
                <a:solidFill>
                  <a:schemeClr val="tx1"/>
                </a:solidFill>
              </a:rPr>
              <a:t>Distinct from mind/body dualism, which says mind=</a:t>
            </a:r>
            <a:r>
              <a:rPr lang="en-AU" sz="2400" dirty="0" err="1">
                <a:solidFill>
                  <a:schemeClr val="tx1"/>
                </a:solidFill>
              </a:rPr>
              <a:t>soul+brain</a:t>
            </a:r>
            <a:r>
              <a:rPr lang="en-AU" sz="2400" dirty="0">
                <a:solidFill>
                  <a:schemeClr val="tx1"/>
                </a:solidFill>
              </a:rPr>
              <a:t>.</a:t>
            </a:r>
          </a:p>
          <a:p>
            <a:pPr lvl="0">
              <a:spcAft>
                <a:spcPts val="1200"/>
              </a:spcAft>
            </a:pPr>
            <a:r>
              <a:rPr lang="en-AU" sz="2400" dirty="0">
                <a:solidFill>
                  <a:schemeClr val="tx1"/>
                </a:solidFill>
              </a:rPr>
              <a:t>Won’t go into the arguments for an immaterial mind here.</a:t>
            </a:r>
          </a:p>
          <a:p>
            <a:pPr lvl="0">
              <a:spcAft>
                <a:spcPts val="1200"/>
              </a:spcAft>
            </a:pPr>
            <a:r>
              <a:rPr lang="en-AU" sz="2400" dirty="0">
                <a:solidFill>
                  <a:schemeClr val="tx1"/>
                </a:solidFill>
              </a:rPr>
              <a:t>Accounts of an immaterial mind:</a:t>
            </a:r>
          </a:p>
          <a:p>
            <a:pPr lvl="1">
              <a:spcAft>
                <a:spcPts val="1200"/>
              </a:spcAft>
            </a:pPr>
            <a:r>
              <a:rPr lang="en-AU" sz="2200" dirty="0">
                <a:solidFill>
                  <a:schemeClr val="tx1"/>
                </a:solidFill>
              </a:rPr>
              <a:t>Ectoplasm account: a new type of substance.</a:t>
            </a:r>
          </a:p>
          <a:p>
            <a:pPr lvl="1">
              <a:spcAft>
                <a:spcPts val="1200"/>
              </a:spcAft>
            </a:pPr>
            <a:r>
              <a:rPr lang="en-AU" sz="2200" dirty="0">
                <a:solidFill>
                  <a:schemeClr val="tx1"/>
                </a:solidFill>
              </a:rPr>
              <a:t>Bundle theory: mind as a bundle of ideas/perceptions.</a:t>
            </a:r>
          </a:p>
          <a:p>
            <a:pPr lvl="1">
              <a:spcAft>
                <a:spcPts val="1200"/>
              </a:spcAft>
            </a:pPr>
            <a:r>
              <a:rPr lang="en-AU" sz="2200" dirty="0">
                <a:solidFill>
                  <a:schemeClr val="tx1"/>
                </a:solidFill>
              </a:rPr>
              <a:t>Consciousness account: the mind is just a distinct consciousness.</a:t>
            </a:r>
          </a:p>
        </p:txBody>
      </p:sp>
    </p:spTree>
    <p:extLst>
      <p:ext uri="{BB962C8B-B14F-4D97-AF65-F5344CB8AC3E}">
        <p14:creationId xmlns:p14="http://schemas.microsoft.com/office/powerpoint/2010/main" val="3139242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2E8D80-7D67-6991-0E46-15EA682CE5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67B310-855D-F516-2455-E8BEBBFB09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12462"/>
            <a:ext cx="10353762" cy="970450"/>
          </a:xfrm>
        </p:spPr>
        <p:txBody>
          <a:bodyPr>
            <a:normAutofit/>
          </a:bodyPr>
          <a:lstStyle/>
          <a:p>
            <a:r>
              <a:rPr lang="en-AU" sz="4400" dirty="0"/>
              <a:t>What is a Divine Immaterial Mind?</a:t>
            </a:r>
          </a:p>
        </p:txBody>
      </p:sp>
      <p:sp useBgFill="1">
        <p:nvSpPr>
          <p:cNvPr id="3" name="Content Placeholder 2">
            <a:extLst>
              <a:ext uri="{FF2B5EF4-FFF2-40B4-BE49-F238E27FC236}">
                <a16:creationId xmlns:a16="http://schemas.microsoft.com/office/drawing/2014/main" id="{4D6F5721-3361-3787-E380-A0941C314F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1066801"/>
            <a:ext cx="12191999" cy="5791200"/>
          </a:xfrm>
          <a:effectLst/>
        </p:spPr>
        <p:txBody>
          <a:bodyPr lIns="432000">
            <a:normAutofit/>
          </a:bodyPr>
          <a:lstStyle/>
          <a:p>
            <a:pPr lvl="0">
              <a:spcAft>
                <a:spcPts val="1200"/>
              </a:spcAft>
            </a:pPr>
            <a:r>
              <a:rPr lang="en-AU" sz="2400" dirty="0">
                <a:solidFill>
                  <a:schemeClr val="tx1"/>
                </a:solidFill>
              </a:rPr>
              <a:t>God is supposed to be an immaterial mind with divine attributes.</a:t>
            </a:r>
          </a:p>
          <a:p>
            <a:pPr lvl="0">
              <a:spcAft>
                <a:spcPts val="1200"/>
              </a:spcAft>
            </a:pPr>
            <a:r>
              <a:rPr lang="en-AU" sz="2400" dirty="0">
                <a:solidFill>
                  <a:schemeClr val="tx1"/>
                </a:solidFill>
              </a:rPr>
              <a:t>Usually said to be omnipotent, omnibenevolent, omniscient, omnipresent.</a:t>
            </a:r>
          </a:p>
          <a:p>
            <a:pPr lvl="0">
              <a:spcAft>
                <a:spcPts val="1200"/>
              </a:spcAft>
            </a:pPr>
            <a:r>
              <a:rPr lang="en-AU" sz="2400" dirty="0">
                <a:solidFill>
                  <a:schemeClr val="tx1"/>
                </a:solidFill>
              </a:rPr>
              <a:t>Distinction between classical theism and theistic personalism.</a:t>
            </a:r>
          </a:p>
          <a:p>
            <a:pPr lvl="0">
              <a:spcAft>
                <a:spcPts val="1200"/>
              </a:spcAft>
            </a:pPr>
            <a:r>
              <a:rPr lang="en-AU" sz="2400" dirty="0">
                <a:solidFill>
                  <a:schemeClr val="tx1"/>
                </a:solidFill>
              </a:rPr>
              <a:t>Dispute whether God is impassive, immutable, and eternal.</a:t>
            </a:r>
          </a:p>
        </p:txBody>
      </p:sp>
      <p:pic>
        <p:nvPicPr>
          <p:cNvPr id="3074" name="Picture 2" descr="The 99 Divine attributes of Allah Part 3 – Attributes 8-15 of Allah | AMUST">
            <a:extLst>
              <a:ext uri="{FF2B5EF4-FFF2-40B4-BE49-F238E27FC236}">
                <a16:creationId xmlns:a16="http://schemas.microsoft.com/office/drawing/2014/main" id="{88E1D516-6028-E668-9FDC-7542094437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3527" y="3505199"/>
            <a:ext cx="304800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Diagram Of Trinity">
            <a:extLst>
              <a:ext uri="{FF2B5EF4-FFF2-40B4-BE49-F238E27FC236}">
                <a16:creationId xmlns:a16="http://schemas.microsoft.com/office/drawing/2014/main" id="{A96D1084-DA84-83B9-3A12-F17AEA35C6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5092" y="3505198"/>
            <a:ext cx="3366348" cy="3029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4598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298928-B9F3-5FA4-B44E-F5CBFB6375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B85B8F4F-FAD8-898E-7D87-70B98C1DFE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1473386"/>
            <a:ext cx="10353762" cy="3884531"/>
          </a:xfrm>
        </p:spPr>
        <p:txBody>
          <a:bodyPr>
            <a:noAutofit/>
          </a:bodyPr>
          <a:lstStyle/>
          <a:p>
            <a:r>
              <a:rPr lang="en-AU" sz="6600" dirty="0"/>
              <a:t>Appeal to General Theory</a:t>
            </a:r>
          </a:p>
        </p:txBody>
      </p:sp>
    </p:spTree>
    <p:extLst>
      <p:ext uri="{BB962C8B-B14F-4D97-AF65-F5344CB8AC3E}">
        <p14:creationId xmlns:p14="http://schemas.microsoft.com/office/powerpoint/2010/main" val="4061099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C35A84-3B83-95C6-734A-A327DE897E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981438-D895-F3FF-5A2B-4724B01282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12462"/>
            <a:ext cx="10353762" cy="970450"/>
          </a:xfrm>
        </p:spPr>
        <p:txBody>
          <a:bodyPr>
            <a:normAutofit/>
          </a:bodyPr>
          <a:lstStyle/>
          <a:p>
            <a:r>
              <a:rPr lang="en-AU" sz="4400" dirty="0"/>
              <a:t>The Computational Theory of Mind</a:t>
            </a:r>
          </a:p>
        </p:txBody>
      </p:sp>
      <p:sp useBgFill="1">
        <p:nvSpPr>
          <p:cNvPr id="3" name="Content Placeholder 2">
            <a:extLst>
              <a:ext uri="{FF2B5EF4-FFF2-40B4-BE49-F238E27FC236}">
                <a16:creationId xmlns:a16="http://schemas.microsoft.com/office/drawing/2014/main" id="{D85593F3-FA38-10BA-38F4-F6EACB9D4C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1066801"/>
            <a:ext cx="12191999" cy="5791200"/>
          </a:xfrm>
          <a:effectLst/>
        </p:spPr>
        <p:txBody>
          <a:bodyPr lIns="432000">
            <a:normAutofit/>
          </a:bodyPr>
          <a:lstStyle/>
          <a:p>
            <a:pPr lvl="0">
              <a:spcAft>
                <a:spcPts val="1200"/>
              </a:spcAft>
            </a:pPr>
            <a:r>
              <a:rPr lang="en-AU" sz="2400" dirty="0">
                <a:solidFill>
                  <a:schemeClr val="tx1"/>
                </a:solidFill>
              </a:rPr>
              <a:t>Dominant view in cognitive science and neuroscience.</a:t>
            </a:r>
          </a:p>
          <a:p>
            <a:pPr lvl="0">
              <a:spcAft>
                <a:spcPts val="1200"/>
              </a:spcAft>
            </a:pPr>
            <a:r>
              <a:rPr lang="en-AU" sz="2400" dirty="0">
                <a:solidFill>
                  <a:schemeClr val="tx1"/>
                </a:solidFill>
              </a:rPr>
              <a:t>Holds that the mind is a computational system.</a:t>
            </a:r>
          </a:p>
          <a:p>
            <a:pPr lvl="0">
              <a:spcAft>
                <a:spcPts val="1200"/>
              </a:spcAft>
            </a:pPr>
            <a:r>
              <a:rPr lang="en-AU" sz="2400" dirty="0">
                <a:solidFill>
                  <a:schemeClr val="tx1"/>
                </a:solidFill>
              </a:rPr>
              <a:t>What is computation?</a:t>
            </a:r>
          </a:p>
        </p:txBody>
      </p:sp>
      <p:pic>
        <p:nvPicPr>
          <p:cNvPr id="10242" name="Picture 2" descr="Components of a Turing Machine | Download Scientific Diagram">
            <a:extLst>
              <a:ext uri="{FF2B5EF4-FFF2-40B4-BE49-F238E27FC236}">
                <a16:creationId xmlns:a16="http://schemas.microsoft.com/office/drawing/2014/main" id="{AB06DAD6-8912-27F0-CBD3-79EF3C614C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730" y="2870411"/>
            <a:ext cx="4946517" cy="3514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Three dimensionalities of compositionality in arithmetic symbolic ...">
            <a:extLst>
              <a:ext uri="{FF2B5EF4-FFF2-40B4-BE49-F238E27FC236}">
                <a16:creationId xmlns:a16="http://schemas.microsoft.com/office/drawing/2014/main" id="{3908864B-94AB-FB49-BDEE-20EE7D2D4A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2257" y="3350189"/>
            <a:ext cx="6025837" cy="2594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4165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53B35F-532E-DFD0-93C4-24B51A3597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45BE93-6BF1-1ACA-4AA8-CCEC6BB714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12462"/>
            <a:ext cx="10353762" cy="970450"/>
          </a:xfrm>
        </p:spPr>
        <p:txBody>
          <a:bodyPr>
            <a:normAutofit/>
          </a:bodyPr>
          <a:lstStyle/>
          <a:p>
            <a:r>
              <a:rPr lang="en-AU" sz="4400" dirty="0"/>
              <a:t>Connectionism</a:t>
            </a:r>
          </a:p>
        </p:txBody>
      </p:sp>
      <p:sp useBgFill="1">
        <p:nvSpPr>
          <p:cNvPr id="3" name="Content Placeholder 2">
            <a:extLst>
              <a:ext uri="{FF2B5EF4-FFF2-40B4-BE49-F238E27FC236}">
                <a16:creationId xmlns:a16="http://schemas.microsoft.com/office/drawing/2014/main" id="{C3988A11-823A-2E16-0E52-A385222B27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1066801"/>
            <a:ext cx="12191999" cy="5791200"/>
          </a:xfrm>
          <a:effectLst/>
        </p:spPr>
        <p:txBody>
          <a:bodyPr lIns="432000">
            <a:normAutofit/>
          </a:bodyPr>
          <a:lstStyle/>
          <a:p>
            <a:pPr lvl="0">
              <a:spcAft>
                <a:spcPts val="1200"/>
              </a:spcAft>
            </a:pPr>
            <a:r>
              <a:rPr lang="en-AU" sz="2400" dirty="0">
                <a:solidFill>
                  <a:schemeClr val="tx1"/>
                </a:solidFill>
              </a:rPr>
              <a:t>Connectionism is a computing approach to computation.</a:t>
            </a:r>
          </a:p>
          <a:p>
            <a:pPr lvl="0">
              <a:spcAft>
                <a:spcPts val="1200"/>
              </a:spcAft>
            </a:pPr>
            <a:r>
              <a:rPr lang="en-AU" sz="2400" dirty="0">
                <a:solidFill>
                  <a:schemeClr val="tx1"/>
                </a:solidFill>
              </a:rPr>
              <a:t>Lacks symbols or rules, instead using interconnected nodes and spreading activation.</a:t>
            </a:r>
          </a:p>
          <a:p>
            <a:pPr lvl="0">
              <a:spcAft>
                <a:spcPts val="1200"/>
              </a:spcAft>
            </a:pPr>
            <a:r>
              <a:rPr lang="en-AU" sz="2400" dirty="0">
                <a:solidFill>
                  <a:schemeClr val="tx1"/>
                </a:solidFill>
              </a:rPr>
              <a:t>Seen as either a rival or complement to classical computation.</a:t>
            </a:r>
          </a:p>
        </p:txBody>
      </p:sp>
      <p:pic>
        <p:nvPicPr>
          <p:cNvPr id="10244" name="Picture 4" descr="Convolutional Neural Network: How is it different from the other ...">
            <a:extLst>
              <a:ext uri="{FF2B5EF4-FFF2-40B4-BE49-F238E27FC236}">
                <a16:creationId xmlns:a16="http://schemas.microsoft.com/office/drawing/2014/main" id="{78D5EF02-5CA7-7E3A-9278-4207EC58F3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6460" y="2823419"/>
            <a:ext cx="6584925" cy="3580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9932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A2A379-2953-83CC-5F0C-8D31CC5966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1644B4-E3E1-2F47-8553-1FD002326A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12462"/>
            <a:ext cx="10353762" cy="970450"/>
          </a:xfrm>
        </p:spPr>
        <p:txBody>
          <a:bodyPr>
            <a:normAutofit/>
          </a:bodyPr>
          <a:lstStyle/>
          <a:p>
            <a:r>
              <a:rPr lang="en-AU" sz="4400" dirty="0"/>
              <a:t>Computation and the Physical</a:t>
            </a:r>
          </a:p>
        </p:txBody>
      </p:sp>
      <p:sp useBgFill="1">
        <p:nvSpPr>
          <p:cNvPr id="3" name="Content Placeholder 2">
            <a:extLst>
              <a:ext uri="{FF2B5EF4-FFF2-40B4-BE49-F238E27FC236}">
                <a16:creationId xmlns:a16="http://schemas.microsoft.com/office/drawing/2014/main" id="{FE79D95E-72C8-29CD-1155-CF0236F20A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1066801"/>
            <a:ext cx="12191999" cy="5791200"/>
          </a:xfrm>
          <a:effectLst/>
        </p:spPr>
        <p:txBody>
          <a:bodyPr lIns="432000">
            <a:normAutofit/>
          </a:bodyPr>
          <a:lstStyle/>
          <a:p>
            <a:pPr lvl="0">
              <a:spcAft>
                <a:spcPts val="1200"/>
              </a:spcAft>
            </a:pPr>
            <a:r>
              <a:rPr lang="en-AU" sz="2400" dirty="0">
                <a:solidFill>
                  <a:schemeClr val="tx1"/>
                </a:solidFill>
              </a:rPr>
              <a:t>Classical computation requires:</a:t>
            </a:r>
          </a:p>
          <a:p>
            <a:pPr lvl="1">
              <a:spcAft>
                <a:spcPts val="1200"/>
              </a:spcAft>
            </a:pPr>
            <a:r>
              <a:rPr lang="en-AU" sz="2200" dirty="0">
                <a:solidFill>
                  <a:schemeClr val="tx1"/>
                </a:solidFill>
              </a:rPr>
              <a:t>Set of discrete symbols.</a:t>
            </a:r>
          </a:p>
          <a:p>
            <a:pPr lvl="1">
              <a:spcAft>
                <a:spcPts val="1200"/>
              </a:spcAft>
            </a:pPr>
            <a:r>
              <a:rPr lang="en-AU" sz="2200" dirty="0">
                <a:solidFill>
                  <a:schemeClr val="tx1"/>
                </a:solidFill>
              </a:rPr>
              <a:t>Set of discrete states.</a:t>
            </a:r>
          </a:p>
          <a:p>
            <a:pPr lvl="1">
              <a:spcAft>
                <a:spcPts val="1200"/>
              </a:spcAft>
            </a:pPr>
            <a:r>
              <a:rPr lang="en-AU" sz="2200" dirty="0">
                <a:solidFill>
                  <a:schemeClr val="tx1"/>
                </a:solidFill>
              </a:rPr>
              <a:t>A mechanism for recording and reading symbols.</a:t>
            </a:r>
          </a:p>
          <a:p>
            <a:pPr lvl="1">
              <a:spcAft>
                <a:spcPts val="1200"/>
              </a:spcAft>
            </a:pPr>
            <a:r>
              <a:rPr lang="en-AU" sz="2200" dirty="0">
                <a:solidFill>
                  <a:schemeClr val="tx1"/>
                </a:solidFill>
              </a:rPr>
              <a:t>Mechanistic rules for recording symbols and changing states.</a:t>
            </a:r>
          </a:p>
          <a:p>
            <a:pPr>
              <a:spcAft>
                <a:spcPts val="1200"/>
              </a:spcAft>
            </a:pPr>
            <a:r>
              <a:rPr lang="en-AU" sz="2400" dirty="0">
                <a:solidFill>
                  <a:schemeClr val="tx1"/>
                </a:solidFill>
              </a:rPr>
              <a:t>Connectionist computation requires:</a:t>
            </a:r>
          </a:p>
          <a:p>
            <a:pPr lvl="1">
              <a:spcAft>
                <a:spcPts val="1200"/>
              </a:spcAft>
            </a:pPr>
            <a:r>
              <a:rPr lang="en-AU" sz="2200" dirty="0">
                <a:solidFill>
                  <a:schemeClr val="tx1"/>
                </a:solidFill>
              </a:rPr>
              <a:t>Set of nodes.</a:t>
            </a:r>
          </a:p>
          <a:p>
            <a:pPr lvl="1">
              <a:spcAft>
                <a:spcPts val="1200"/>
              </a:spcAft>
            </a:pPr>
            <a:r>
              <a:rPr lang="en-AU" sz="2200" dirty="0">
                <a:solidFill>
                  <a:schemeClr val="tx1"/>
                </a:solidFill>
              </a:rPr>
              <a:t>Set of weighted connections between nodes.</a:t>
            </a:r>
          </a:p>
          <a:p>
            <a:pPr lvl="1">
              <a:spcAft>
                <a:spcPts val="1200"/>
              </a:spcAft>
            </a:pPr>
            <a:r>
              <a:rPr lang="en-AU" sz="2200" dirty="0">
                <a:solidFill>
                  <a:schemeClr val="tx1"/>
                </a:solidFill>
              </a:rPr>
              <a:t>Method for computing activations.</a:t>
            </a:r>
          </a:p>
          <a:p>
            <a:pPr lvl="1">
              <a:spcAft>
                <a:spcPts val="1200"/>
              </a:spcAft>
            </a:pPr>
            <a:r>
              <a:rPr lang="en-AU" sz="2200" dirty="0">
                <a:solidFill>
                  <a:schemeClr val="tx1"/>
                </a:solidFill>
              </a:rPr>
              <a:t>Rule for updating weights.</a:t>
            </a:r>
          </a:p>
        </p:txBody>
      </p:sp>
      <p:sp useBgFill="1">
        <p:nvSpPr>
          <p:cNvPr id="4" name="Content Placeholder 2">
            <a:extLst>
              <a:ext uri="{FF2B5EF4-FFF2-40B4-BE49-F238E27FC236}">
                <a16:creationId xmlns:a16="http://schemas.microsoft.com/office/drawing/2014/main" id="{5A1AAF41-0CBA-CAC6-CFEC-E0FA4F65FCFF}"/>
              </a:ext>
            </a:extLst>
          </p:cNvPr>
          <p:cNvSpPr txBox="1">
            <a:spLocks/>
          </p:cNvSpPr>
          <p:nvPr/>
        </p:nvSpPr>
        <p:spPr>
          <a:xfrm>
            <a:off x="7450181" y="4000499"/>
            <a:ext cx="3822700" cy="1790700"/>
          </a:xfrm>
          <a:prstGeom prst="rect">
            <a:avLst/>
          </a:prstGeom>
          <a:effectLst/>
        </p:spPr>
        <p:txBody>
          <a:bodyPr vert="horz" lIns="432000" tIns="45720" rIns="91440" bIns="45720" rtlCol="0" anchor="t">
            <a:noAutofit/>
          </a:bodyPr>
          <a:lstStyle>
            <a:lvl1pPr marL="3429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72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2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8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74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36900" indent="0">
              <a:spcAft>
                <a:spcPts val="1200"/>
              </a:spcAft>
              <a:buNone/>
            </a:pPr>
            <a:r>
              <a:rPr lang="en-AU" sz="3600" dirty="0">
                <a:solidFill>
                  <a:schemeClr val="tx1"/>
                </a:solidFill>
              </a:rPr>
              <a:t>All require physical instantiation!</a:t>
            </a:r>
          </a:p>
        </p:txBody>
      </p:sp>
    </p:spTree>
    <p:extLst>
      <p:ext uri="{BB962C8B-B14F-4D97-AF65-F5344CB8AC3E}">
        <p14:creationId xmlns:p14="http://schemas.microsoft.com/office/powerpoint/2010/main" val="432974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  <p:bldP spid="4" grpId="0" uiExpand="1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F7E508-7072-C447-FEFC-3B4B39A41A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B800AA-FC2B-D488-560C-BAAC668E0A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12462"/>
            <a:ext cx="10353762" cy="970450"/>
          </a:xfrm>
        </p:spPr>
        <p:txBody>
          <a:bodyPr>
            <a:normAutofit/>
          </a:bodyPr>
          <a:lstStyle/>
          <a:p>
            <a:r>
              <a:rPr lang="en-AU" sz="4400" dirty="0"/>
              <a:t>Computation and the Physical</a:t>
            </a:r>
          </a:p>
        </p:txBody>
      </p:sp>
      <p:sp useBgFill="1">
        <p:nvSpPr>
          <p:cNvPr id="3" name="Content Placeholder 2">
            <a:extLst>
              <a:ext uri="{FF2B5EF4-FFF2-40B4-BE49-F238E27FC236}">
                <a16:creationId xmlns:a16="http://schemas.microsoft.com/office/drawing/2014/main" id="{A190F61C-E529-5AC2-1796-3A7B2EA29D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1066801"/>
            <a:ext cx="12191999" cy="5791200"/>
          </a:xfrm>
          <a:effectLst/>
        </p:spPr>
        <p:txBody>
          <a:bodyPr lIns="432000">
            <a:normAutofit/>
          </a:bodyPr>
          <a:lstStyle/>
          <a:p>
            <a:pPr lvl="0">
              <a:spcAft>
                <a:spcPts val="1200"/>
              </a:spcAft>
            </a:pPr>
            <a:r>
              <a:rPr lang="en-AU" sz="2400" dirty="0">
                <a:solidFill>
                  <a:schemeClr val="tx1"/>
                </a:solidFill>
              </a:rPr>
              <a:t>Physical substrate needed to differentiate states.</a:t>
            </a:r>
          </a:p>
          <a:p>
            <a:pPr lvl="0">
              <a:spcAft>
                <a:spcPts val="1200"/>
              </a:spcAft>
            </a:pPr>
            <a:r>
              <a:rPr lang="en-AU" sz="2400" dirty="0">
                <a:solidFill>
                  <a:schemeClr val="tx1"/>
                </a:solidFill>
              </a:rPr>
              <a:t>Physical substrate needed to embody mechanistic rules.</a:t>
            </a:r>
          </a:p>
          <a:p>
            <a:pPr lvl="0">
              <a:spcAft>
                <a:spcPts val="1200"/>
              </a:spcAft>
            </a:pPr>
            <a:r>
              <a:rPr lang="en-AU" sz="2400" dirty="0">
                <a:solidFill>
                  <a:schemeClr val="tx1"/>
                </a:solidFill>
              </a:rPr>
              <a:t>Bundle of ideas just won’t do.</a:t>
            </a:r>
            <a:endParaRPr lang="en-AU" sz="2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626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34E369-2041-0739-E684-2BD3E5C2BF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58F345AA-7495-A497-2841-DC5E76488A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1473386"/>
            <a:ext cx="10353762" cy="3884531"/>
          </a:xfrm>
        </p:spPr>
        <p:txBody>
          <a:bodyPr>
            <a:noAutofit/>
          </a:bodyPr>
          <a:lstStyle/>
          <a:p>
            <a:r>
              <a:rPr lang="en-AU" sz="6600" dirty="0"/>
              <a:t>Appeal to Specific Faculties</a:t>
            </a:r>
          </a:p>
        </p:txBody>
      </p:sp>
    </p:spTree>
    <p:extLst>
      <p:ext uri="{BB962C8B-B14F-4D97-AF65-F5344CB8AC3E}">
        <p14:creationId xmlns:p14="http://schemas.microsoft.com/office/powerpoint/2010/main" val="1890179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935D4-70F0-400A-A96D-0629645050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8" y="12461"/>
            <a:ext cx="10353762" cy="970450"/>
          </a:xfrm>
        </p:spPr>
        <p:txBody>
          <a:bodyPr>
            <a:normAutofit/>
          </a:bodyPr>
          <a:lstStyle/>
          <a:p>
            <a:r>
              <a:rPr lang="en-AU" sz="4400" dirty="0"/>
              <a:t>Perception</a:t>
            </a:r>
          </a:p>
        </p:txBody>
      </p:sp>
      <p:sp useBgFill="1">
        <p:nvSpPr>
          <p:cNvPr id="3" name="Content Placeholder 2">
            <a:extLst>
              <a:ext uri="{FF2B5EF4-FFF2-40B4-BE49-F238E27FC236}">
                <a16:creationId xmlns:a16="http://schemas.microsoft.com/office/drawing/2014/main" id="{0441EE84-9AC9-9087-D0B3-95532FFB9B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066800"/>
            <a:ext cx="12191999" cy="5791200"/>
          </a:xfrm>
          <a:effectLst/>
        </p:spPr>
        <p:txBody>
          <a:bodyPr lIns="432000">
            <a:normAutofit/>
          </a:bodyPr>
          <a:lstStyle/>
          <a:p>
            <a:pPr lvl="0">
              <a:spcAft>
                <a:spcPts val="1200"/>
              </a:spcAft>
            </a:pPr>
            <a:r>
              <a:rPr lang="en-AU" sz="2400" dirty="0">
                <a:solidFill>
                  <a:schemeClr val="tx1"/>
                </a:solidFill>
              </a:rPr>
              <a:t>Vision</a:t>
            </a:r>
          </a:p>
          <a:p>
            <a:pPr lvl="0">
              <a:spcAft>
                <a:spcPts val="1200"/>
              </a:spcAft>
            </a:pPr>
            <a:r>
              <a:rPr lang="en-AU" sz="2400" dirty="0">
                <a:solidFill>
                  <a:schemeClr val="tx1"/>
                </a:solidFill>
              </a:rPr>
              <a:t>Audition</a:t>
            </a:r>
          </a:p>
          <a:p>
            <a:pPr lvl="0">
              <a:spcAft>
                <a:spcPts val="1200"/>
              </a:spcAft>
            </a:pPr>
            <a:r>
              <a:rPr lang="en-AU" sz="2400" dirty="0">
                <a:solidFill>
                  <a:schemeClr val="tx1"/>
                </a:solidFill>
              </a:rPr>
              <a:t>Gustation</a:t>
            </a:r>
          </a:p>
          <a:p>
            <a:pPr lvl="0">
              <a:spcAft>
                <a:spcPts val="1200"/>
              </a:spcAft>
            </a:pPr>
            <a:r>
              <a:rPr lang="en-AU" sz="2400" dirty="0">
                <a:solidFill>
                  <a:schemeClr val="tx1"/>
                </a:solidFill>
              </a:rPr>
              <a:t>Olfaction</a:t>
            </a:r>
          </a:p>
          <a:p>
            <a:pPr lvl="0">
              <a:spcAft>
                <a:spcPts val="1200"/>
              </a:spcAft>
            </a:pPr>
            <a:r>
              <a:rPr lang="en-AU" sz="2400" dirty="0">
                <a:solidFill>
                  <a:schemeClr val="tx1"/>
                </a:solidFill>
              </a:rPr>
              <a:t>Object recognition</a:t>
            </a:r>
          </a:p>
          <a:p>
            <a:pPr lvl="0">
              <a:spcAft>
                <a:spcPts val="1200"/>
              </a:spcAft>
            </a:pPr>
            <a:r>
              <a:rPr lang="en-AU" sz="2400" dirty="0">
                <a:solidFill>
                  <a:schemeClr val="tx1"/>
                </a:solidFill>
              </a:rPr>
              <a:t>Voice recognition</a:t>
            </a:r>
          </a:p>
          <a:p>
            <a:pPr lvl="0">
              <a:spcAft>
                <a:spcPts val="1200"/>
              </a:spcAft>
            </a:pPr>
            <a:endParaRPr lang="en-AU" sz="2400" dirty="0">
              <a:solidFill>
                <a:schemeClr val="tx1"/>
              </a:solidFill>
            </a:endParaRPr>
          </a:p>
          <a:p>
            <a:pPr lvl="0">
              <a:spcAft>
                <a:spcPts val="1200"/>
              </a:spcAft>
            </a:pPr>
            <a:endParaRPr lang="en-AU" sz="2400" dirty="0">
              <a:solidFill>
                <a:schemeClr val="tx1"/>
              </a:solidFill>
            </a:endParaRPr>
          </a:p>
          <a:p>
            <a:pPr lvl="0">
              <a:spcAft>
                <a:spcPts val="1200"/>
              </a:spcAft>
            </a:pPr>
            <a:endParaRPr lang="en-AU" sz="2400" dirty="0">
              <a:solidFill>
                <a:schemeClr val="tx1"/>
              </a:solidFill>
            </a:endParaRPr>
          </a:p>
          <a:p>
            <a:pPr lvl="0">
              <a:spcAft>
                <a:spcPts val="1200"/>
              </a:spcAft>
            </a:pPr>
            <a:endParaRPr lang="en-AU" sz="2400" dirty="0">
              <a:solidFill>
                <a:schemeClr val="tx1"/>
              </a:solidFill>
            </a:endParaRPr>
          </a:p>
          <a:p>
            <a:pPr lvl="0">
              <a:spcAft>
                <a:spcPts val="1200"/>
              </a:spcAft>
            </a:pPr>
            <a:endParaRPr lang="en-AU" sz="2400" dirty="0">
              <a:solidFill>
                <a:schemeClr val="tx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4C00760-D24C-32E5-D5D1-01860212B7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3386" y="1143000"/>
            <a:ext cx="7439494" cy="527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5582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ADD679-12FA-4223-83AE-413D37D9CF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366209-7A1F-F6EB-9322-4EA61BAA75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8" y="12461"/>
            <a:ext cx="10353762" cy="970450"/>
          </a:xfrm>
        </p:spPr>
        <p:txBody>
          <a:bodyPr>
            <a:normAutofit/>
          </a:bodyPr>
          <a:lstStyle/>
          <a:p>
            <a:r>
              <a:rPr lang="en-AU" sz="4400" dirty="0"/>
              <a:t>Memory</a:t>
            </a:r>
          </a:p>
        </p:txBody>
      </p:sp>
      <p:sp useBgFill="1">
        <p:nvSpPr>
          <p:cNvPr id="3" name="Content Placeholder 2">
            <a:extLst>
              <a:ext uri="{FF2B5EF4-FFF2-40B4-BE49-F238E27FC236}">
                <a16:creationId xmlns:a16="http://schemas.microsoft.com/office/drawing/2014/main" id="{37129019-3E09-0E51-E3B4-5130AB8497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066800"/>
            <a:ext cx="12191999" cy="5791200"/>
          </a:xfrm>
          <a:effectLst/>
        </p:spPr>
        <p:txBody>
          <a:bodyPr lIns="432000">
            <a:normAutofit/>
          </a:bodyPr>
          <a:lstStyle/>
          <a:p>
            <a:pPr lvl="0">
              <a:spcAft>
                <a:spcPts val="1200"/>
              </a:spcAft>
            </a:pPr>
            <a:r>
              <a:rPr lang="en-AU" sz="2400" dirty="0">
                <a:solidFill>
                  <a:schemeClr val="tx1"/>
                </a:solidFill>
              </a:rPr>
              <a:t>Conditioning</a:t>
            </a:r>
          </a:p>
          <a:p>
            <a:pPr lvl="0">
              <a:spcAft>
                <a:spcPts val="1200"/>
              </a:spcAft>
            </a:pPr>
            <a:r>
              <a:rPr lang="en-AU" sz="2400" dirty="0">
                <a:solidFill>
                  <a:schemeClr val="tx1"/>
                </a:solidFill>
              </a:rPr>
              <a:t>Episodic memory</a:t>
            </a:r>
          </a:p>
          <a:p>
            <a:pPr lvl="0">
              <a:spcAft>
                <a:spcPts val="1200"/>
              </a:spcAft>
            </a:pPr>
            <a:r>
              <a:rPr lang="en-AU" sz="2400" dirty="0">
                <a:solidFill>
                  <a:schemeClr val="tx1"/>
                </a:solidFill>
              </a:rPr>
              <a:t>Semantic memory</a:t>
            </a:r>
          </a:p>
          <a:p>
            <a:pPr>
              <a:spcAft>
                <a:spcPts val="1200"/>
              </a:spcAft>
            </a:pPr>
            <a:r>
              <a:rPr lang="en-AU" sz="2400" dirty="0">
                <a:solidFill>
                  <a:schemeClr val="tx1"/>
                </a:solidFill>
              </a:rPr>
              <a:t>Knowledge representation</a:t>
            </a:r>
          </a:p>
          <a:p>
            <a:pPr lvl="0">
              <a:spcAft>
                <a:spcPts val="1200"/>
              </a:spcAft>
            </a:pPr>
            <a:endParaRPr lang="en-AU" sz="2400" dirty="0">
              <a:solidFill>
                <a:schemeClr val="tx1"/>
              </a:solidFill>
            </a:endParaRPr>
          </a:p>
          <a:p>
            <a:pPr lvl="0">
              <a:spcAft>
                <a:spcPts val="1200"/>
              </a:spcAft>
            </a:pPr>
            <a:endParaRPr lang="en-AU" sz="2400" dirty="0">
              <a:solidFill>
                <a:schemeClr val="tx1"/>
              </a:solidFill>
            </a:endParaRPr>
          </a:p>
          <a:p>
            <a:pPr lvl="0">
              <a:spcAft>
                <a:spcPts val="1200"/>
              </a:spcAft>
            </a:pPr>
            <a:endParaRPr lang="en-AU" sz="2400" dirty="0">
              <a:solidFill>
                <a:schemeClr val="tx1"/>
              </a:solidFill>
            </a:endParaRPr>
          </a:p>
          <a:p>
            <a:pPr lvl="0">
              <a:spcAft>
                <a:spcPts val="1200"/>
              </a:spcAft>
            </a:pPr>
            <a:endParaRPr lang="en-AU" sz="2400" dirty="0">
              <a:solidFill>
                <a:schemeClr val="tx1"/>
              </a:solidFill>
            </a:endParaRPr>
          </a:p>
        </p:txBody>
      </p:sp>
      <p:pic>
        <p:nvPicPr>
          <p:cNvPr id="6148" name="Picture 4" descr="ConceptNet 常识知识库(knowledge base, KB) - TheTai - 博客园">
            <a:extLst>
              <a:ext uri="{FF2B5EF4-FFF2-40B4-BE49-F238E27FC236}">
                <a16:creationId xmlns:a16="http://schemas.microsoft.com/office/drawing/2014/main" id="{27C7D71F-A458-206E-CA8D-AEAE0E33D41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60" t="3695" r="17054" b="14755"/>
          <a:stretch/>
        </p:blipFill>
        <p:spPr bwMode="auto">
          <a:xfrm>
            <a:off x="5870850" y="3580977"/>
            <a:ext cx="4441550" cy="3000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A diagram of a diagram&#10;&#10;AI-generated content may be incorrect.">
            <a:extLst>
              <a:ext uri="{FF2B5EF4-FFF2-40B4-BE49-F238E27FC236}">
                <a16:creationId xmlns:a16="http://schemas.microsoft.com/office/drawing/2014/main" id="{1A030164-48FE-2DC6-E898-4B4B9CA9D4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0013" y="1015837"/>
            <a:ext cx="6314237" cy="2413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9702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D87279-77C0-2611-E817-42A03FC87A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8E6C94-7927-A845-0956-F945E21890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8" y="12461"/>
            <a:ext cx="10353762" cy="970450"/>
          </a:xfrm>
        </p:spPr>
        <p:txBody>
          <a:bodyPr>
            <a:normAutofit/>
          </a:bodyPr>
          <a:lstStyle/>
          <a:p>
            <a:r>
              <a:rPr lang="en-AU" sz="4400" dirty="0"/>
              <a:t>Inference</a:t>
            </a:r>
          </a:p>
        </p:txBody>
      </p:sp>
      <p:sp useBgFill="1">
        <p:nvSpPr>
          <p:cNvPr id="3" name="Content Placeholder 2">
            <a:extLst>
              <a:ext uri="{FF2B5EF4-FFF2-40B4-BE49-F238E27FC236}">
                <a16:creationId xmlns:a16="http://schemas.microsoft.com/office/drawing/2014/main" id="{CFBBB7C7-11D1-C2D4-6F40-57505CFD3F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066800"/>
            <a:ext cx="12191999" cy="5791200"/>
          </a:xfrm>
          <a:effectLst/>
        </p:spPr>
        <p:txBody>
          <a:bodyPr lIns="432000">
            <a:normAutofit/>
          </a:bodyPr>
          <a:lstStyle/>
          <a:p>
            <a:pPr lvl="0">
              <a:spcAft>
                <a:spcPts val="1200"/>
              </a:spcAft>
            </a:pPr>
            <a:r>
              <a:rPr lang="en-AU" sz="2400" dirty="0">
                <a:solidFill>
                  <a:schemeClr val="tx1"/>
                </a:solidFill>
              </a:rPr>
              <a:t>Logical deduction</a:t>
            </a:r>
          </a:p>
          <a:p>
            <a:pPr lvl="0">
              <a:spcAft>
                <a:spcPts val="1200"/>
              </a:spcAft>
            </a:pPr>
            <a:r>
              <a:rPr lang="en-AU" sz="2400" dirty="0"/>
              <a:t>Analogical reasoning</a:t>
            </a:r>
          </a:p>
          <a:p>
            <a:pPr lvl="0">
              <a:spcAft>
                <a:spcPts val="1200"/>
              </a:spcAft>
            </a:pPr>
            <a:r>
              <a:rPr lang="en-AU" sz="2400" dirty="0">
                <a:solidFill>
                  <a:schemeClr val="tx1"/>
                </a:solidFill>
              </a:rPr>
              <a:t>Causal learning</a:t>
            </a:r>
          </a:p>
          <a:p>
            <a:pPr lvl="0">
              <a:spcAft>
                <a:spcPts val="1200"/>
              </a:spcAft>
            </a:pPr>
            <a:r>
              <a:rPr lang="en-AU" sz="2400" dirty="0">
                <a:solidFill>
                  <a:schemeClr val="tx1"/>
                </a:solidFill>
              </a:rPr>
              <a:t>Abductive inference</a:t>
            </a:r>
          </a:p>
          <a:p>
            <a:pPr lvl="0">
              <a:spcAft>
                <a:spcPts val="1200"/>
              </a:spcAft>
            </a:pPr>
            <a:r>
              <a:rPr lang="en-AU" sz="2400" dirty="0">
                <a:solidFill>
                  <a:schemeClr val="tx1"/>
                </a:solidFill>
              </a:rPr>
              <a:t>Problem solving</a:t>
            </a:r>
          </a:p>
          <a:p>
            <a:pPr lvl="0">
              <a:spcAft>
                <a:spcPts val="1200"/>
              </a:spcAft>
            </a:pPr>
            <a:r>
              <a:rPr lang="en-AU" sz="2400" dirty="0">
                <a:solidFill>
                  <a:schemeClr val="tx1"/>
                </a:solidFill>
              </a:rPr>
              <a:t>Mathematical reasoning</a:t>
            </a:r>
          </a:p>
          <a:p>
            <a:pPr lvl="0">
              <a:spcAft>
                <a:spcPts val="1200"/>
              </a:spcAft>
            </a:pPr>
            <a:r>
              <a:rPr lang="en-AU" sz="2400" dirty="0">
                <a:solidFill>
                  <a:schemeClr val="tx1"/>
                </a:solidFill>
              </a:rPr>
              <a:t>Creativity</a:t>
            </a:r>
          </a:p>
          <a:p>
            <a:pPr lvl="0">
              <a:spcAft>
                <a:spcPts val="1200"/>
              </a:spcAft>
            </a:pPr>
            <a:endParaRPr lang="en-AU" sz="2400" dirty="0">
              <a:solidFill>
                <a:schemeClr val="tx1"/>
              </a:solidFill>
            </a:endParaRPr>
          </a:p>
          <a:p>
            <a:pPr lvl="0">
              <a:spcAft>
                <a:spcPts val="1200"/>
              </a:spcAft>
            </a:pPr>
            <a:endParaRPr lang="en-AU" sz="2400" dirty="0">
              <a:solidFill>
                <a:schemeClr val="tx1"/>
              </a:solidFill>
            </a:endParaRPr>
          </a:p>
          <a:p>
            <a:pPr lvl="0">
              <a:spcAft>
                <a:spcPts val="1200"/>
              </a:spcAft>
            </a:pPr>
            <a:endParaRPr lang="en-AU" sz="2400" dirty="0">
              <a:solidFill>
                <a:schemeClr val="tx1"/>
              </a:solidFill>
            </a:endParaRPr>
          </a:p>
          <a:p>
            <a:pPr lvl="0">
              <a:spcAft>
                <a:spcPts val="1200"/>
              </a:spcAft>
            </a:pPr>
            <a:endParaRPr lang="en-AU" sz="2400" dirty="0">
              <a:solidFill>
                <a:schemeClr val="tx1"/>
              </a:solidFill>
            </a:endParaRPr>
          </a:p>
          <a:p>
            <a:pPr lvl="0">
              <a:spcAft>
                <a:spcPts val="1200"/>
              </a:spcAft>
            </a:pPr>
            <a:endParaRPr lang="en-AU" sz="2400" dirty="0">
              <a:solidFill>
                <a:schemeClr val="tx1"/>
              </a:solidFill>
            </a:endParaRPr>
          </a:p>
          <a:p>
            <a:pPr lvl="0">
              <a:spcAft>
                <a:spcPts val="1200"/>
              </a:spcAft>
            </a:pPr>
            <a:endParaRPr lang="en-AU" sz="2400" dirty="0">
              <a:solidFill>
                <a:schemeClr val="tx1"/>
              </a:solidFill>
            </a:endParaRPr>
          </a:p>
        </p:txBody>
      </p:sp>
      <p:pic>
        <p:nvPicPr>
          <p:cNvPr id="2052" name="Picture 4" descr="Causal graph extraction from news: a comparative study of time-series ...">
            <a:extLst>
              <a:ext uri="{FF2B5EF4-FFF2-40B4-BE49-F238E27FC236}">
                <a16:creationId xmlns:a16="http://schemas.microsoft.com/office/drawing/2014/main" id="{91E07D4C-0D66-DCB4-BFC6-333E305653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0897" y="3124199"/>
            <a:ext cx="7252302" cy="3477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Full Adder | Logic Gates Built with Transistors">
            <a:extLst>
              <a:ext uri="{FF2B5EF4-FFF2-40B4-BE49-F238E27FC236}">
                <a16:creationId xmlns:a16="http://schemas.microsoft.com/office/drawing/2014/main" id="{22983C54-F9D4-B9B5-48B1-70DF5CA47E7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327" b="20553"/>
          <a:stretch/>
        </p:blipFill>
        <p:spPr bwMode="auto">
          <a:xfrm>
            <a:off x="4704747" y="1097210"/>
            <a:ext cx="6503003" cy="1943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4533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3F5E72-C7B2-74F4-719B-60EB7A9B55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880191-C38B-FA12-2DA8-DA4E3C8D92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8" y="12461"/>
            <a:ext cx="10353762" cy="970450"/>
          </a:xfrm>
        </p:spPr>
        <p:txBody>
          <a:bodyPr>
            <a:normAutofit/>
          </a:bodyPr>
          <a:lstStyle/>
          <a:p>
            <a:r>
              <a:rPr lang="en-AU" sz="4400" dirty="0"/>
              <a:t>Decision Making</a:t>
            </a:r>
          </a:p>
        </p:txBody>
      </p:sp>
      <p:sp useBgFill="1">
        <p:nvSpPr>
          <p:cNvPr id="3" name="Content Placeholder 2">
            <a:extLst>
              <a:ext uri="{FF2B5EF4-FFF2-40B4-BE49-F238E27FC236}">
                <a16:creationId xmlns:a16="http://schemas.microsoft.com/office/drawing/2014/main" id="{BE500080-7A6D-C708-C25B-E8C8469F47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066800"/>
            <a:ext cx="12191999" cy="5791200"/>
          </a:xfrm>
          <a:effectLst/>
        </p:spPr>
        <p:txBody>
          <a:bodyPr lIns="432000">
            <a:normAutofit/>
          </a:bodyPr>
          <a:lstStyle/>
          <a:p>
            <a:pPr lvl="0">
              <a:spcAft>
                <a:spcPts val="1200"/>
              </a:spcAft>
            </a:pPr>
            <a:r>
              <a:rPr lang="en-AU" sz="2400" dirty="0">
                <a:solidFill>
                  <a:schemeClr val="tx1"/>
                </a:solidFill>
              </a:rPr>
              <a:t>Motivation</a:t>
            </a:r>
          </a:p>
          <a:p>
            <a:pPr lvl="0">
              <a:spcAft>
                <a:spcPts val="1200"/>
              </a:spcAft>
            </a:pPr>
            <a:r>
              <a:rPr lang="en-AU" sz="2400" dirty="0">
                <a:solidFill>
                  <a:schemeClr val="tx1"/>
                </a:solidFill>
              </a:rPr>
              <a:t>Attention</a:t>
            </a:r>
          </a:p>
          <a:p>
            <a:pPr lvl="0">
              <a:spcAft>
                <a:spcPts val="1200"/>
              </a:spcAft>
            </a:pPr>
            <a:r>
              <a:rPr lang="en-AU" sz="2400" dirty="0">
                <a:solidFill>
                  <a:schemeClr val="tx1"/>
                </a:solidFill>
              </a:rPr>
              <a:t>Reward representation</a:t>
            </a:r>
          </a:p>
          <a:p>
            <a:pPr lvl="0">
              <a:spcAft>
                <a:spcPts val="1200"/>
              </a:spcAft>
            </a:pPr>
            <a:r>
              <a:rPr lang="en-AU" sz="2400" dirty="0">
                <a:solidFill>
                  <a:schemeClr val="tx1"/>
                </a:solidFill>
              </a:rPr>
              <a:t>Action selection</a:t>
            </a:r>
          </a:p>
          <a:p>
            <a:pPr lvl="0">
              <a:spcAft>
                <a:spcPts val="1200"/>
              </a:spcAft>
            </a:pPr>
            <a:r>
              <a:rPr lang="en-AU" sz="2400" dirty="0">
                <a:solidFill>
                  <a:schemeClr val="tx1"/>
                </a:solidFill>
              </a:rPr>
              <a:t>Executive control</a:t>
            </a:r>
          </a:p>
          <a:p>
            <a:pPr lvl="0">
              <a:spcAft>
                <a:spcPts val="1200"/>
              </a:spcAft>
            </a:pPr>
            <a:endParaRPr lang="en-AU" sz="2400" dirty="0">
              <a:solidFill>
                <a:schemeClr val="tx1"/>
              </a:solidFill>
            </a:endParaRPr>
          </a:p>
          <a:p>
            <a:pPr lvl="0">
              <a:spcAft>
                <a:spcPts val="1200"/>
              </a:spcAft>
            </a:pPr>
            <a:endParaRPr lang="en-AU" sz="2400" dirty="0">
              <a:solidFill>
                <a:schemeClr val="tx1"/>
              </a:solidFill>
            </a:endParaRPr>
          </a:p>
          <a:p>
            <a:pPr lvl="0">
              <a:spcAft>
                <a:spcPts val="1200"/>
              </a:spcAft>
            </a:pPr>
            <a:endParaRPr lang="en-AU" sz="2400" dirty="0">
              <a:solidFill>
                <a:schemeClr val="tx1"/>
              </a:solidFill>
            </a:endParaRPr>
          </a:p>
          <a:p>
            <a:pPr lvl="0">
              <a:spcAft>
                <a:spcPts val="1200"/>
              </a:spcAft>
            </a:pPr>
            <a:endParaRPr lang="en-AU" sz="2400" dirty="0">
              <a:solidFill>
                <a:schemeClr val="tx1"/>
              </a:solidFill>
            </a:endParaRPr>
          </a:p>
        </p:txBody>
      </p:sp>
      <p:pic>
        <p:nvPicPr>
          <p:cNvPr id="9218" name="Picture 2" descr="Reinforcement Learning: Introduction to Temporal Difference (TD ...">
            <a:extLst>
              <a:ext uri="{FF2B5EF4-FFF2-40B4-BE49-F238E27FC236}">
                <a16:creationId xmlns:a16="http://schemas.microsoft.com/office/drawing/2014/main" id="{8EAB54A2-340C-F287-BA01-379D9B2CC6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1314" y="1135380"/>
            <a:ext cx="5863096" cy="350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Monte Carlo vs Temporal Difference Learning - Hugging Face Deep RL Course">
            <a:extLst>
              <a:ext uri="{FF2B5EF4-FFF2-40B4-BE49-F238E27FC236}">
                <a16:creationId xmlns:a16="http://schemas.microsoft.com/office/drawing/2014/main" id="{8FA8C56B-05F4-E008-EA7B-821FE7C8FE3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67" t="42567" r="5722" b="16643"/>
          <a:stretch/>
        </p:blipFill>
        <p:spPr bwMode="auto">
          <a:xfrm>
            <a:off x="4451314" y="4798060"/>
            <a:ext cx="5863095" cy="1518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870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9B2452-3B66-0187-E169-4AE03C535D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24CE46-17E4-BFA1-72A7-C21823ED5C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8" y="12461"/>
            <a:ext cx="10353762" cy="970450"/>
          </a:xfrm>
        </p:spPr>
        <p:txBody>
          <a:bodyPr>
            <a:normAutofit/>
          </a:bodyPr>
          <a:lstStyle/>
          <a:p>
            <a:r>
              <a:rPr lang="en-AU" sz="4400" dirty="0"/>
              <a:t>Language</a:t>
            </a:r>
          </a:p>
        </p:txBody>
      </p:sp>
      <p:sp useBgFill="1">
        <p:nvSpPr>
          <p:cNvPr id="3" name="Content Placeholder 2">
            <a:extLst>
              <a:ext uri="{FF2B5EF4-FFF2-40B4-BE49-F238E27FC236}">
                <a16:creationId xmlns:a16="http://schemas.microsoft.com/office/drawing/2014/main" id="{63F50223-22F3-DC07-A85E-2E212812B1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066800"/>
            <a:ext cx="12191999" cy="5791200"/>
          </a:xfrm>
          <a:effectLst/>
        </p:spPr>
        <p:txBody>
          <a:bodyPr lIns="432000">
            <a:normAutofit/>
          </a:bodyPr>
          <a:lstStyle/>
          <a:p>
            <a:pPr lvl="0">
              <a:spcAft>
                <a:spcPts val="1200"/>
              </a:spcAft>
            </a:pPr>
            <a:r>
              <a:rPr lang="en-AU" sz="2400" dirty="0">
                <a:solidFill>
                  <a:schemeClr val="tx1"/>
                </a:solidFill>
              </a:rPr>
              <a:t>Speech perception</a:t>
            </a:r>
          </a:p>
          <a:p>
            <a:pPr lvl="0">
              <a:spcAft>
                <a:spcPts val="1200"/>
              </a:spcAft>
            </a:pPr>
            <a:r>
              <a:rPr lang="en-AU" sz="2400" dirty="0">
                <a:solidFill>
                  <a:schemeClr val="tx1"/>
                </a:solidFill>
              </a:rPr>
              <a:t>Reading</a:t>
            </a:r>
          </a:p>
          <a:p>
            <a:pPr lvl="0">
              <a:spcAft>
                <a:spcPts val="1200"/>
              </a:spcAft>
            </a:pPr>
            <a:r>
              <a:rPr lang="en-AU" sz="2400" dirty="0">
                <a:solidFill>
                  <a:schemeClr val="tx1"/>
                </a:solidFill>
              </a:rPr>
              <a:t>Lexical semantics</a:t>
            </a:r>
          </a:p>
          <a:p>
            <a:pPr lvl="0">
              <a:spcAft>
                <a:spcPts val="1200"/>
              </a:spcAft>
            </a:pPr>
            <a:r>
              <a:rPr lang="en-AU" sz="2400" dirty="0">
                <a:solidFill>
                  <a:schemeClr val="tx1"/>
                </a:solidFill>
              </a:rPr>
              <a:t>Compositional semantics</a:t>
            </a:r>
          </a:p>
          <a:p>
            <a:pPr lvl="0">
              <a:spcAft>
                <a:spcPts val="1200"/>
              </a:spcAft>
            </a:pPr>
            <a:r>
              <a:rPr lang="en-AU" sz="2400" dirty="0">
                <a:solidFill>
                  <a:schemeClr val="tx1"/>
                </a:solidFill>
              </a:rPr>
              <a:t>Narrative comprehension</a:t>
            </a:r>
          </a:p>
          <a:p>
            <a:pPr lvl="0">
              <a:spcAft>
                <a:spcPts val="1200"/>
              </a:spcAft>
            </a:pPr>
            <a:endParaRPr lang="en-AU" sz="2400" dirty="0">
              <a:solidFill>
                <a:schemeClr val="tx1"/>
              </a:solidFill>
            </a:endParaRPr>
          </a:p>
          <a:p>
            <a:pPr lvl="0">
              <a:spcAft>
                <a:spcPts val="1200"/>
              </a:spcAft>
            </a:pPr>
            <a:endParaRPr lang="en-AU" sz="2400" dirty="0">
              <a:solidFill>
                <a:schemeClr val="tx1"/>
              </a:solidFill>
            </a:endParaRPr>
          </a:p>
          <a:p>
            <a:pPr lvl="0">
              <a:spcAft>
                <a:spcPts val="1200"/>
              </a:spcAft>
            </a:pPr>
            <a:endParaRPr lang="en-AU" sz="2400" dirty="0">
              <a:solidFill>
                <a:schemeClr val="tx1"/>
              </a:solidFill>
            </a:endParaRPr>
          </a:p>
          <a:p>
            <a:pPr lvl="0">
              <a:spcAft>
                <a:spcPts val="1200"/>
              </a:spcAft>
            </a:pPr>
            <a:endParaRPr lang="en-AU" sz="2400" dirty="0">
              <a:solidFill>
                <a:schemeClr val="tx1"/>
              </a:solidFill>
            </a:endParaRPr>
          </a:p>
          <a:p>
            <a:pPr lvl="0">
              <a:spcAft>
                <a:spcPts val="1200"/>
              </a:spcAft>
            </a:pPr>
            <a:endParaRPr lang="en-AU" sz="2400" dirty="0">
              <a:solidFill>
                <a:schemeClr val="tx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35E5B49-C123-90B3-09F9-A02CF0E03C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20" t="19537"/>
          <a:stretch/>
        </p:blipFill>
        <p:spPr>
          <a:xfrm>
            <a:off x="8375650" y="1428751"/>
            <a:ext cx="3398472" cy="4983174"/>
          </a:xfrm>
          <a:prstGeom prst="rect">
            <a:avLst/>
          </a:prstGeom>
        </p:spPr>
      </p:pic>
      <p:pic>
        <p:nvPicPr>
          <p:cNvPr id="7172" name="Picture 4" descr="Vector space of seven words in three contexts. Guillaume Desagulier ...">
            <a:extLst>
              <a:ext uri="{FF2B5EF4-FFF2-40B4-BE49-F238E27FC236}">
                <a16:creationId xmlns:a16="http://schemas.microsoft.com/office/drawing/2014/main" id="{6F492BD3-5D55-3908-B914-A2C29DBEC1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319" y="2297098"/>
            <a:ext cx="3683281" cy="2911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1173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7EAA51-5511-8A57-8F78-A9652B848F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7236C-EA2C-7446-2963-36D4DDBE3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8" y="12461"/>
            <a:ext cx="10353762" cy="970450"/>
          </a:xfrm>
        </p:spPr>
        <p:txBody>
          <a:bodyPr>
            <a:normAutofit/>
          </a:bodyPr>
          <a:lstStyle/>
          <a:p>
            <a:r>
              <a:rPr lang="en-AU" sz="4400" dirty="0"/>
              <a:t>Affective States</a:t>
            </a:r>
          </a:p>
        </p:txBody>
      </p:sp>
      <p:sp useBgFill="1">
        <p:nvSpPr>
          <p:cNvPr id="3" name="Content Placeholder 2">
            <a:extLst>
              <a:ext uri="{FF2B5EF4-FFF2-40B4-BE49-F238E27FC236}">
                <a16:creationId xmlns:a16="http://schemas.microsoft.com/office/drawing/2014/main" id="{21A33ED1-0071-38E6-7BC2-495AC89ECE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066800"/>
            <a:ext cx="12191999" cy="5791200"/>
          </a:xfrm>
          <a:effectLst/>
        </p:spPr>
        <p:txBody>
          <a:bodyPr lIns="432000">
            <a:normAutofit/>
          </a:bodyPr>
          <a:lstStyle/>
          <a:p>
            <a:pPr lvl="0">
              <a:spcAft>
                <a:spcPts val="1200"/>
              </a:spcAft>
            </a:pPr>
            <a:r>
              <a:rPr lang="en-AU" sz="2400" dirty="0">
                <a:solidFill>
                  <a:schemeClr val="tx1"/>
                </a:solidFill>
              </a:rPr>
              <a:t>Emotion </a:t>
            </a:r>
          </a:p>
          <a:p>
            <a:pPr lvl="0">
              <a:spcAft>
                <a:spcPts val="1200"/>
              </a:spcAft>
            </a:pPr>
            <a:r>
              <a:rPr lang="en-AU" sz="2400" dirty="0">
                <a:solidFill>
                  <a:schemeClr val="tx1"/>
                </a:solidFill>
              </a:rPr>
              <a:t>Mood</a:t>
            </a:r>
          </a:p>
          <a:p>
            <a:pPr lvl="0">
              <a:spcAft>
                <a:spcPts val="1200"/>
              </a:spcAft>
            </a:pPr>
            <a:r>
              <a:rPr lang="en-AU" sz="2400" dirty="0">
                <a:solidFill>
                  <a:schemeClr val="tx1"/>
                </a:solidFill>
              </a:rPr>
              <a:t>Pain</a:t>
            </a:r>
          </a:p>
          <a:p>
            <a:pPr lvl="0">
              <a:spcAft>
                <a:spcPts val="1200"/>
              </a:spcAft>
            </a:pPr>
            <a:r>
              <a:rPr lang="en-AU" sz="2400" dirty="0">
                <a:solidFill>
                  <a:schemeClr val="tx1"/>
                </a:solidFill>
              </a:rPr>
              <a:t>Reward</a:t>
            </a:r>
          </a:p>
          <a:p>
            <a:pPr lvl="0">
              <a:spcAft>
                <a:spcPts val="1200"/>
              </a:spcAft>
            </a:pPr>
            <a:r>
              <a:rPr lang="en-AU" sz="2400" dirty="0">
                <a:solidFill>
                  <a:schemeClr val="tx1"/>
                </a:solidFill>
              </a:rPr>
              <a:t>Conscious</a:t>
            </a:r>
          </a:p>
          <a:p>
            <a:pPr lvl="0">
              <a:spcAft>
                <a:spcPts val="1200"/>
              </a:spcAft>
            </a:pPr>
            <a:endParaRPr lang="en-AU" sz="2400" dirty="0">
              <a:solidFill>
                <a:schemeClr val="tx1"/>
              </a:solidFill>
            </a:endParaRPr>
          </a:p>
          <a:p>
            <a:pPr lvl="0">
              <a:spcAft>
                <a:spcPts val="1200"/>
              </a:spcAft>
            </a:pPr>
            <a:endParaRPr lang="en-AU" sz="2400" dirty="0">
              <a:solidFill>
                <a:schemeClr val="tx1"/>
              </a:solidFill>
            </a:endParaRPr>
          </a:p>
          <a:p>
            <a:pPr lvl="0">
              <a:spcAft>
                <a:spcPts val="1200"/>
              </a:spcAft>
            </a:pPr>
            <a:endParaRPr lang="en-AU" sz="2400" dirty="0">
              <a:solidFill>
                <a:schemeClr val="tx1"/>
              </a:solidFill>
            </a:endParaRPr>
          </a:p>
          <a:p>
            <a:pPr lvl="0">
              <a:spcAft>
                <a:spcPts val="1200"/>
              </a:spcAft>
            </a:pPr>
            <a:endParaRPr lang="en-AU" sz="2400" dirty="0">
              <a:solidFill>
                <a:schemeClr val="tx1"/>
              </a:solidFill>
            </a:endParaRPr>
          </a:p>
        </p:txBody>
      </p:sp>
      <p:pic>
        <p:nvPicPr>
          <p:cNvPr id="8196" name="Picture 4">
            <a:extLst>
              <a:ext uri="{FF2B5EF4-FFF2-40B4-BE49-F238E27FC236}">
                <a16:creationId xmlns:a16="http://schemas.microsoft.com/office/drawing/2014/main" id="{3D0456C8-06B1-3F19-85F1-3A91B5516C9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64" t="7604" r="8793" b="6964"/>
          <a:stretch/>
        </p:blipFill>
        <p:spPr bwMode="auto">
          <a:xfrm>
            <a:off x="2311537" y="921174"/>
            <a:ext cx="4292461" cy="5756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無料ダウンロード level consciousness 234842-Level consciousness">
            <a:extLst>
              <a:ext uri="{FF2B5EF4-FFF2-40B4-BE49-F238E27FC236}">
                <a16:creationId xmlns:a16="http://schemas.microsoft.com/office/drawing/2014/main" id="{8DD7F2BC-644D-8EC3-E136-5C5B8AB7D1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4094" y="1652693"/>
            <a:ext cx="5093253" cy="4033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487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752F89-1635-3D4C-2277-85931F4217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33F107-6A33-08A1-1A81-30411E4191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8" y="12461"/>
            <a:ext cx="10353762" cy="970450"/>
          </a:xfrm>
        </p:spPr>
        <p:txBody>
          <a:bodyPr>
            <a:normAutofit/>
          </a:bodyPr>
          <a:lstStyle/>
          <a:p>
            <a:r>
              <a:rPr lang="en-AU" sz="4400" dirty="0"/>
              <a:t>What About God?</a:t>
            </a:r>
          </a:p>
        </p:txBody>
      </p:sp>
      <p:sp useBgFill="1">
        <p:nvSpPr>
          <p:cNvPr id="3" name="Content Placeholder 2">
            <a:extLst>
              <a:ext uri="{FF2B5EF4-FFF2-40B4-BE49-F238E27FC236}">
                <a16:creationId xmlns:a16="http://schemas.microsoft.com/office/drawing/2014/main" id="{40C93068-146F-C726-3990-2A72DB90BB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066800"/>
            <a:ext cx="12191999" cy="5791200"/>
          </a:xfrm>
          <a:effectLst/>
        </p:spPr>
        <p:txBody>
          <a:bodyPr lIns="432000" numCol="3">
            <a:noAutofit/>
          </a:bodyPr>
          <a:lstStyle/>
          <a:p>
            <a:pPr lvl="0">
              <a:spcAft>
                <a:spcPts val="0"/>
              </a:spcAft>
            </a:pPr>
            <a:r>
              <a:rPr lang="en-AU" sz="2400" dirty="0">
                <a:solidFill>
                  <a:schemeClr val="tx1"/>
                </a:solidFill>
              </a:rPr>
              <a:t>Vision</a:t>
            </a:r>
          </a:p>
          <a:p>
            <a:pPr lvl="0">
              <a:spcAft>
                <a:spcPts val="0"/>
              </a:spcAft>
            </a:pPr>
            <a:r>
              <a:rPr lang="en-AU" sz="2400" dirty="0">
                <a:solidFill>
                  <a:schemeClr val="tx1"/>
                </a:solidFill>
              </a:rPr>
              <a:t>Audition</a:t>
            </a:r>
          </a:p>
          <a:p>
            <a:pPr lvl="0">
              <a:spcAft>
                <a:spcPts val="0"/>
              </a:spcAft>
            </a:pPr>
            <a:r>
              <a:rPr lang="en-AU" sz="2400" dirty="0">
                <a:solidFill>
                  <a:schemeClr val="tx1"/>
                </a:solidFill>
              </a:rPr>
              <a:t>Gustation</a:t>
            </a:r>
          </a:p>
          <a:p>
            <a:pPr lvl="0">
              <a:spcAft>
                <a:spcPts val="0"/>
              </a:spcAft>
            </a:pPr>
            <a:r>
              <a:rPr lang="en-AU" sz="2400" dirty="0">
                <a:solidFill>
                  <a:schemeClr val="tx1"/>
                </a:solidFill>
              </a:rPr>
              <a:t>Olfaction</a:t>
            </a:r>
          </a:p>
          <a:p>
            <a:pPr lvl="0">
              <a:spcAft>
                <a:spcPts val="0"/>
              </a:spcAft>
            </a:pPr>
            <a:r>
              <a:rPr lang="en-AU" sz="2400" dirty="0">
                <a:solidFill>
                  <a:schemeClr val="tx1"/>
                </a:solidFill>
              </a:rPr>
              <a:t>Object recognition</a:t>
            </a:r>
          </a:p>
          <a:p>
            <a:pPr lvl="0">
              <a:spcAft>
                <a:spcPts val="0"/>
              </a:spcAft>
            </a:pPr>
            <a:r>
              <a:rPr lang="en-AU" sz="2400" dirty="0">
                <a:solidFill>
                  <a:schemeClr val="tx1"/>
                </a:solidFill>
              </a:rPr>
              <a:t>Voice recognition</a:t>
            </a:r>
          </a:p>
          <a:p>
            <a:pPr lvl="0">
              <a:spcAft>
                <a:spcPts val="0"/>
              </a:spcAft>
            </a:pPr>
            <a:r>
              <a:rPr lang="en-AU" sz="2400" dirty="0">
                <a:solidFill>
                  <a:schemeClr val="tx1"/>
                </a:solidFill>
              </a:rPr>
              <a:t>Conditioning</a:t>
            </a:r>
          </a:p>
          <a:p>
            <a:pPr lvl="0">
              <a:spcAft>
                <a:spcPts val="0"/>
              </a:spcAft>
            </a:pPr>
            <a:r>
              <a:rPr lang="en-AU" sz="2400" dirty="0">
                <a:solidFill>
                  <a:schemeClr val="tx1"/>
                </a:solidFill>
              </a:rPr>
              <a:t>Episodic memory</a:t>
            </a:r>
          </a:p>
          <a:p>
            <a:pPr lvl="0">
              <a:spcAft>
                <a:spcPts val="0"/>
              </a:spcAft>
            </a:pPr>
            <a:r>
              <a:rPr lang="en-AU" sz="2400" dirty="0">
                <a:solidFill>
                  <a:schemeClr val="tx1"/>
                </a:solidFill>
              </a:rPr>
              <a:t>Semantic memory</a:t>
            </a:r>
          </a:p>
          <a:p>
            <a:pPr>
              <a:spcAft>
                <a:spcPts val="0"/>
              </a:spcAft>
            </a:pPr>
            <a:r>
              <a:rPr lang="en-AU" sz="2400" dirty="0">
                <a:solidFill>
                  <a:schemeClr val="tx1"/>
                </a:solidFill>
              </a:rPr>
              <a:t>Knowledge representation</a:t>
            </a:r>
          </a:p>
          <a:p>
            <a:pPr lvl="0">
              <a:spcAft>
                <a:spcPts val="0"/>
              </a:spcAft>
            </a:pPr>
            <a:r>
              <a:rPr lang="en-AU" sz="2400" dirty="0">
                <a:solidFill>
                  <a:schemeClr val="tx1"/>
                </a:solidFill>
              </a:rPr>
              <a:t>Logical deduction</a:t>
            </a:r>
          </a:p>
          <a:p>
            <a:pPr lvl="0">
              <a:spcAft>
                <a:spcPts val="0"/>
              </a:spcAft>
            </a:pPr>
            <a:r>
              <a:rPr lang="en-AU" sz="2400" dirty="0"/>
              <a:t>Analogical reasoning</a:t>
            </a:r>
          </a:p>
          <a:p>
            <a:pPr lvl="0">
              <a:spcAft>
                <a:spcPts val="0"/>
              </a:spcAft>
            </a:pPr>
            <a:r>
              <a:rPr lang="en-AU" sz="2400" dirty="0">
                <a:solidFill>
                  <a:schemeClr val="tx1"/>
                </a:solidFill>
              </a:rPr>
              <a:t>Causal learning</a:t>
            </a:r>
          </a:p>
          <a:p>
            <a:pPr lvl="0">
              <a:spcAft>
                <a:spcPts val="0"/>
              </a:spcAft>
            </a:pPr>
            <a:r>
              <a:rPr lang="en-AU" sz="2400" dirty="0">
                <a:solidFill>
                  <a:schemeClr val="tx1"/>
                </a:solidFill>
              </a:rPr>
              <a:t>Abductive inference</a:t>
            </a:r>
          </a:p>
          <a:p>
            <a:pPr lvl="0">
              <a:spcAft>
                <a:spcPts val="0"/>
              </a:spcAft>
            </a:pPr>
            <a:r>
              <a:rPr lang="en-AU" sz="2400" dirty="0">
                <a:solidFill>
                  <a:schemeClr val="tx1"/>
                </a:solidFill>
              </a:rPr>
              <a:t>Problem solving</a:t>
            </a:r>
          </a:p>
          <a:p>
            <a:pPr lvl="0">
              <a:spcAft>
                <a:spcPts val="0"/>
              </a:spcAft>
            </a:pPr>
            <a:r>
              <a:rPr lang="en-AU" sz="2400" dirty="0">
                <a:solidFill>
                  <a:schemeClr val="tx1"/>
                </a:solidFill>
              </a:rPr>
              <a:t>Mathematical reasoning</a:t>
            </a:r>
          </a:p>
          <a:p>
            <a:pPr lvl="0">
              <a:spcAft>
                <a:spcPts val="0"/>
              </a:spcAft>
            </a:pPr>
            <a:r>
              <a:rPr lang="en-AU" sz="2400" dirty="0">
                <a:solidFill>
                  <a:schemeClr val="tx1"/>
                </a:solidFill>
              </a:rPr>
              <a:t>Creativity</a:t>
            </a:r>
          </a:p>
          <a:p>
            <a:pPr lvl="0">
              <a:spcAft>
                <a:spcPts val="0"/>
              </a:spcAft>
            </a:pPr>
            <a:r>
              <a:rPr lang="en-AU" sz="2400" dirty="0">
                <a:solidFill>
                  <a:schemeClr val="tx1"/>
                </a:solidFill>
              </a:rPr>
              <a:t>Motivation</a:t>
            </a:r>
          </a:p>
          <a:p>
            <a:pPr lvl="0">
              <a:spcAft>
                <a:spcPts val="0"/>
              </a:spcAft>
            </a:pPr>
            <a:r>
              <a:rPr lang="en-AU" sz="2400" dirty="0">
                <a:solidFill>
                  <a:schemeClr val="tx1"/>
                </a:solidFill>
              </a:rPr>
              <a:t>Attention</a:t>
            </a:r>
          </a:p>
          <a:p>
            <a:pPr lvl="0">
              <a:spcAft>
                <a:spcPts val="0"/>
              </a:spcAft>
            </a:pPr>
            <a:r>
              <a:rPr lang="en-AU" sz="2400" dirty="0">
                <a:solidFill>
                  <a:schemeClr val="tx1"/>
                </a:solidFill>
              </a:rPr>
              <a:t>Reward representation</a:t>
            </a:r>
          </a:p>
          <a:p>
            <a:pPr lvl="0">
              <a:spcAft>
                <a:spcPts val="0"/>
              </a:spcAft>
            </a:pPr>
            <a:r>
              <a:rPr lang="en-AU" sz="2400" dirty="0">
                <a:solidFill>
                  <a:schemeClr val="tx1"/>
                </a:solidFill>
              </a:rPr>
              <a:t>Action selection</a:t>
            </a:r>
          </a:p>
          <a:p>
            <a:pPr lvl="0">
              <a:spcAft>
                <a:spcPts val="0"/>
              </a:spcAft>
            </a:pPr>
            <a:r>
              <a:rPr lang="en-AU" sz="2400" dirty="0">
                <a:solidFill>
                  <a:schemeClr val="tx1"/>
                </a:solidFill>
              </a:rPr>
              <a:t>Executive control</a:t>
            </a:r>
          </a:p>
          <a:p>
            <a:pPr lvl="0">
              <a:spcAft>
                <a:spcPts val="0"/>
              </a:spcAft>
            </a:pPr>
            <a:r>
              <a:rPr lang="en-AU" sz="2400" dirty="0">
                <a:solidFill>
                  <a:schemeClr val="tx1"/>
                </a:solidFill>
              </a:rPr>
              <a:t>Speech perception</a:t>
            </a:r>
          </a:p>
          <a:p>
            <a:pPr lvl="0">
              <a:spcAft>
                <a:spcPts val="0"/>
              </a:spcAft>
            </a:pPr>
            <a:r>
              <a:rPr lang="en-AU" sz="2400" dirty="0">
                <a:solidFill>
                  <a:schemeClr val="tx1"/>
                </a:solidFill>
              </a:rPr>
              <a:t>Reading</a:t>
            </a:r>
          </a:p>
          <a:p>
            <a:pPr lvl="0">
              <a:spcAft>
                <a:spcPts val="0"/>
              </a:spcAft>
            </a:pPr>
            <a:r>
              <a:rPr lang="en-AU" sz="2400" dirty="0">
                <a:solidFill>
                  <a:schemeClr val="tx1"/>
                </a:solidFill>
              </a:rPr>
              <a:t>Lexical semantics</a:t>
            </a:r>
          </a:p>
          <a:p>
            <a:pPr lvl="0">
              <a:spcAft>
                <a:spcPts val="0"/>
              </a:spcAft>
            </a:pPr>
            <a:r>
              <a:rPr lang="en-AU" sz="2400" dirty="0">
                <a:solidFill>
                  <a:schemeClr val="tx1"/>
                </a:solidFill>
              </a:rPr>
              <a:t>Compositional semantics</a:t>
            </a:r>
          </a:p>
          <a:p>
            <a:pPr lvl="0">
              <a:spcAft>
                <a:spcPts val="0"/>
              </a:spcAft>
            </a:pPr>
            <a:r>
              <a:rPr lang="en-AU" sz="2400" dirty="0">
                <a:solidFill>
                  <a:schemeClr val="tx1"/>
                </a:solidFill>
              </a:rPr>
              <a:t>Narrative comprehension</a:t>
            </a:r>
          </a:p>
          <a:p>
            <a:pPr lvl="0">
              <a:spcAft>
                <a:spcPts val="0"/>
              </a:spcAft>
            </a:pPr>
            <a:r>
              <a:rPr lang="en-AU" sz="2400" dirty="0">
                <a:solidFill>
                  <a:schemeClr val="tx1"/>
                </a:solidFill>
              </a:rPr>
              <a:t>Emotion </a:t>
            </a:r>
          </a:p>
          <a:p>
            <a:pPr lvl="0">
              <a:spcAft>
                <a:spcPts val="0"/>
              </a:spcAft>
            </a:pPr>
            <a:r>
              <a:rPr lang="en-AU" sz="2400" dirty="0">
                <a:solidFill>
                  <a:schemeClr val="tx1"/>
                </a:solidFill>
              </a:rPr>
              <a:t>Mood</a:t>
            </a:r>
          </a:p>
          <a:p>
            <a:pPr lvl="0">
              <a:spcAft>
                <a:spcPts val="0"/>
              </a:spcAft>
            </a:pPr>
            <a:r>
              <a:rPr lang="en-AU" sz="2400" dirty="0">
                <a:solidFill>
                  <a:schemeClr val="tx1"/>
                </a:solidFill>
              </a:rPr>
              <a:t>Pain</a:t>
            </a:r>
          </a:p>
          <a:p>
            <a:pPr lvl="0">
              <a:spcAft>
                <a:spcPts val="0"/>
              </a:spcAft>
            </a:pPr>
            <a:r>
              <a:rPr lang="en-AU" sz="2400" dirty="0">
                <a:solidFill>
                  <a:schemeClr val="tx1"/>
                </a:solidFill>
              </a:rPr>
              <a:t>Reward</a:t>
            </a:r>
          </a:p>
          <a:p>
            <a:pPr lvl="0">
              <a:spcAft>
                <a:spcPts val="0"/>
              </a:spcAft>
            </a:pPr>
            <a:r>
              <a:rPr lang="en-AU" sz="2400" dirty="0">
                <a:solidFill>
                  <a:schemeClr val="tx1"/>
                </a:solidFill>
              </a:rPr>
              <a:t>Conscious</a:t>
            </a:r>
          </a:p>
        </p:txBody>
      </p:sp>
    </p:spTree>
    <p:extLst>
      <p:ext uri="{BB962C8B-B14F-4D97-AF65-F5344CB8AC3E}">
        <p14:creationId xmlns:p14="http://schemas.microsoft.com/office/powerpoint/2010/main" val="12599972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156340-4F42-1D97-CAD1-4240607089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3E06E2-313F-EE32-29CD-D87E081EF6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8" y="12461"/>
            <a:ext cx="10353762" cy="970450"/>
          </a:xfrm>
        </p:spPr>
        <p:txBody>
          <a:bodyPr>
            <a:normAutofit/>
          </a:bodyPr>
          <a:lstStyle/>
          <a:p>
            <a:r>
              <a:rPr lang="en-AU" sz="4400" dirty="0"/>
              <a:t>What About God?</a:t>
            </a:r>
          </a:p>
        </p:txBody>
      </p:sp>
      <p:sp useBgFill="1">
        <p:nvSpPr>
          <p:cNvPr id="3" name="Content Placeholder 2">
            <a:extLst>
              <a:ext uri="{FF2B5EF4-FFF2-40B4-BE49-F238E27FC236}">
                <a16:creationId xmlns:a16="http://schemas.microsoft.com/office/drawing/2014/main" id="{715EB55F-5B8B-E0E5-6E3E-2959E288C8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066800"/>
            <a:ext cx="12191999" cy="5791200"/>
          </a:xfrm>
          <a:effectLst/>
        </p:spPr>
        <p:txBody>
          <a:bodyPr lIns="432000" numCol="3">
            <a:noAutofit/>
          </a:bodyPr>
          <a:lstStyle/>
          <a:p>
            <a:pPr lvl="0">
              <a:spcAft>
                <a:spcPts val="0"/>
              </a:spcAft>
            </a:pPr>
            <a:r>
              <a:rPr lang="en-AU" sz="2400" strike="sngStrike" dirty="0">
                <a:solidFill>
                  <a:schemeClr val="tx1"/>
                </a:solidFill>
              </a:rPr>
              <a:t>Vision</a:t>
            </a:r>
          </a:p>
          <a:p>
            <a:pPr lvl="0">
              <a:spcAft>
                <a:spcPts val="0"/>
              </a:spcAft>
            </a:pPr>
            <a:r>
              <a:rPr lang="en-AU" sz="2400" strike="sngStrike" dirty="0">
                <a:solidFill>
                  <a:schemeClr val="tx1"/>
                </a:solidFill>
              </a:rPr>
              <a:t>Audition</a:t>
            </a:r>
          </a:p>
          <a:p>
            <a:pPr lvl="0">
              <a:spcAft>
                <a:spcPts val="0"/>
              </a:spcAft>
            </a:pPr>
            <a:r>
              <a:rPr lang="en-AU" sz="2400" strike="sngStrike" dirty="0">
                <a:solidFill>
                  <a:schemeClr val="tx1"/>
                </a:solidFill>
              </a:rPr>
              <a:t>Gustation</a:t>
            </a:r>
          </a:p>
          <a:p>
            <a:pPr lvl="0">
              <a:spcAft>
                <a:spcPts val="0"/>
              </a:spcAft>
            </a:pPr>
            <a:r>
              <a:rPr lang="en-AU" sz="2400" strike="sngStrike" dirty="0">
                <a:solidFill>
                  <a:schemeClr val="tx1"/>
                </a:solidFill>
              </a:rPr>
              <a:t>Olfaction</a:t>
            </a:r>
          </a:p>
          <a:p>
            <a:pPr lvl="0">
              <a:spcAft>
                <a:spcPts val="0"/>
              </a:spcAft>
            </a:pPr>
            <a:r>
              <a:rPr lang="en-AU" sz="2400" strike="sngStrike" dirty="0">
                <a:solidFill>
                  <a:schemeClr val="tx1"/>
                </a:solidFill>
              </a:rPr>
              <a:t>Object recognition</a:t>
            </a:r>
          </a:p>
          <a:p>
            <a:pPr lvl="0">
              <a:spcAft>
                <a:spcPts val="0"/>
              </a:spcAft>
            </a:pPr>
            <a:r>
              <a:rPr lang="en-AU" sz="2400" strike="sngStrike" dirty="0">
                <a:solidFill>
                  <a:schemeClr val="tx1"/>
                </a:solidFill>
              </a:rPr>
              <a:t>Voice recognition</a:t>
            </a:r>
          </a:p>
          <a:p>
            <a:pPr lvl="0">
              <a:spcAft>
                <a:spcPts val="0"/>
              </a:spcAft>
            </a:pPr>
            <a:r>
              <a:rPr lang="en-AU" sz="2400" strike="sngStrike" dirty="0">
                <a:solidFill>
                  <a:schemeClr val="tx1"/>
                </a:solidFill>
              </a:rPr>
              <a:t>Conditioning</a:t>
            </a:r>
          </a:p>
          <a:p>
            <a:pPr lvl="0">
              <a:spcAft>
                <a:spcPts val="0"/>
              </a:spcAft>
            </a:pPr>
            <a:r>
              <a:rPr lang="en-AU" sz="2400" strike="sngStrik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Episodic memory</a:t>
            </a:r>
          </a:p>
          <a:p>
            <a:pPr lvl="0">
              <a:spcAft>
                <a:spcPts val="0"/>
              </a:spcAft>
            </a:pPr>
            <a:r>
              <a:rPr lang="en-AU" sz="2400" b="1" dirty="0">
                <a:solidFill>
                  <a:schemeClr val="tx1"/>
                </a:solidFill>
              </a:rPr>
              <a:t>Semantic memory</a:t>
            </a:r>
          </a:p>
          <a:p>
            <a:pPr>
              <a:spcAft>
                <a:spcPts val="0"/>
              </a:spcAft>
            </a:pPr>
            <a:r>
              <a:rPr lang="en-AU" sz="2400" strike="sngStrike" dirty="0">
                <a:solidFill>
                  <a:schemeClr val="tx1"/>
                </a:solidFill>
              </a:rPr>
              <a:t>Knowledge representation</a:t>
            </a:r>
          </a:p>
          <a:p>
            <a:pPr lvl="0">
              <a:spcAft>
                <a:spcPts val="0"/>
              </a:spcAft>
            </a:pPr>
            <a:r>
              <a:rPr lang="en-AU" sz="2400" strike="sngStrike" dirty="0">
                <a:solidFill>
                  <a:schemeClr val="tx1"/>
                </a:solidFill>
              </a:rPr>
              <a:t>Logical deduction</a:t>
            </a:r>
          </a:p>
          <a:p>
            <a:pPr lvl="0">
              <a:spcAft>
                <a:spcPts val="0"/>
              </a:spcAft>
            </a:pPr>
            <a:r>
              <a:rPr lang="en-AU" sz="2400" strike="sngStrike" dirty="0"/>
              <a:t>Analogical reasoning</a:t>
            </a:r>
          </a:p>
          <a:p>
            <a:pPr lvl="0">
              <a:spcAft>
                <a:spcPts val="0"/>
              </a:spcAft>
            </a:pPr>
            <a:r>
              <a:rPr lang="en-AU" sz="2400" strike="sngStrike" dirty="0">
                <a:solidFill>
                  <a:schemeClr val="tx1"/>
                </a:solidFill>
              </a:rPr>
              <a:t>Causal learning</a:t>
            </a:r>
          </a:p>
          <a:p>
            <a:pPr lvl="0">
              <a:spcAft>
                <a:spcPts val="0"/>
              </a:spcAft>
            </a:pPr>
            <a:r>
              <a:rPr lang="en-AU" sz="2400" strike="sngStrike" dirty="0">
                <a:solidFill>
                  <a:schemeClr val="tx1"/>
                </a:solidFill>
              </a:rPr>
              <a:t>Abductive inference</a:t>
            </a:r>
          </a:p>
          <a:p>
            <a:pPr lvl="0">
              <a:spcAft>
                <a:spcPts val="0"/>
              </a:spcAft>
            </a:pPr>
            <a:r>
              <a:rPr lang="en-AU" sz="2400" strike="sngStrike" dirty="0">
                <a:solidFill>
                  <a:schemeClr val="tx1"/>
                </a:solidFill>
              </a:rPr>
              <a:t>Problem solving</a:t>
            </a:r>
          </a:p>
          <a:p>
            <a:pPr lvl="0">
              <a:spcAft>
                <a:spcPts val="0"/>
              </a:spcAft>
            </a:pPr>
            <a:r>
              <a:rPr lang="en-AU" sz="2400" strike="sngStrike" dirty="0">
                <a:solidFill>
                  <a:schemeClr val="tx1"/>
                </a:solidFill>
              </a:rPr>
              <a:t>Mathematical reasoning</a:t>
            </a:r>
          </a:p>
          <a:p>
            <a:pPr lvl="0">
              <a:spcAft>
                <a:spcPts val="0"/>
              </a:spcAft>
            </a:pPr>
            <a:r>
              <a:rPr lang="en-AU" sz="2400" strike="sngStrike" dirty="0">
                <a:solidFill>
                  <a:schemeClr val="tx1"/>
                </a:solidFill>
              </a:rPr>
              <a:t>Creativity</a:t>
            </a:r>
          </a:p>
          <a:p>
            <a:pPr lvl="0">
              <a:spcAft>
                <a:spcPts val="0"/>
              </a:spcAft>
            </a:pPr>
            <a:r>
              <a:rPr lang="en-AU" sz="2400" strike="sngStrike" dirty="0">
                <a:solidFill>
                  <a:schemeClr val="tx1"/>
                </a:solidFill>
              </a:rPr>
              <a:t>Motivation</a:t>
            </a:r>
          </a:p>
          <a:p>
            <a:pPr lvl="0">
              <a:spcAft>
                <a:spcPts val="0"/>
              </a:spcAft>
            </a:pPr>
            <a:r>
              <a:rPr lang="en-AU" sz="2400" strike="sngStrike" dirty="0">
                <a:solidFill>
                  <a:schemeClr val="tx1"/>
                </a:solidFill>
              </a:rPr>
              <a:t>Attention</a:t>
            </a:r>
          </a:p>
          <a:p>
            <a:pPr lvl="0">
              <a:spcAft>
                <a:spcPts val="0"/>
              </a:spcAft>
            </a:pPr>
            <a:r>
              <a:rPr lang="en-AU" sz="2400" strike="sngStrike" dirty="0">
                <a:solidFill>
                  <a:schemeClr val="tx1"/>
                </a:solidFill>
              </a:rPr>
              <a:t>Reward representation</a:t>
            </a:r>
          </a:p>
          <a:p>
            <a:pPr lvl="0">
              <a:spcAft>
                <a:spcPts val="0"/>
              </a:spcAft>
            </a:pPr>
            <a:r>
              <a:rPr lang="en-AU" sz="2400" b="1" dirty="0">
                <a:solidFill>
                  <a:schemeClr val="tx1"/>
                </a:solidFill>
              </a:rPr>
              <a:t>Action selection</a:t>
            </a:r>
          </a:p>
          <a:p>
            <a:pPr lvl="0">
              <a:spcAft>
                <a:spcPts val="0"/>
              </a:spcAft>
            </a:pPr>
            <a:r>
              <a:rPr lang="en-AU" sz="2400" strike="sngStrike" dirty="0">
                <a:solidFill>
                  <a:schemeClr val="tx1"/>
                </a:solidFill>
              </a:rPr>
              <a:t>Executive control</a:t>
            </a:r>
          </a:p>
          <a:p>
            <a:pPr lvl="0">
              <a:spcAft>
                <a:spcPts val="0"/>
              </a:spcAft>
            </a:pPr>
            <a:r>
              <a:rPr lang="en-AU" sz="2400" strike="sngStrike" dirty="0">
                <a:solidFill>
                  <a:schemeClr val="tx1"/>
                </a:solidFill>
              </a:rPr>
              <a:t>Speech perception</a:t>
            </a:r>
          </a:p>
          <a:p>
            <a:pPr lvl="0">
              <a:spcAft>
                <a:spcPts val="0"/>
              </a:spcAft>
            </a:pPr>
            <a:r>
              <a:rPr lang="en-AU" sz="2400" strike="sngStrike" dirty="0">
                <a:solidFill>
                  <a:schemeClr val="tx1"/>
                </a:solidFill>
              </a:rPr>
              <a:t>Reading</a:t>
            </a:r>
          </a:p>
          <a:p>
            <a:pPr lvl="0">
              <a:spcAft>
                <a:spcPts val="0"/>
              </a:spcAft>
            </a:pPr>
            <a:r>
              <a:rPr lang="en-AU" sz="2400" strike="sngStrike" dirty="0">
                <a:solidFill>
                  <a:schemeClr val="tx1"/>
                </a:solidFill>
              </a:rPr>
              <a:t>Lexical semantics</a:t>
            </a:r>
          </a:p>
          <a:p>
            <a:pPr lvl="0">
              <a:spcAft>
                <a:spcPts val="0"/>
              </a:spcAft>
            </a:pPr>
            <a:r>
              <a:rPr lang="en-AU" sz="2400" strike="sngStrike" dirty="0">
                <a:solidFill>
                  <a:schemeClr val="tx1"/>
                </a:solidFill>
              </a:rPr>
              <a:t>Compositional semantics</a:t>
            </a:r>
          </a:p>
          <a:p>
            <a:pPr lvl="0">
              <a:spcAft>
                <a:spcPts val="0"/>
              </a:spcAft>
            </a:pPr>
            <a:r>
              <a:rPr lang="en-AU" sz="2400" strike="sngStrike" dirty="0">
                <a:solidFill>
                  <a:schemeClr val="tx1"/>
                </a:solidFill>
              </a:rPr>
              <a:t>Narrative comprehension</a:t>
            </a:r>
          </a:p>
          <a:p>
            <a:pPr lvl="0">
              <a:spcAft>
                <a:spcPts val="0"/>
              </a:spcAft>
            </a:pPr>
            <a:r>
              <a:rPr lang="en-AU" sz="2400" strike="sngStrike" dirty="0">
                <a:solidFill>
                  <a:schemeClr val="tx1"/>
                </a:solidFill>
              </a:rPr>
              <a:t>Emotion</a:t>
            </a:r>
            <a:r>
              <a:rPr lang="en-AU" sz="2400" dirty="0">
                <a:solidFill>
                  <a:schemeClr val="tx1"/>
                </a:solidFill>
              </a:rPr>
              <a:t> </a:t>
            </a:r>
          </a:p>
          <a:p>
            <a:pPr lvl="0">
              <a:spcAft>
                <a:spcPts val="0"/>
              </a:spcAft>
            </a:pPr>
            <a:r>
              <a:rPr lang="en-AU" sz="2400" strike="sngStrike" dirty="0">
                <a:solidFill>
                  <a:schemeClr val="tx1"/>
                </a:solidFill>
              </a:rPr>
              <a:t>Mood</a:t>
            </a:r>
          </a:p>
          <a:p>
            <a:pPr lvl="0">
              <a:spcAft>
                <a:spcPts val="0"/>
              </a:spcAft>
            </a:pPr>
            <a:r>
              <a:rPr lang="en-AU" sz="2400" strike="sngStrike" dirty="0">
                <a:solidFill>
                  <a:schemeClr val="tx1"/>
                </a:solidFill>
              </a:rPr>
              <a:t>Pain</a:t>
            </a:r>
          </a:p>
          <a:p>
            <a:pPr lvl="0">
              <a:spcAft>
                <a:spcPts val="0"/>
              </a:spcAft>
            </a:pPr>
            <a:r>
              <a:rPr lang="en-AU" sz="2400" strike="sngStrike" dirty="0">
                <a:solidFill>
                  <a:schemeClr val="tx1"/>
                </a:solidFill>
              </a:rPr>
              <a:t>Reward</a:t>
            </a:r>
          </a:p>
          <a:p>
            <a:pPr lvl="0">
              <a:spcAft>
                <a:spcPts val="0"/>
              </a:spcAft>
            </a:pPr>
            <a:r>
              <a:rPr lang="en-AU" sz="2400" strike="sngStrike" dirty="0">
                <a:solidFill>
                  <a:schemeClr val="tx1"/>
                </a:solidFill>
              </a:rPr>
              <a:t>Conscious</a:t>
            </a:r>
          </a:p>
          <a:p>
            <a:pPr lvl="0">
              <a:spcAft>
                <a:spcPts val="0"/>
              </a:spcAft>
            </a:pPr>
            <a:endParaRPr lang="en-AU" sz="2400" dirty="0">
              <a:solidFill>
                <a:schemeClr val="tx1"/>
              </a:solidFill>
              <a:effectLst/>
            </a:endParaRPr>
          </a:p>
          <a:p>
            <a:pPr marL="36900" lvl="0" indent="0">
              <a:spcAft>
                <a:spcPts val="0"/>
              </a:spcAft>
              <a:buNone/>
            </a:pPr>
            <a:r>
              <a:rPr lang="en-AU" sz="2400" dirty="0">
                <a:solidFill>
                  <a:schemeClr val="tx1"/>
                </a:solidFill>
                <a:effectLst/>
              </a:rPr>
              <a:t>God knows and wills, and that’s about it.</a:t>
            </a:r>
          </a:p>
        </p:txBody>
      </p:sp>
    </p:spTree>
    <p:extLst>
      <p:ext uri="{BB962C8B-B14F-4D97-AF65-F5344CB8AC3E}">
        <p14:creationId xmlns:p14="http://schemas.microsoft.com/office/powerpoint/2010/main" val="312613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227885-63F1-A3BC-0718-85723F28F8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BF730763-1810-54F7-663F-70F396DBA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1473386"/>
            <a:ext cx="10353762" cy="3884531"/>
          </a:xfrm>
        </p:spPr>
        <p:txBody>
          <a:bodyPr>
            <a:noAutofit/>
          </a:bodyPr>
          <a:lstStyle/>
          <a:p>
            <a:r>
              <a:rPr lang="en-AU" sz="6600" dirty="0"/>
              <a:t>Conclusions</a:t>
            </a:r>
          </a:p>
        </p:txBody>
      </p:sp>
    </p:spTree>
    <p:extLst>
      <p:ext uri="{BB962C8B-B14F-4D97-AF65-F5344CB8AC3E}">
        <p14:creationId xmlns:p14="http://schemas.microsoft.com/office/powerpoint/2010/main" val="902460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935D4-70F0-400A-A96D-0629645050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12462"/>
            <a:ext cx="10353762" cy="970450"/>
          </a:xfrm>
        </p:spPr>
        <p:txBody>
          <a:bodyPr>
            <a:normAutofit/>
          </a:bodyPr>
          <a:lstStyle/>
          <a:p>
            <a:r>
              <a:rPr lang="en-AU" sz="4400" dirty="0"/>
              <a:t>Summary</a:t>
            </a:r>
          </a:p>
        </p:txBody>
      </p:sp>
      <p:sp useBgFill="1">
        <p:nvSpPr>
          <p:cNvPr id="3" name="Content Placeholder 2">
            <a:extLst>
              <a:ext uri="{FF2B5EF4-FFF2-40B4-BE49-F238E27FC236}">
                <a16:creationId xmlns:a16="http://schemas.microsoft.com/office/drawing/2014/main" id="{0441EE84-9AC9-9087-D0B3-95532FFB9B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1066801"/>
            <a:ext cx="12191999" cy="5791200"/>
          </a:xfrm>
          <a:effectLst/>
        </p:spPr>
        <p:txBody>
          <a:bodyPr lIns="432000">
            <a:normAutofit/>
          </a:bodyPr>
          <a:lstStyle/>
          <a:p>
            <a:pPr lvl="0">
              <a:spcAft>
                <a:spcPts val="1200"/>
              </a:spcAft>
            </a:pPr>
            <a:r>
              <a:rPr lang="en-AU" sz="2400" dirty="0">
                <a:solidFill>
                  <a:schemeClr val="tx1"/>
                </a:solidFill>
              </a:rPr>
              <a:t>(Almost) everything we know about minds implies a physical substrate.</a:t>
            </a:r>
          </a:p>
          <a:p>
            <a:pPr lvl="0">
              <a:spcAft>
                <a:spcPts val="1200"/>
              </a:spcAft>
            </a:pPr>
            <a:r>
              <a:rPr lang="en-AU" sz="2400" dirty="0">
                <a:solidFill>
                  <a:schemeClr val="tx1"/>
                </a:solidFill>
              </a:rPr>
              <a:t>Immaterial souls lack the structure needed to perform computations.</a:t>
            </a:r>
          </a:p>
          <a:p>
            <a:pPr lvl="0">
              <a:spcAft>
                <a:spcPts val="1200"/>
              </a:spcAft>
            </a:pPr>
            <a:r>
              <a:rPr lang="en-AU" sz="2400" dirty="0">
                <a:solidFill>
                  <a:schemeClr val="tx1"/>
                </a:solidFill>
              </a:rPr>
              <a:t>Nearly all mental faculties also require physical instantiation.</a:t>
            </a:r>
          </a:p>
          <a:p>
            <a:pPr lvl="0">
              <a:spcAft>
                <a:spcPts val="1200"/>
              </a:spcAft>
            </a:pPr>
            <a:r>
              <a:rPr lang="en-AU" sz="2400" dirty="0">
                <a:solidFill>
                  <a:schemeClr val="tx1"/>
                </a:solidFill>
              </a:rPr>
              <a:t>In the case of God, divine attributes rule out nearly all faculties.</a:t>
            </a:r>
          </a:p>
          <a:p>
            <a:pPr>
              <a:spcAft>
                <a:spcPts val="1200"/>
              </a:spcAft>
            </a:pPr>
            <a:endParaRPr lang="en-AU" sz="2400" dirty="0">
              <a:solidFill>
                <a:schemeClr val="tx1"/>
              </a:solidFill>
            </a:endParaRPr>
          </a:p>
          <a:p>
            <a:pPr lvl="0">
              <a:spcAft>
                <a:spcPts val="1200"/>
              </a:spcAft>
            </a:pPr>
            <a:endParaRPr lang="en-AU" sz="2400" dirty="0">
              <a:solidFill>
                <a:schemeClr val="tx1"/>
              </a:solidFill>
            </a:endParaRPr>
          </a:p>
          <a:p>
            <a:pPr lvl="0">
              <a:spcAft>
                <a:spcPts val="1200"/>
              </a:spcAft>
            </a:pPr>
            <a:endParaRPr lang="en-A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0112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7A6594-693C-2D9C-4416-71FD67C58C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9EA577-ED67-339F-0434-844ED59F30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12462"/>
            <a:ext cx="10353762" cy="970450"/>
          </a:xfrm>
        </p:spPr>
        <p:txBody>
          <a:bodyPr>
            <a:normAutofit/>
          </a:bodyPr>
          <a:lstStyle/>
          <a:p>
            <a:r>
              <a:rPr lang="en-AU" sz="4400" dirty="0"/>
              <a:t>Potential Counters</a:t>
            </a:r>
          </a:p>
        </p:txBody>
      </p:sp>
      <p:sp useBgFill="1">
        <p:nvSpPr>
          <p:cNvPr id="3" name="Content Placeholder 2">
            <a:extLst>
              <a:ext uri="{FF2B5EF4-FFF2-40B4-BE49-F238E27FC236}">
                <a16:creationId xmlns:a16="http://schemas.microsoft.com/office/drawing/2014/main" id="{B719FF62-206F-68C0-0B88-D849D313BA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1066801"/>
            <a:ext cx="12007849" cy="5791200"/>
          </a:xfrm>
          <a:effectLst/>
        </p:spPr>
        <p:txBody>
          <a:bodyPr lIns="432000">
            <a:normAutofit/>
          </a:bodyPr>
          <a:lstStyle/>
          <a:p>
            <a:pPr lvl="0">
              <a:spcAft>
                <a:spcPts val="1200"/>
              </a:spcAft>
            </a:pPr>
            <a:r>
              <a:rPr lang="en-AU" sz="2400" dirty="0">
                <a:solidFill>
                  <a:schemeClr val="tx1"/>
                </a:solidFill>
              </a:rPr>
              <a:t>Objection: There are non-computational approaches to cognition.</a:t>
            </a:r>
          </a:p>
          <a:p>
            <a:pPr lvl="0">
              <a:spcAft>
                <a:spcPts val="1200"/>
              </a:spcAft>
            </a:pPr>
            <a:r>
              <a:rPr lang="en-AU" sz="2400" dirty="0">
                <a:solidFill>
                  <a:schemeClr val="tx1"/>
                </a:solidFill>
              </a:rPr>
              <a:t>Response: The main rivals are embodied cognition and dynamical systems theory. Both are in some ways even more physicalist than computationalism.</a:t>
            </a:r>
          </a:p>
          <a:p>
            <a:pPr lvl="0">
              <a:spcAft>
                <a:spcPts val="1200"/>
              </a:spcAft>
            </a:pPr>
            <a:endParaRPr lang="en-AU" sz="1600" dirty="0">
              <a:solidFill>
                <a:schemeClr val="tx1"/>
              </a:solidFill>
            </a:endParaRPr>
          </a:p>
          <a:p>
            <a:pPr lvl="0">
              <a:spcAft>
                <a:spcPts val="1200"/>
              </a:spcAft>
            </a:pPr>
            <a:r>
              <a:rPr lang="en-AU" sz="2400" dirty="0">
                <a:solidFill>
                  <a:schemeClr val="tx1"/>
                </a:solidFill>
              </a:rPr>
              <a:t>Objection: We can’t compare a divine mind to a mere human mind.</a:t>
            </a:r>
          </a:p>
          <a:p>
            <a:pPr lvl="0">
              <a:spcAft>
                <a:spcPts val="1200"/>
              </a:spcAft>
            </a:pPr>
            <a:r>
              <a:rPr lang="en-AU" sz="2400" dirty="0">
                <a:solidFill>
                  <a:schemeClr val="tx1"/>
                </a:solidFill>
              </a:rPr>
              <a:t>Response 1: What happened to made in the image of God?</a:t>
            </a:r>
          </a:p>
          <a:p>
            <a:pPr lvl="0">
              <a:spcAft>
                <a:spcPts val="1200"/>
              </a:spcAft>
            </a:pPr>
            <a:r>
              <a:rPr lang="en-AU" sz="2400" dirty="0">
                <a:solidFill>
                  <a:schemeClr val="tx1"/>
                </a:solidFill>
              </a:rPr>
              <a:t>Response 2: If we are using the same word, there should be enough parallels to warrant this. Just say God is a mysterious all-knowing thing.</a:t>
            </a:r>
          </a:p>
          <a:p>
            <a:pPr lvl="0">
              <a:spcAft>
                <a:spcPts val="1200"/>
              </a:spcAft>
            </a:pPr>
            <a:endParaRPr lang="en-AU" sz="1600" dirty="0">
              <a:solidFill>
                <a:schemeClr val="tx1"/>
              </a:solidFill>
            </a:endParaRPr>
          </a:p>
          <a:p>
            <a:pPr lvl="0">
              <a:spcAft>
                <a:spcPts val="1200"/>
              </a:spcAft>
            </a:pPr>
            <a:r>
              <a:rPr lang="en-AU" sz="2400" dirty="0">
                <a:solidFill>
                  <a:schemeClr val="tx1"/>
                </a:solidFill>
              </a:rPr>
              <a:t>Objection: Immaterial minds don’t fit with our theories.</a:t>
            </a:r>
          </a:p>
          <a:p>
            <a:pPr lvl="0">
              <a:spcAft>
                <a:spcPts val="1200"/>
              </a:spcAft>
            </a:pPr>
            <a:r>
              <a:rPr lang="en-AU" sz="2400" dirty="0">
                <a:solidFill>
                  <a:schemeClr val="tx1"/>
                </a:solidFill>
              </a:rPr>
              <a:t>Response: All the more reason to reject them!</a:t>
            </a:r>
          </a:p>
          <a:p>
            <a:pPr>
              <a:spcAft>
                <a:spcPts val="1200"/>
              </a:spcAft>
            </a:pPr>
            <a:endParaRPr lang="en-AU" sz="2400" dirty="0">
              <a:solidFill>
                <a:schemeClr val="tx1"/>
              </a:solidFill>
            </a:endParaRPr>
          </a:p>
          <a:p>
            <a:pPr lvl="0">
              <a:spcAft>
                <a:spcPts val="1200"/>
              </a:spcAft>
            </a:pPr>
            <a:endParaRPr lang="en-AU" sz="2400" dirty="0">
              <a:solidFill>
                <a:schemeClr val="tx1"/>
              </a:solidFill>
            </a:endParaRPr>
          </a:p>
          <a:p>
            <a:pPr lvl="0">
              <a:spcAft>
                <a:spcPts val="1200"/>
              </a:spcAft>
            </a:pPr>
            <a:endParaRPr lang="en-A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0287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2B195848-210D-A7D0-0867-9AE8924C5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1486734"/>
            <a:ext cx="10353762" cy="3884531"/>
          </a:xfrm>
        </p:spPr>
        <p:txBody>
          <a:bodyPr>
            <a:noAutofit/>
          </a:bodyPr>
          <a:lstStyle/>
          <a:p>
            <a:r>
              <a:rPr lang="en-AU" sz="4800" dirty="0"/>
              <a:t>Discussion?</a:t>
            </a:r>
          </a:p>
        </p:txBody>
      </p:sp>
    </p:spTree>
    <p:extLst>
      <p:ext uri="{BB962C8B-B14F-4D97-AF65-F5344CB8AC3E}">
        <p14:creationId xmlns:p14="http://schemas.microsoft.com/office/powerpoint/2010/main" val="1024865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ate">
  <a:themeElements>
    <a:clrScheme name="Slat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Slate</Template>
  <TotalTime>7824</TotalTime>
  <Words>760</Words>
  <Application>Microsoft Office PowerPoint</Application>
  <PresentationFormat>Widescreen</PresentationFormat>
  <Paragraphs>196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Arial</vt:lpstr>
      <vt:lpstr>Calibri</vt:lpstr>
      <vt:lpstr>Calisto MT</vt:lpstr>
      <vt:lpstr>Wingdings 2</vt:lpstr>
      <vt:lpstr>Slate</vt:lpstr>
      <vt:lpstr>Philosophy of Mind and Theism:  Cognitive Science and Immaterial Minds</vt:lpstr>
      <vt:lpstr>Introduction</vt:lpstr>
      <vt:lpstr>Outline of the Argument</vt:lpstr>
      <vt:lpstr>What is a Mind?</vt:lpstr>
      <vt:lpstr>What is an Immaterial Mind?</vt:lpstr>
      <vt:lpstr>What is a Divine Immaterial Mind?</vt:lpstr>
      <vt:lpstr>Appeal to General Theory</vt:lpstr>
      <vt:lpstr>The Computational Theory of Mind</vt:lpstr>
      <vt:lpstr>Connectionism</vt:lpstr>
      <vt:lpstr>Computation and the Physical</vt:lpstr>
      <vt:lpstr>Computation and the Physical</vt:lpstr>
      <vt:lpstr>Appeal to Specific Faculties</vt:lpstr>
      <vt:lpstr>Perception</vt:lpstr>
      <vt:lpstr>Memory</vt:lpstr>
      <vt:lpstr>Inference</vt:lpstr>
      <vt:lpstr>Decision Making</vt:lpstr>
      <vt:lpstr>Language</vt:lpstr>
      <vt:lpstr>Affective States</vt:lpstr>
      <vt:lpstr>What About God?</vt:lpstr>
      <vt:lpstr>What About God?</vt:lpstr>
      <vt:lpstr>Conclusions</vt:lpstr>
      <vt:lpstr>Summary</vt:lpstr>
      <vt:lpstr>Potential Counters</vt:lpstr>
      <vt:lpstr>Discussion?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James Fodor</dc:creator>
  <cp:lastModifiedBy>James Fodor</cp:lastModifiedBy>
  <cp:revision>278</cp:revision>
  <dcterms:created xsi:type="dcterms:W3CDTF">2022-03-03T22:42:08Z</dcterms:created>
  <dcterms:modified xsi:type="dcterms:W3CDTF">2025-03-27T07:59:32Z</dcterms:modified>
</cp:coreProperties>
</file>