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21"/>
  </p:notesMasterIdLst>
  <p:sldIdLst>
    <p:sldId id="256" r:id="rId2"/>
    <p:sldId id="548" r:id="rId3"/>
    <p:sldId id="579" r:id="rId4"/>
    <p:sldId id="582" r:id="rId5"/>
    <p:sldId id="583" r:id="rId6"/>
    <p:sldId id="565" r:id="rId7"/>
    <p:sldId id="580" r:id="rId8"/>
    <p:sldId id="581" r:id="rId9"/>
    <p:sldId id="566" r:id="rId10"/>
    <p:sldId id="567" r:id="rId11"/>
    <p:sldId id="569" r:id="rId12"/>
    <p:sldId id="572" r:id="rId13"/>
    <p:sldId id="563" r:id="rId14"/>
    <p:sldId id="578" r:id="rId15"/>
    <p:sldId id="571" r:id="rId16"/>
    <p:sldId id="573" r:id="rId17"/>
    <p:sldId id="574" r:id="rId18"/>
    <p:sldId id="577" r:id="rId19"/>
    <p:sldId id="52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17" autoAdjust="0"/>
    <p:restoredTop sz="94660"/>
  </p:normalViewPr>
  <p:slideViewPr>
    <p:cSldViewPr snapToGrid="0">
      <p:cViewPr varScale="1">
        <p:scale>
          <a:sx n="136" d="100"/>
          <a:sy n="136" d="100"/>
        </p:scale>
        <p:origin x="701" y="3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4CDCF-4816-48C0-9361-5CE4A11C0470}" type="datetimeFigureOut">
              <a:rPr lang="en-AU" smtClean="0"/>
              <a:t>14/11/2024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D46C8-F7A5-4F25-B37A-9AD34CE4D461}" type="slidenum">
              <a:rPr lang="en-AU" smtClean="0"/>
              <a:t>‹#›</a:t>
            </a:fld>
            <a:endParaRPr lang="en-AU"/>
          </a:p>
        </p:txBody>
      </p:sp>
    </p:spTree>
    <p:extLst>
      <p:ext uri="{BB962C8B-B14F-4D97-AF65-F5344CB8AC3E}">
        <p14:creationId xmlns:p14="http://schemas.microsoft.com/office/powerpoint/2010/main" val="217491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14/11/2024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3124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14/11/2024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2670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91405D-880C-4C1E-BF2C-D94CB540C323}" type="datetimeFigureOut">
              <a:rPr lang="en-AU" smtClean="0"/>
              <a:t>14/11/2024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0735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02117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1405D-880C-4C1E-BF2C-D94CB540C323}" type="datetimeFigureOut">
              <a:rPr lang="en-AU" smtClean="0"/>
              <a:t>14/11/2024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2455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1405D-880C-4C1E-BF2C-D94CB540C323}" type="datetimeFigureOut">
              <a:rPr lang="en-AU" smtClean="0"/>
              <a:t>14/11/2024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52378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405D-880C-4C1E-BF2C-D94CB540C323}" type="datetimeFigureOut">
              <a:rPr lang="en-AU" smtClean="0"/>
              <a:t>14/11/2024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5998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5665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12733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4857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57431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40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14/11/2024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9289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14/11/2024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4368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14/11/2024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65136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14/11/2024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81736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14/11/2024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06350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F591405D-880C-4C1E-BF2C-D94CB540C323}" type="datetimeFigureOut">
              <a:rPr lang="en-AU" smtClean="0"/>
              <a:t>14/11/2024</a:t>
            </a:fld>
            <a:endParaRPr lang="en-A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55E541-F75B-4BA3-8B9C-A6D1542FFB78}" type="slidenum">
              <a:rPr lang="en-AU" smtClean="0"/>
              <a:t>‹#›</a:t>
            </a:fld>
            <a:endParaRPr lang="en-AU"/>
          </a:p>
        </p:txBody>
      </p:sp>
    </p:spTree>
    <p:extLst>
      <p:ext uri="{BB962C8B-B14F-4D97-AF65-F5344CB8AC3E}">
        <p14:creationId xmlns:p14="http://schemas.microsoft.com/office/powerpoint/2010/main" val="1104765173"/>
      </p:ext>
    </p:extLst>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9167-6865-470F-AF59-9EAE1055ECAF}"/>
              </a:ext>
            </a:extLst>
          </p:cNvPr>
          <p:cNvSpPr>
            <a:spLocks noGrp="1"/>
          </p:cNvSpPr>
          <p:nvPr>
            <p:ph type="ctrTitle"/>
          </p:nvPr>
        </p:nvSpPr>
        <p:spPr>
          <a:xfrm>
            <a:off x="1370693" y="1430878"/>
            <a:ext cx="9440034" cy="1828801"/>
          </a:xfrm>
        </p:spPr>
        <p:txBody>
          <a:bodyPr>
            <a:normAutofit/>
          </a:bodyPr>
          <a:lstStyle/>
          <a:p>
            <a:r>
              <a:rPr lang="en-AU" dirty="0"/>
              <a:t>Philosophy, Critical Thinking, and Misinformation</a:t>
            </a:r>
          </a:p>
        </p:txBody>
      </p:sp>
      <p:sp>
        <p:nvSpPr>
          <p:cNvPr id="3" name="Subtitle 2">
            <a:extLst>
              <a:ext uri="{FF2B5EF4-FFF2-40B4-BE49-F238E27FC236}">
                <a16:creationId xmlns:a16="http://schemas.microsoft.com/office/drawing/2014/main" id="{563BF3F0-EBA5-489B-937C-945C4D7D3060}"/>
              </a:ext>
            </a:extLst>
          </p:cNvPr>
          <p:cNvSpPr>
            <a:spLocks noGrp="1"/>
          </p:cNvSpPr>
          <p:nvPr>
            <p:ph type="subTitle" idx="1"/>
          </p:nvPr>
        </p:nvSpPr>
        <p:spPr>
          <a:xfrm>
            <a:off x="1370693" y="3325457"/>
            <a:ext cx="9440034" cy="1049867"/>
          </a:xfrm>
        </p:spPr>
        <p:txBody>
          <a:bodyPr>
            <a:normAutofit/>
          </a:bodyPr>
          <a:lstStyle/>
          <a:p>
            <a:pPr>
              <a:spcBef>
                <a:spcPts val="0"/>
              </a:spcBef>
              <a:spcAft>
                <a:spcPts val="400"/>
              </a:spcAft>
            </a:pPr>
            <a:r>
              <a:rPr lang="en-AU" dirty="0"/>
              <a:t>James Fodor</a:t>
            </a:r>
          </a:p>
          <a:p>
            <a:pPr>
              <a:spcBef>
                <a:spcPts val="0"/>
              </a:spcBef>
              <a:spcAft>
                <a:spcPts val="400"/>
              </a:spcAft>
            </a:pPr>
            <a:r>
              <a:rPr lang="en-AU" dirty="0"/>
              <a:t>14</a:t>
            </a:r>
            <a:r>
              <a:rPr lang="en-AU" baseline="30000" dirty="0"/>
              <a:t>th</a:t>
            </a:r>
            <a:r>
              <a:rPr lang="en-AU" dirty="0"/>
              <a:t> November 2024</a:t>
            </a:r>
          </a:p>
        </p:txBody>
      </p:sp>
      <p:pic>
        <p:nvPicPr>
          <p:cNvPr id="1026" name="Picture 2" descr="Misinformation &amp; Disinformation: What is it and How Do Agencies Protect ...">
            <a:extLst>
              <a:ext uri="{FF2B5EF4-FFF2-40B4-BE49-F238E27FC236}">
                <a16:creationId xmlns:a16="http://schemas.microsoft.com/office/drawing/2014/main" id="{61F7EDD1-6707-075D-1EAD-4D9E74BF20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91" t="29293" r="13940" b="15340"/>
          <a:stretch/>
        </p:blipFill>
        <p:spPr bwMode="auto">
          <a:xfrm>
            <a:off x="3975946" y="4328164"/>
            <a:ext cx="4362027" cy="1659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05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00"/>
                                        <p:tgtEl>
                                          <p:spTgt spid="3">
                                            <p:txEl>
                                              <p:pRg st="0" end="0"/>
                                            </p:txEl>
                                          </p:spTgt>
                                        </p:tgtEl>
                                      </p:cBhvr>
                                    </p:animEffect>
                                  </p:childTnLst>
                                </p:cTn>
                              </p:par>
                              <p:par>
                                <p:cTn id="13" presetID="10" presetClass="entr" presetSubtype="0" fill="hold" grpId="0" nodeType="withEffect">
                                  <p:stCondLst>
                                    <p:cond delay="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Why do People Believe Nonsense?</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Lack of knowledge/education.</a:t>
            </a:r>
          </a:p>
          <a:p>
            <a:pPr lvl="0">
              <a:spcAft>
                <a:spcPts val="1200"/>
              </a:spcAft>
            </a:pPr>
            <a:r>
              <a:rPr lang="en-AU" sz="2400" dirty="0">
                <a:solidFill>
                  <a:schemeClr val="tx1"/>
                </a:solidFill>
              </a:rPr>
              <a:t>To fit with an identity group/community.</a:t>
            </a:r>
          </a:p>
          <a:p>
            <a:pPr lvl="0">
              <a:spcAft>
                <a:spcPts val="1200"/>
              </a:spcAft>
            </a:pPr>
            <a:r>
              <a:rPr lang="en-AU" sz="2400" dirty="0">
                <a:solidFill>
                  <a:schemeClr val="tx1"/>
                </a:solidFill>
              </a:rPr>
              <a:t>Provide emotional comfort or outlet.</a:t>
            </a:r>
          </a:p>
          <a:p>
            <a:pPr lvl="0">
              <a:spcAft>
                <a:spcPts val="1200"/>
              </a:spcAft>
            </a:pPr>
            <a:r>
              <a:rPr lang="en-AU" sz="2400" dirty="0">
                <a:solidFill>
                  <a:schemeClr val="tx1"/>
                </a:solidFill>
              </a:rPr>
              <a:t>Coherence with an ideology/worldview.</a:t>
            </a:r>
          </a:p>
          <a:p>
            <a:pPr lvl="0">
              <a:spcAft>
                <a:spcPts val="1200"/>
              </a:spcAft>
            </a:pPr>
            <a:r>
              <a:rPr lang="en-AU" sz="2400" dirty="0">
                <a:solidFill>
                  <a:schemeClr val="tx1"/>
                </a:solidFill>
              </a:rPr>
              <a:t>Personality or demographic characteristics.</a:t>
            </a:r>
          </a:p>
        </p:txBody>
      </p:sp>
      <p:pic>
        <p:nvPicPr>
          <p:cNvPr id="2050" name="Picture 2">
            <a:extLst>
              <a:ext uri="{FF2B5EF4-FFF2-40B4-BE49-F238E27FC236}">
                <a16:creationId xmlns:a16="http://schemas.microsoft.com/office/drawing/2014/main" id="{EF73B1F9-B23C-981E-C5C5-1FE25CF4A7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4164" y="1242909"/>
            <a:ext cx="4308717" cy="2719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91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E67D5B-A15F-ECF9-FD2E-C80B1CDE9340}"/>
              </a:ext>
            </a:extLst>
          </p:cNvPr>
          <p:cNvPicPr>
            <a:picLocks noChangeAspect="1"/>
          </p:cNvPicPr>
          <p:nvPr/>
        </p:nvPicPr>
        <p:blipFill>
          <a:blip r:embed="rId2"/>
          <a:stretch>
            <a:fillRect/>
          </a:stretch>
        </p:blipFill>
        <p:spPr>
          <a:xfrm>
            <a:off x="1850405" y="2039199"/>
            <a:ext cx="6751290" cy="4374389"/>
          </a:xfrm>
          <a:prstGeom prst="rect">
            <a:avLst/>
          </a:prstGeom>
        </p:spPr>
      </p:pic>
      <p:sp>
        <p:nvSpPr>
          <p:cNvPr id="6" name="Title 1">
            <a:extLst>
              <a:ext uri="{FF2B5EF4-FFF2-40B4-BE49-F238E27FC236}">
                <a16:creationId xmlns:a16="http://schemas.microsoft.com/office/drawing/2014/main" id="{B88E47A2-9D21-A1B5-0A7B-458930F48BB6}"/>
              </a:ext>
            </a:extLst>
          </p:cNvPr>
          <p:cNvSpPr>
            <a:spLocks noGrp="1"/>
          </p:cNvSpPr>
          <p:nvPr>
            <p:ph type="title"/>
          </p:nvPr>
        </p:nvSpPr>
        <p:spPr>
          <a:xfrm>
            <a:off x="919119" y="12462"/>
            <a:ext cx="10353762" cy="970450"/>
          </a:xfrm>
        </p:spPr>
        <p:txBody>
          <a:bodyPr>
            <a:normAutofit/>
          </a:bodyPr>
          <a:lstStyle/>
          <a:p>
            <a:r>
              <a:rPr lang="en-AU" sz="4400" dirty="0"/>
              <a:t>Research Interest Over Time</a:t>
            </a:r>
          </a:p>
        </p:txBody>
      </p:sp>
      <p:sp useBgFill="1">
        <p:nvSpPr>
          <p:cNvPr id="7" name="Content Placeholder 2">
            <a:extLst>
              <a:ext uri="{FF2B5EF4-FFF2-40B4-BE49-F238E27FC236}">
                <a16:creationId xmlns:a16="http://schemas.microsoft.com/office/drawing/2014/main" id="{498AB6E3-CFD5-708E-7EFB-8033E4D6F918}"/>
              </a:ext>
            </a:extLst>
          </p:cNvPr>
          <p:cNvSpPr>
            <a:spLocks noGrp="1"/>
          </p:cNvSpPr>
          <p:nvPr>
            <p:ph idx="1"/>
          </p:nvPr>
        </p:nvSpPr>
        <p:spPr>
          <a:xfrm>
            <a:off x="1" y="1066801"/>
            <a:ext cx="12191999" cy="850052"/>
          </a:xfrm>
          <a:effectLst/>
        </p:spPr>
        <p:txBody>
          <a:bodyPr lIns="432000">
            <a:normAutofit/>
          </a:bodyPr>
          <a:lstStyle/>
          <a:p>
            <a:pPr marL="36900" lvl="0" indent="0">
              <a:spcAft>
                <a:spcPts val="1200"/>
              </a:spcAft>
              <a:buNone/>
            </a:pPr>
            <a:r>
              <a:rPr lang="en-AU" sz="2400" dirty="0">
                <a:solidFill>
                  <a:schemeClr val="tx1"/>
                </a:solidFill>
              </a:rPr>
              <a:t>Number of peer-reviewed articles on misinformation, disinformation, or fake news (excluding those with historical focus).</a:t>
            </a:r>
          </a:p>
        </p:txBody>
      </p:sp>
      <p:pic>
        <p:nvPicPr>
          <p:cNvPr id="11" name="Picture 10" descr="A close-up of a white background&#10;&#10;Description automatically generated">
            <a:extLst>
              <a:ext uri="{FF2B5EF4-FFF2-40B4-BE49-F238E27FC236}">
                <a16:creationId xmlns:a16="http://schemas.microsoft.com/office/drawing/2014/main" id="{C421F6AE-7416-D720-3060-A3DF33BA9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4104" y="5168810"/>
            <a:ext cx="2879241" cy="1244778"/>
          </a:xfrm>
          <a:prstGeom prst="rect">
            <a:avLst/>
          </a:prstGeom>
        </p:spPr>
      </p:pic>
      <p:sp>
        <p:nvSpPr>
          <p:cNvPr id="8" name="Arrow: Down 7">
            <a:extLst>
              <a:ext uri="{FF2B5EF4-FFF2-40B4-BE49-F238E27FC236}">
                <a16:creationId xmlns:a16="http://schemas.microsoft.com/office/drawing/2014/main" id="{F2BF376E-B455-0907-525D-57191CE639FF}"/>
              </a:ext>
            </a:extLst>
          </p:cNvPr>
          <p:cNvSpPr/>
          <p:nvPr/>
        </p:nvSpPr>
        <p:spPr>
          <a:xfrm>
            <a:off x="5440605" y="4159250"/>
            <a:ext cx="349250" cy="12636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6207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2F970-5655-2C70-90B6-4A1430384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F5165-D008-DFFD-3587-919FEE8F3097}"/>
              </a:ext>
            </a:extLst>
          </p:cNvPr>
          <p:cNvSpPr>
            <a:spLocks noGrp="1"/>
          </p:cNvSpPr>
          <p:nvPr>
            <p:ph type="title"/>
          </p:nvPr>
        </p:nvSpPr>
        <p:spPr>
          <a:xfrm>
            <a:off x="919119" y="12462"/>
            <a:ext cx="10353762" cy="970450"/>
          </a:xfrm>
        </p:spPr>
        <p:txBody>
          <a:bodyPr>
            <a:normAutofit/>
          </a:bodyPr>
          <a:lstStyle/>
          <a:p>
            <a:r>
              <a:rPr lang="en-AU" sz="4400" dirty="0"/>
              <a:t>Attention and Effort</a:t>
            </a:r>
          </a:p>
        </p:txBody>
      </p:sp>
      <p:sp useBgFill="1">
        <p:nvSpPr>
          <p:cNvPr id="3" name="Content Placeholder 2">
            <a:extLst>
              <a:ext uri="{FF2B5EF4-FFF2-40B4-BE49-F238E27FC236}">
                <a16:creationId xmlns:a16="http://schemas.microsoft.com/office/drawing/2014/main" id="{738E45E5-7CD2-D841-979E-DC1061D2D299}"/>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People simply do not pay attention, or spend enough time thinking.</a:t>
            </a:r>
          </a:p>
          <a:p>
            <a:pPr lvl="0">
              <a:spcAft>
                <a:spcPts val="1200"/>
              </a:spcAft>
            </a:pPr>
            <a:r>
              <a:rPr lang="en-AU" sz="2400" dirty="0">
                <a:solidFill>
                  <a:schemeClr val="tx1"/>
                </a:solidFill>
              </a:rPr>
              <a:t>“Data from 14 studies in which US participants were asked to rate the accuracy of actual news posts from social media… More-reﬂective participants had a somewhat lower overall belief than less-reﬂective participants, whereas overall belief was higher for politically concordant headlines than for politically discordant headlines.”</a:t>
            </a:r>
          </a:p>
        </p:txBody>
      </p:sp>
      <p:pic>
        <p:nvPicPr>
          <p:cNvPr id="7" name="Picture 6" descr="A close-up of a white background&#10;&#10;Description automatically generated">
            <a:extLst>
              <a:ext uri="{FF2B5EF4-FFF2-40B4-BE49-F238E27FC236}">
                <a16:creationId xmlns:a16="http://schemas.microsoft.com/office/drawing/2014/main" id="{B00D6F02-A25A-4A08-7A91-CC7E829A1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2589" y="5875088"/>
            <a:ext cx="2611244" cy="784494"/>
          </a:xfrm>
          <a:prstGeom prst="rect">
            <a:avLst/>
          </a:prstGeom>
        </p:spPr>
      </p:pic>
      <p:pic>
        <p:nvPicPr>
          <p:cNvPr id="5" name="Picture 4">
            <a:extLst>
              <a:ext uri="{FF2B5EF4-FFF2-40B4-BE49-F238E27FC236}">
                <a16:creationId xmlns:a16="http://schemas.microsoft.com/office/drawing/2014/main" id="{E82D7F7C-32DF-B884-9461-05F122F47C73}"/>
              </a:ext>
            </a:extLst>
          </p:cNvPr>
          <p:cNvPicPr>
            <a:picLocks noChangeAspect="1"/>
          </p:cNvPicPr>
          <p:nvPr/>
        </p:nvPicPr>
        <p:blipFill>
          <a:blip r:embed="rId3"/>
          <a:srcRect b="50559"/>
          <a:stretch/>
        </p:blipFill>
        <p:spPr>
          <a:xfrm>
            <a:off x="1180814" y="3347594"/>
            <a:ext cx="4762344" cy="2429933"/>
          </a:xfrm>
          <a:prstGeom prst="rect">
            <a:avLst/>
          </a:prstGeom>
        </p:spPr>
      </p:pic>
      <p:pic>
        <p:nvPicPr>
          <p:cNvPr id="12" name="Picture 11">
            <a:extLst>
              <a:ext uri="{FF2B5EF4-FFF2-40B4-BE49-F238E27FC236}">
                <a16:creationId xmlns:a16="http://schemas.microsoft.com/office/drawing/2014/main" id="{548230C7-A388-EB33-9EE8-D0FDE7DDEB93}"/>
              </a:ext>
            </a:extLst>
          </p:cNvPr>
          <p:cNvPicPr>
            <a:picLocks noChangeAspect="1"/>
          </p:cNvPicPr>
          <p:nvPr/>
        </p:nvPicPr>
        <p:blipFill>
          <a:blip r:embed="rId3"/>
          <a:srcRect t="49214"/>
          <a:stretch/>
        </p:blipFill>
        <p:spPr>
          <a:xfrm>
            <a:off x="6248843" y="3347594"/>
            <a:ext cx="4662341" cy="2443605"/>
          </a:xfrm>
          <a:prstGeom prst="rect">
            <a:avLst/>
          </a:prstGeom>
        </p:spPr>
      </p:pic>
    </p:spTree>
    <p:extLst>
      <p:ext uri="{BB962C8B-B14F-4D97-AF65-F5344CB8AC3E}">
        <p14:creationId xmlns:p14="http://schemas.microsoft.com/office/powerpoint/2010/main" val="690743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D12FD-2325-56F3-E2AA-3BAA85E0E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1097E3-E565-CBB0-BB8B-1F889E25D7C8}"/>
              </a:ext>
            </a:extLst>
          </p:cNvPr>
          <p:cNvSpPr>
            <a:spLocks noGrp="1"/>
          </p:cNvSpPr>
          <p:nvPr>
            <p:ph type="title"/>
          </p:nvPr>
        </p:nvSpPr>
        <p:spPr>
          <a:xfrm>
            <a:off x="919119" y="12462"/>
            <a:ext cx="10353762" cy="970450"/>
          </a:xfrm>
        </p:spPr>
        <p:txBody>
          <a:bodyPr>
            <a:normAutofit/>
          </a:bodyPr>
          <a:lstStyle/>
          <a:p>
            <a:r>
              <a:rPr lang="en-AU" sz="4400" dirty="0"/>
              <a:t>Attention and Effort</a:t>
            </a:r>
          </a:p>
        </p:txBody>
      </p:sp>
      <p:sp useBgFill="1">
        <p:nvSpPr>
          <p:cNvPr id="3" name="Content Placeholder 2">
            <a:extLst>
              <a:ext uri="{FF2B5EF4-FFF2-40B4-BE49-F238E27FC236}">
                <a16:creationId xmlns:a16="http://schemas.microsoft.com/office/drawing/2014/main" id="{FC4D9CF9-5A80-0BE2-6B77-3C22B70E6CDB}"/>
              </a:ext>
            </a:extLst>
          </p:cNvPr>
          <p:cNvSpPr>
            <a:spLocks noGrp="1"/>
          </p:cNvSpPr>
          <p:nvPr>
            <p:ph idx="1"/>
          </p:nvPr>
        </p:nvSpPr>
        <p:spPr>
          <a:xfrm>
            <a:off x="1" y="1066801"/>
            <a:ext cx="12191999" cy="5791200"/>
          </a:xfrm>
          <a:effectLst/>
        </p:spPr>
        <p:txBody>
          <a:bodyPr lIns="432000">
            <a:normAutofit/>
          </a:bodyPr>
          <a:lstStyle/>
          <a:p>
            <a:pPr marL="36900" indent="0">
              <a:buNone/>
            </a:pPr>
            <a:r>
              <a:rPr lang="en-AU" sz="2400" dirty="0"/>
              <a:t>“The inattention-based account argues that people have a strong preference to only share accurate content, but that the social media context distracts them from this preference. Consistent with this account, asking participants to rate the accuracy of each headline before deciding whether to share it decreased sharing of false headlines by 51% relative to the baseline condition – suggesting that inattention to accuracy was responsible for roughly half of the misinformation sharing in the experiment.”</a:t>
            </a:r>
          </a:p>
        </p:txBody>
      </p:sp>
      <p:pic>
        <p:nvPicPr>
          <p:cNvPr id="9" name="Picture 8">
            <a:extLst>
              <a:ext uri="{FF2B5EF4-FFF2-40B4-BE49-F238E27FC236}">
                <a16:creationId xmlns:a16="http://schemas.microsoft.com/office/drawing/2014/main" id="{3584C96B-70FE-E527-C423-3EFC1E2F26B1}"/>
              </a:ext>
            </a:extLst>
          </p:cNvPr>
          <p:cNvPicPr>
            <a:picLocks noChangeAspect="1"/>
          </p:cNvPicPr>
          <p:nvPr/>
        </p:nvPicPr>
        <p:blipFill>
          <a:blip r:embed="rId2"/>
          <a:stretch>
            <a:fillRect/>
          </a:stretch>
        </p:blipFill>
        <p:spPr>
          <a:xfrm>
            <a:off x="3673968" y="3581400"/>
            <a:ext cx="4228150" cy="2797237"/>
          </a:xfrm>
          <a:prstGeom prst="rect">
            <a:avLst/>
          </a:prstGeom>
        </p:spPr>
      </p:pic>
      <p:pic>
        <p:nvPicPr>
          <p:cNvPr id="4" name="Picture 3" descr="A close-up of a white background&#10;&#10;Description automatically generated">
            <a:extLst>
              <a:ext uri="{FF2B5EF4-FFF2-40B4-BE49-F238E27FC236}">
                <a16:creationId xmlns:a16="http://schemas.microsoft.com/office/drawing/2014/main" id="{20A37355-F20E-0FB2-6B97-7BFEE7432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589" y="5875088"/>
            <a:ext cx="2611244" cy="784494"/>
          </a:xfrm>
          <a:prstGeom prst="rect">
            <a:avLst/>
          </a:prstGeom>
        </p:spPr>
      </p:pic>
    </p:spTree>
    <p:extLst>
      <p:ext uri="{BB962C8B-B14F-4D97-AF65-F5344CB8AC3E}">
        <p14:creationId xmlns:p14="http://schemas.microsoft.com/office/powerpoint/2010/main" val="24118285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Science and Appeals to Authority</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We lack the time and knowledge to assess most scientific claims ourselves.</a:t>
            </a:r>
          </a:p>
          <a:p>
            <a:pPr lvl="0">
              <a:spcAft>
                <a:spcPts val="1200"/>
              </a:spcAft>
            </a:pPr>
            <a:r>
              <a:rPr lang="en-AU" sz="2400" dirty="0">
                <a:solidFill>
                  <a:schemeClr val="tx1"/>
                </a:solidFill>
              </a:rPr>
              <a:t>We must trust the expertise of scientists.</a:t>
            </a:r>
          </a:p>
          <a:p>
            <a:pPr lvl="0">
              <a:spcAft>
                <a:spcPts val="1200"/>
              </a:spcAft>
            </a:pPr>
            <a:r>
              <a:rPr lang="en-AU" sz="2400" dirty="0">
                <a:solidFill>
                  <a:schemeClr val="tx1"/>
                </a:solidFill>
              </a:rPr>
              <a:t>But why should we?</a:t>
            </a:r>
          </a:p>
          <a:p>
            <a:pPr lvl="0">
              <a:spcAft>
                <a:spcPts val="1200"/>
              </a:spcAft>
            </a:pPr>
            <a:r>
              <a:rPr lang="en-AU" sz="2400" dirty="0">
                <a:solidFill>
                  <a:schemeClr val="tx1"/>
                </a:solidFill>
              </a:rPr>
              <a:t>What makes ‘science’ more trustworthy than anecdote, religious texts, mystical experiences, political debate, or introspection?</a:t>
            </a:r>
          </a:p>
          <a:p>
            <a:pPr lvl="0">
              <a:spcAft>
                <a:spcPts val="1200"/>
              </a:spcAft>
            </a:pPr>
            <a:endParaRPr lang="en-AU" sz="2400" dirty="0">
              <a:solidFill>
                <a:schemeClr val="tx1"/>
              </a:solidFill>
            </a:endParaRPr>
          </a:p>
        </p:txBody>
      </p:sp>
      <p:pic>
        <p:nvPicPr>
          <p:cNvPr id="1026" name="Picture 2" descr="in science we trust - In Science We Trust - T-Shirt | TeePublic">
            <a:extLst>
              <a:ext uri="{FF2B5EF4-FFF2-40B4-BE49-F238E27FC236}">
                <a16:creationId xmlns:a16="http://schemas.microsoft.com/office/drawing/2014/main" id="{76CD2EAE-F5B3-18FA-ADAB-4872F60AE4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6" t="12754" r="-446" b="10296"/>
          <a:stretch/>
        </p:blipFill>
        <p:spPr bwMode="auto">
          <a:xfrm>
            <a:off x="3196160" y="4108784"/>
            <a:ext cx="5390610" cy="2177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40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5F0A4E-CD1B-563C-7E16-C4C7D8178981}"/>
              </a:ext>
            </a:extLst>
          </p:cNvPr>
          <p:cNvSpPr>
            <a:spLocks noGrp="1"/>
          </p:cNvSpPr>
          <p:nvPr>
            <p:ph idx="1"/>
          </p:nvPr>
        </p:nvSpPr>
        <p:spPr>
          <a:xfrm>
            <a:off x="374045" y="1065699"/>
            <a:ext cx="10829048" cy="3878834"/>
          </a:xfrm>
        </p:spPr>
        <p:txBody>
          <a:bodyPr>
            <a:normAutofit/>
          </a:bodyPr>
          <a:lstStyle/>
          <a:p>
            <a:r>
              <a:rPr lang="en-AU" sz="2400" dirty="0"/>
              <a:t>“Some laypersons concluded that scientists simply don’t know when they were confronted with apparently contradictory messages about masking, or conﬂicting studies about whether a particular treatment was eﬀective or not against COVID-19. This is in part because there often false assumptions about how science works that can impact trust. For example, </a:t>
            </a:r>
            <a:r>
              <a:rPr lang="en-AU" sz="2400" u="sng" dirty="0"/>
              <a:t>when people believe (wrongly) that science is about proving theories true or false with certainty</a:t>
            </a:r>
            <a:r>
              <a:rPr lang="en-AU" sz="2400" dirty="0"/>
              <a:t>, they can think that a study that seems to contradict a widely held ﬁnding implies that scientists ‘just don’t know.’”</a:t>
            </a:r>
          </a:p>
          <a:p>
            <a:r>
              <a:rPr lang="en-AU" sz="2400" dirty="0"/>
              <a:t>Important to understand how science (really) works and why it can be trusted.</a:t>
            </a:r>
          </a:p>
        </p:txBody>
      </p:sp>
      <p:pic>
        <p:nvPicPr>
          <p:cNvPr id="5" name="Picture 4">
            <a:extLst>
              <a:ext uri="{FF2B5EF4-FFF2-40B4-BE49-F238E27FC236}">
                <a16:creationId xmlns:a16="http://schemas.microsoft.com/office/drawing/2014/main" id="{AD660622-CCAF-1E5F-DBEF-5F9B7AE52BDF}"/>
              </a:ext>
            </a:extLst>
          </p:cNvPr>
          <p:cNvPicPr>
            <a:picLocks noChangeAspect="1"/>
          </p:cNvPicPr>
          <p:nvPr/>
        </p:nvPicPr>
        <p:blipFill>
          <a:blip r:embed="rId2"/>
          <a:stretch>
            <a:fillRect/>
          </a:stretch>
        </p:blipFill>
        <p:spPr>
          <a:xfrm>
            <a:off x="7984299" y="5256106"/>
            <a:ext cx="3915601" cy="1315329"/>
          </a:xfrm>
          <a:prstGeom prst="rect">
            <a:avLst/>
          </a:prstGeom>
        </p:spPr>
      </p:pic>
      <p:sp>
        <p:nvSpPr>
          <p:cNvPr id="7" name="Title 1">
            <a:extLst>
              <a:ext uri="{FF2B5EF4-FFF2-40B4-BE49-F238E27FC236}">
                <a16:creationId xmlns:a16="http://schemas.microsoft.com/office/drawing/2014/main" id="{32F10FD2-0A31-7FB1-62B0-E267A6C0453C}"/>
              </a:ext>
            </a:extLst>
          </p:cNvPr>
          <p:cNvSpPr>
            <a:spLocks noGrp="1"/>
          </p:cNvSpPr>
          <p:nvPr>
            <p:ph type="title"/>
          </p:nvPr>
        </p:nvSpPr>
        <p:spPr>
          <a:xfrm>
            <a:off x="919119" y="12462"/>
            <a:ext cx="10353762" cy="970450"/>
          </a:xfrm>
        </p:spPr>
        <p:txBody>
          <a:bodyPr>
            <a:normAutofit/>
          </a:bodyPr>
          <a:lstStyle/>
          <a:p>
            <a:r>
              <a:rPr lang="en-AU" sz="4400" dirty="0"/>
              <a:t>Science and Appeals to Authority</a:t>
            </a:r>
          </a:p>
        </p:txBody>
      </p:sp>
    </p:spTree>
    <p:extLst>
      <p:ext uri="{BB962C8B-B14F-4D97-AF65-F5344CB8AC3E}">
        <p14:creationId xmlns:p14="http://schemas.microsoft.com/office/powerpoint/2010/main" val="179630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E11B-8A59-8A93-CB5A-3DC95AEB6C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04D652-9137-1439-1321-4E452A8303A9}"/>
              </a:ext>
            </a:extLst>
          </p:cNvPr>
          <p:cNvSpPr>
            <a:spLocks noGrp="1"/>
          </p:cNvSpPr>
          <p:nvPr>
            <p:ph idx="1"/>
          </p:nvPr>
        </p:nvSpPr>
        <p:spPr>
          <a:xfrm>
            <a:off x="374045" y="1065699"/>
            <a:ext cx="10353762" cy="3245951"/>
          </a:xfrm>
        </p:spPr>
        <p:txBody>
          <a:bodyPr>
            <a:normAutofit/>
          </a:bodyPr>
          <a:lstStyle/>
          <a:p>
            <a:r>
              <a:rPr lang="en-AU" sz="2400" dirty="0"/>
              <a:t>“We developed a model for the public’s trust in science, and we tested this model in a nationally representative survey in Switzerland (N =1,050). The analysis reveals that trust in science was best predicted by po</a:t>
            </a:r>
            <a:r>
              <a:rPr lang="en-AU" sz="2400" u="sng" dirty="0"/>
              <a:t>sitivistic attitudes toward science</a:t>
            </a:r>
            <a:r>
              <a:rPr lang="en-AU" sz="2400" dirty="0"/>
              <a:t> (β=0.33) and to a lesser extent by trustworthiness assessments of scientists (β=0.24). </a:t>
            </a:r>
            <a:r>
              <a:rPr lang="en-AU" sz="2400" u="sng" dirty="0"/>
              <a:t>Experiences with science did not predict trust in science </a:t>
            </a:r>
            <a:r>
              <a:rPr lang="en-AU" sz="2400" dirty="0"/>
              <a:t>(β=0.07). </a:t>
            </a:r>
          </a:p>
          <a:p>
            <a:r>
              <a:rPr lang="en-AU" sz="2400" dirty="0"/>
              <a:t>Mere exposure to science is not sufficient for trust.</a:t>
            </a:r>
          </a:p>
          <a:p>
            <a:pPr marL="36900" indent="0">
              <a:buNone/>
            </a:pPr>
            <a:endParaRPr lang="en-AU" sz="2400" dirty="0"/>
          </a:p>
        </p:txBody>
      </p:sp>
      <p:sp>
        <p:nvSpPr>
          <p:cNvPr id="7" name="Title 1">
            <a:extLst>
              <a:ext uri="{FF2B5EF4-FFF2-40B4-BE49-F238E27FC236}">
                <a16:creationId xmlns:a16="http://schemas.microsoft.com/office/drawing/2014/main" id="{6A127478-E1E4-DDD5-018B-F33E7D642736}"/>
              </a:ext>
            </a:extLst>
          </p:cNvPr>
          <p:cNvSpPr>
            <a:spLocks noGrp="1"/>
          </p:cNvSpPr>
          <p:nvPr>
            <p:ph type="title"/>
          </p:nvPr>
        </p:nvSpPr>
        <p:spPr>
          <a:xfrm>
            <a:off x="919119" y="12462"/>
            <a:ext cx="10353762" cy="970450"/>
          </a:xfrm>
        </p:spPr>
        <p:txBody>
          <a:bodyPr>
            <a:normAutofit/>
          </a:bodyPr>
          <a:lstStyle/>
          <a:p>
            <a:r>
              <a:rPr lang="en-AU" sz="4400" dirty="0"/>
              <a:t>Science and Appeals to Authority</a:t>
            </a:r>
          </a:p>
        </p:txBody>
      </p:sp>
      <p:pic>
        <p:nvPicPr>
          <p:cNvPr id="4" name="Picture 3">
            <a:extLst>
              <a:ext uri="{FF2B5EF4-FFF2-40B4-BE49-F238E27FC236}">
                <a16:creationId xmlns:a16="http://schemas.microsoft.com/office/drawing/2014/main" id="{096B0302-81E5-C367-447B-1E8806BC515F}"/>
              </a:ext>
            </a:extLst>
          </p:cNvPr>
          <p:cNvPicPr>
            <a:picLocks noChangeAspect="1"/>
          </p:cNvPicPr>
          <p:nvPr/>
        </p:nvPicPr>
        <p:blipFill>
          <a:blip r:embed="rId2"/>
          <a:stretch>
            <a:fillRect/>
          </a:stretch>
        </p:blipFill>
        <p:spPr>
          <a:xfrm>
            <a:off x="8703040" y="4721013"/>
            <a:ext cx="3216514" cy="1876300"/>
          </a:xfrm>
          <a:prstGeom prst="rect">
            <a:avLst/>
          </a:prstGeom>
        </p:spPr>
      </p:pic>
    </p:spTree>
    <p:extLst>
      <p:ext uri="{BB962C8B-B14F-4D97-AF65-F5344CB8AC3E}">
        <p14:creationId xmlns:p14="http://schemas.microsoft.com/office/powerpoint/2010/main" val="355868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Why Trust Science: Some Bad Answers</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Scientists follow the ‘scientific method’.</a:t>
            </a:r>
          </a:p>
          <a:p>
            <a:pPr lvl="1">
              <a:spcAft>
                <a:spcPts val="1200"/>
              </a:spcAft>
            </a:pPr>
            <a:r>
              <a:rPr lang="en-AU" sz="2200" dirty="0">
                <a:solidFill>
                  <a:schemeClr val="tx1"/>
                </a:solidFill>
              </a:rPr>
              <a:t>Not really any such thing.</a:t>
            </a:r>
          </a:p>
          <a:p>
            <a:pPr lvl="1">
              <a:spcAft>
                <a:spcPts val="1200"/>
              </a:spcAft>
            </a:pPr>
            <a:r>
              <a:rPr lang="en-AU" sz="2200" dirty="0">
                <a:solidFill>
                  <a:schemeClr val="tx1"/>
                </a:solidFill>
              </a:rPr>
              <a:t>Would need to establish the method was justified.</a:t>
            </a:r>
          </a:p>
          <a:p>
            <a:pPr lvl="0">
              <a:spcAft>
                <a:spcPts val="1200"/>
              </a:spcAft>
            </a:pPr>
            <a:r>
              <a:rPr lang="en-AU" sz="2400" dirty="0">
                <a:solidFill>
                  <a:schemeClr val="tx1"/>
                </a:solidFill>
              </a:rPr>
              <a:t>Individual scientists are responsive to new evidence.</a:t>
            </a:r>
          </a:p>
          <a:p>
            <a:pPr lvl="1">
              <a:spcAft>
                <a:spcPts val="1200"/>
              </a:spcAft>
            </a:pPr>
            <a:r>
              <a:rPr lang="en-AU" sz="2200" dirty="0">
                <a:solidFill>
                  <a:schemeClr val="tx1"/>
                </a:solidFill>
              </a:rPr>
              <a:t>Scientists are often as stubborn and biased as other people.</a:t>
            </a:r>
          </a:p>
          <a:p>
            <a:pPr lvl="1">
              <a:spcAft>
                <a:spcPts val="1200"/>
              </a:spcAft>
            </a:pPr>
            <a:r>
              <a:rPr lang="en-AU" sz="2200" dirty="0">
                <a:solidFill>
                  <a:schemeClr val="tx1"/>
                </a:solidFill>
              </a:rPr>
              <a:t>Fields can change very slowly with new evidence or techniques.</a:t>
            </a:r>
          </a:p>
          <a:p>
            <a:pPr lvl="0">
              <a:spcAft>
                <a:spcPts val="1200"/>
              </a:spcAft>
            </a:pPr>
            <a:r>
              <a:rPr lang="en-AU" sz="2400" dirty="0">
                <a:solidFill>
                  <a:schemeClr val="tx1"/>
                </a:solidFill>
              </a:rPr>
              <a:t>Science is based on observable facts rather than speculations or dogma.</a:t>
            </a:r>
          </a:p>
          <a:p>
            <a:pPr lvl="1">
              <a:spcAft>
                <a:spcPts val="1200"/>
              </a:spcAft>
            </a:pPr>
            <a:r>
              <a:rPr lang="en-AU" sz="2200" dirty="0">
                <a:solidFill>
                  <a:schemeClr val="tx1"/>
                </a:solidFill>
              </a:rPr>
              <a:t>Observations must be interpreted in light of a theory.</a:t>
            </a:r>
          </a:p>
          <a:p>
            <a:pPr lvl="1">
              <a:spcAft>
                <a:spcPts val="1200"/>
              </a:spcAft>
            </a:pPr>
            <a:r>
              <a:rPr lang="en-AU" sz="2200" dirty="0">
                <a:solidFill>
                  <a:schemeClr val="tx1"/>
                </a:solidFill>
              </a:rPr>
              <a:t>Theologians, mystics, and paranormal investigators also use ‘observable facts’.</a:t>
            </a:r>
          </a:p>
          <a:p>
            <a:pPr lvl="0">
              <a:spcAft>
                <a:spcPts val="1200"/>
              </a:spcAft>
            </a:pPr>
            <a:endParaRPr lang="en-AU" sz="2400" dirty="0">
              <a:solidFill>
                <a:schemeClr val="tx1"/>
              </a:solidFill>
            </a:endParaRPr>
          </a:p>
        </p:txBody>
      </p:sp>
      <p:pic>
        <p:nvPicPr>
          <p:cNvPr id="3076" name="Picture 4" descr="American Board">
            <a:extLst>
              <a:ext uri="{FF2B5EF4-FFF2-40B4-BE49-F238E27FC236}">
                <a16:creationId xmlns:a16="http://schemas.microsoft.com/office/drawing/2014/main" id="{0E26077C-0297-3928-9CD7-3FD681E50F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1902" y="1177535"/>
            <a:ext cx="2353908" cy="2224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36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Why Trust Science: Some Better Answers</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Science is a (fairly) open intellectual endeavour.</a:t>
            </a:r>
          </a:p>
          <a:p>
            <a:pPr lvl="1">
              <a:spcAft>
                <a:spcPts val="1200"/>
              </a:spcAft>
            </a:pPr>
            <a:r>
              <a:rPr lang="en-AU" sz="2200" dirty="0">
                <a:solidFill>
                  <a:schemeClr val="tx1"/>
                </a:solidFill>
              </a:rPr>
              <a:t>Do not need to sign statements of belief or join a religious order.</a:t>
            </a:r>
          </a:p>
          <a:p>
            <a:pPr lvl="1">
              <a:spcAft>
                <a:spcPts val="1200"/>
              </a:spcAft>
            </a:pPr>
            <a:r>
              <a:rPr lang="en-AU" sz="2200" dirty="0">
                <a:solidFill>
                  <a:schemeClr val="tx1"/>
                </a:solidFill>
              </a:rPr>
              <a:t>Evidence is presented for public evaluation and comment.</a:t>
            </a:r>
          </a:p>
          <a:p>
            <a:pPr>
              <a:spcAft>
                <a:spcPts val="1200"/>
              </a:spcAft>
            </a:pPr>
            <a:r>
              <a:rPr lang="en-AU" sz="2400" dirty="0">
                <a:solidFill>
                  <a:schemeClr val="tx1"/>
                </a:solidFill>
              </a:rPr>
              <a:t>Science takes a critical viewpoint and requires evidence.</a:t>
            </a:r>
          </a:p>
          <a:p>
            <a:pPr lvl="1">
              <a:spcAft>
                <a:spcPts val="1200"/>
              </a:spcAft>
            </a:pPr>
            <a:r>
              <a:rPr lang="en-AU" sz="2200" dirty="0">
                <a:solidFill>
                  <a:schemeClr val="tx1"/>
                </a:solidFill>
              </a:rPr>
              <a:t>Many fields take a credulous viewpoint and do not have standards of evidence.</a:t>
            </a:r>
          </a:p>
          <a:p>
            <a:pPr lvl="1">
              <a:spcAft>
                <a:spcPts val="1200"/>
              </a:spcAft>
            </a:pPr>
            <a:r>
              <a:rPr lang="en-AU" sz="2200" dirty="0">
                <a:solidFill>
                  <a:schemeClr val="tx1"/>
                </a:solidFill>
              </a:rPr>
              <a:t>In science nothing is ‘sacred’ or beyond reproach or doubt.</a:t>
            </a:r>
          </a:p>
          <a:p>
            <a:pPr>
              <a:spcAft>
                <a:spcPts val="1200"/>
              </a:spcAft>
            </a:pPr>
            <a:r>
              <a:rPr lang="en-AU" sz="2400" dirty="0">
                <a:solidFill>
                  <a:schemeClr val="tx1"/>
                </a:solidFill>
              </a:rPr>
              <a:t>Science has self-correcting mechanisms.</a:t>
            </a:r>
          </a:p>
          <a:p>
            <a:pPr lvl="1">
              <a:spcAft>
                <a:spcPts val="1200"/>
              </a:spcAft>
            </a:pPr>
            <a:r>
              <a:rPr lang="en-AU" sz="2200" dirty="0">
                <a:solidFill>
                  <a:schemeClr val="tx1"/>
                </a:solidFill>
              </a:rPr>
              <a:t>Findings that cannot be replicated become suspect.</a:t>
            </a:r>
          </a:p>
          <a:p>
            <a:pPr lvl="1">
              <a:spcAft>
                <a:spcPts val="1200"/>
              </a:spcAft>
            </a:pPr>
            <a:r>
              <a:rPr lang="en-AU" sz="2200" dirty="0">
                <a:solidFill>
                  <a:schemeClr val="tx1"/>
                </a:solidFill>
              </a:rPr>
              <a:t>Research programs that don’t yield results are abandoned. </a:t>
            </a:r>
            <a:endParaRPr lang="en-AU" sz="20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3610380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Example: Climate Change</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Focus on broad range of agreement of researchers across the world.</a:t>
            </a:r>
          </a:p>
          <a:p>
            <a:pPr lvl="0">
              <a:spcAft>
                <a:spcPts val="1200"/>
              </a:spcAft>
            </a:pPr>
            <a:r>
              <a:rPr lang="en-AU" sz="2400" dirty="0">
                <a:solidFill>
                  <a:schemeClr val="tx1"/>
                </a:solidFill>
              </a:rPr>
              <a:t>Discuss the methods used (historical, surface, satellite, modelling).</a:t>
            </a:r>
          </a:p>
          <a:p>
            <a:pPr lvl="0">
              <a:spcAft>
                <a:spcPts val="1200"/>
              </a:spcAft>
            </a:pPr>
            <a:r>
              <a:rPr lang="en-AU" sz="2400" dirty="0">
                <a:solidFill>
                  <a:schemeClr val="tx1"/>
                </a:solidFill>
              </a:rPr>
              <a:t>Emphasise that no plausible alternative explanation to recent warming can be provided by climate deniers.</a:t>
            </a:r>
          </a:p>
          <a:p>
            <a:pPr lvl="0">
              <a:spcAft>
                <a:spcPts val="1200"/>
              </a:spcAft>
            </a:pPr>
            <a:r>
              <a:rPr lang="en-AU" sz="2400" dirty="0">
                <a:solidFill>
                  <a:schemeClr val="tx1"/>
                </a:solidFill>
              </a:rPr>
              <a:t>Challenge claims of bias by asking for specifics of what research is wrong, and why no one with different biases hasn’t shown this.</a:t>
            </a:r>
          </a:p>
          <a:p>
            <a:pPr lvl="0">
              <a:spcAft>
                <a:spcPts val="1200"/>
              </a:spcAft>
            </a:pPr>
            <a:endParaRPr lang="en-AU" sz="2200" dirty="0">
              <a:solidFill>
                <a:schemeClr val="tx1"/>
              </a:solidFill>
            </a:endParaRPr>
          </a:p>
        </p:txBody>
      </p:sp>
      <p:pic>
        <p:nvPicPr>
          <p:cNvPr id="2050" name="Picture 2">
            <a:extLst>
              <a:ext uri="{FF2B5EF4-FFF2-40B4-BE49-F238E27FC236}">
                <a16:creationId xmlns:a16="http://schemas.microsoft.com/office/drawing/2014/main" id="{546773A9-DB5D-053A-4989-70A821B01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947" y="4282550"/>
            <a:ext cx="3484962" cy="19031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01018D8-B3B6-44AC-C5EB-E90A84EA5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8501" y="4282551"/>
            <a:ext cx="2747791" cy="20608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arthstock presents documentary 'Merchants of Doubt' | Nebraska Today ...">
            <a:extLst>
              <a:ext uri="{FF2B5EF4-FFF2-40B4-BE49-F238E27FC236}">
                <a16:creationId xmlns:a16="http://schemas.microsoft.com/office/drawing/2014/main" id="{5BA51F8D-37FE-19D9-9CC7-E8F267EEB7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601" b="24551"/>
          <a:stretch/>
        </p:blipFill>
        <p:spPr bwMode="auto">
          <a:xfrm>
            <a:off x="8881825" y="4282550"/>
            <a:ext cx="2283496" cy="20608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9EB66EE9-3B8E-4425-CD79-16E2C2B26F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560" y="4282550"/>
            <a:ext cx="3484962" cy="19031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1C21524-A617-36A0-A808-E1F79F9A9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1114" y="4282551"/>
            <a:ext cx="2747791" cy="2060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48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Coherence and Worldviews</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A worldview is a set of fundamental beliefs about how the world works.</a:t>
            </a:r>
          </a:p>
          <a:p>
            <a:pPr lvl="0">
              <a:spcAft>
                <a:spcPts val="1200"/>
              </a:spcAft>
            </a:pPr>
            <a:r>
              <a:rPr lang="en-AU" sz="2400" dirty="0">
                <a:solidFill>
                  <a:schemeClr val="tx1"/>
                </a:solidFill>
              </a:rPr>
              <a:t>Many people don’t think carefully about it but everyone has one.</a:t>
            </a:r>
          </a:p>
          <a:p>
            <a:pPr lvl="0">
              <a:spcAft>
                <a:spcPts val="1200"/>
              </a:spcAft>
            </a:pPr>
            <a:r>
              <a:rPr lang="en-AU" sz="2400" dirty="0">
                <a:solidFill>
                  <a:schemeClr val="tx1"/>
                </a:solidFill>
              </a:rPr>
              <a:t>Perceived contradictions lead to cognitive dissonance and belief revision.</a:t>
            </a:r>
          </a:p>
          <a:p>
            <a:pPr lvl="0">
              <a:spcAft>
                <a:spcPts val="1200"/>
              </a:spcAft>
            </a:pPr>
            <a:r>
              <a:rPr lang="en-AU" sz="2400" dirty="0">
                <a:solidFill>
                  <a:schemeClr val="tx1"/>
                </a:solidFill>
              </a:rPr>
              <a:t>People often reject new evidence or arguments that conflicts with their worldview.</a:t>
            </a:r>
          </a:p>
          <a:p>
            <a:pPr lvl="0">
              <a:spcAft>
                <a:spcPts val="1200"/>
              </a:spcAft>
            </a:pPr>
            <a:endParaRPr lang="en-AU" sz="2400" dirty="0">
              <a:solidFill>
                <a:schemeClr val="tx1"/>
              </a:solidFill>
            </a:endParaRPr>
          </a:p>
        </p:txBody>
      </p:sp>
      <p:pic>
        <p:nvPicPr>
          <p:cNvPr id="4100" name="Picture 4" descr="ideologies">
            <a:extLst>
              <a:ext uri="{FF2B5EF4-FFF2-40B4-BE49-F238E27FC236}">
                <a16:creationId xmlns:a16="http://schemas.microsoft.com/office/drawing/2014/main" id="{97EBE98E-8BDD-FDFC-01B2-A6FD8B719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75" y="3559742"/>
            <a:ext cx="2764795" cy="276479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op Religions In The World - Quiz - Quizony.com">
            <a:extLst>
              <a:ext uri="{FF2B5EF4-FFF2-40B4-BE49-F238E27FC236}">
                <a16:creationId xmlns:a16="http://schemas.microsoft.com/office/drawing/2014/main" id="{4C3D15C6-61F6-9344-B841-5E6996067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1075" y="3737801"/>
            <a:ext cx="4600506" cy="240867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WVS Database">
            <a:extLst>
              <a:ext uri="{FF2B5EF4-FFF2-40B4-BE49-F238E27FC236}">
                <a16:creationId xmlns:a16="http://schemas.microsoft.com/office/drawing/2014/main" id="{E6209F26-DF3F-5985-CAC0-23EBE3F53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2986" y="3480801"/>
            <a:ext cx="3780458" cy="2843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64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10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4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Alternative Explanations</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1924661" cy="5791200"/>
          </a:xfrm>
          <a:effectLst/>
        </p:spPr>
        <p:txBody>
          <a:bodyPr lIns="432000">
            <a:normAutofit/>
          </a:bodyPr>
          <a:lstStyle/>
          <a:p>
            <a:pPr lvl="0">
              <a:spcAft>
                <a:spcPts val="1200"/>
              </a:spcAft>
            </a:pPr>
            <a:r>
              <a:rPr lang="en-AU" sz="2400" dirty="0">
                <a:solidFill>
                  <a:schemeClr val="tx1"/>
                </a:solidFill>
              </a:rPr>
              <a:t>“Corrections that merely encourage people to consider the opposite of initial information often inadvertently strengthen the misinformation. Therefore, </a:t>
            </a:r>
            <a:r>
              <a:rPr lang="en-AU" sz="2400" u="sng" dirty="0">
                <a:solidFill>
                  <a:schemeClr val="tx1"/>
                </a:solidFill>
              </a:rPr>
              <a:t>offering a well argued, detailed debunking message appears to be necessary to reduce misinformation persistence</a:t>
            </a:r>
            <a:r>
              <a:rPr lang="en-AU" sz="2400" dirty="0">
                <a:solidFill>
                  <a:schemeClr val="tx1"/>
                </a:solidFill>
              </a:rPr>
              <a:t>.”</a:t>
            </a:r>
          </a:p>
          <a:p>
            <a:pPr lvl="0">
              <a:spcAft>
                <a:spcPts val="1200"/>
              </a:spcAft>
            </a:pPr>
            <a:r>
              <a:rPr lang="en-AU" sz="2400" dirty="0">
                <a:solidFill>
                  <a:schemeClr val="tx1"/>
                </a:solidFill>
              </a:rPr>
              <a:t>“Research on mental models suggests that an effective debunking message should be </a:t>
            </a:r>
            <a:r>
              <a:rPr lang="en-AU" sz="2400" u="sng" dirty="0">
                <a:solidFill>
                  <a:schemeClr val="tx1"/>
                </a:solidFill>
              </a:rPr>
              <a:t>sufficiently detailed to allow recipients to abandon initial information for a new model</a:t>
            </a:r>
            <a:r>
              <a:rPr lang="en-AU" sz="2400" dirty="0">
                <a:solidFill>
                  <a:schemeClr val="tx1"/>
                </a:solidFill>
              </a:rPr>
              <a:t>. Messages that simply label the initial information as incorrect may therefore leave recipients unable to remember what was wrong and offer them no new model to understand the information.”</a:t>
            </a:r>
          </a:p>
        </p:txBody>
      </p:sp>
      <p:pic>
        <p:nvPicPr>
          <p:cNvPr id="5" name="Picture 4" descr="A white cover with black text&#10;&#10;Description automatically generated">
            <a:extLst>
              <a:ext uri="{FF2B5EF4-FFF2-40B4-BE49-F238E27FC236}">
                <a16:creationId xmlns:a16="http://schemas.microsoft.com/office/drawing/2014/main" id="{E0FB466F-E333-390F-82C5-3F7CE3FED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2773" y="5393882"/>
            <a:ext cx="3281889" cy="1180975"/>
          </a:xfrm>
          <a:prstGeom prst="rect">
            <a:avLst/>
          </a:prstGeom>
        </p:spPr>
      </p:pic>
    </p:spTree>
    <p:extLst>
      <p:ext uri="{BB962C8B-B14F-4D97-AF65-F5344CB8AC3E}">
        <p14:creationId xmlns:p14="http://schemas.microsoft.com/office/powerpoint/2010/main" val="408623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2DDBC-9C67-5EF4-1723-55ED79C89F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F90F9-FD7F-B461-3154-43872A8F80F3}"/>
              </a:ext>
            </a:extLst>
          </p:cNvPr>
          <p:cNvSpPr>
            <a:spLocks noGrp="1"/>
          </p:cNvSpPr>
          <p:nvPr>
            <p:ph type="title"/>
          </p:nvPr>
        </p:nvSpPr>
        <p:spPr>
          <a:xfrm>
            <a:off x="919119" y="12462"/>
            <a:ext cx="10353762" cy="970450"/>
          </a:xfrm>
        </p:spPr>
        <p:txBody>
          <a:bodyPr>
            <a:normAutofit/>
          </a:bodyPr>
          <a:lstStyle/>
          <a:p>
            <a:r>
              <a:rPr lang="en-AU" sz="4400" dirty="0"/>
              <a:t>Alternative Explanations</a:t>
            </a:r>
          </a:p>
        </p:txBody>
      </p:sp>
      <p:sp useBgFill="1">
        <p:nvSpPr>
          <p:cNvPr id="3" name="Content Placeholder 2">
            <a:extLst>
              <a:ext uri="{FF2B5EF4-FFF2-40B4-BE49-F238E27FC236}">
                <a16:creationId xmlns:a16="http://schemas.microsoft.com/office/drawing/2014/main" id="{FEB0AA58-E42E-6E14-DC10-7990C56D589C}"/>
              </a:ext>
            </a:extLst>
          </p:cNvPr>
          <p:cNvSpPr>
            <a:spLocks noGrp="1"/>
          </p:cNvSpPr>
          <p:nvPr>
            <p:ph idx="1"/>
          </p:nvPr>
        </p:nvSpPr>
        <p:spPr>
          <a:xfrm>
            <a:off x="1" y="1066801"/>
            <a:ext cx="11830049" cy="5791200"/>
          </a:xfrm>
          <a:effectLst/>
        </p:spPr>
        <p:txBody>
          <a:bodyPr lIns="432000">
            <a:normAutofit/>
          </a:bodyPr>
          <a:lstStyle/>
          <a:p>
            <a:pPr lvl="0">
              <a:spcAft>
                <a:spcPts val="1200"/>
              </a:spcAft>
            </a:pPr>
            <a:r>
              <a:rPr lang="en-AU" sz="2400" dirty="0">
                <a:solidFill>
                  <a:schemeClr val="tx1"/>
                </a:solidFill>
              </a:rPr>
              <a:t>“In summary, the debunking effect was stronger and the misinformation persistence was weaker when recipients of the misinformation </a:t>
            </a:r>
            <a:r>
              <a:rPr lang="en-AU" sz="2400" u="sng" dirty="0">
                <a:solidFill>
                  <a:schemeClr val="tx1"/>
                </a:solidFill>
              </a:rPr>
              <a:t>were more likely to counterargue the misinformation</a:t>
            </a:r>
            <a:r>
              <a:rPr lang="en-AU" sz="2400" dirty="0">
                <a:solidFill>
                  <a:schemeClr val="tx1"/>
                </a:solidFill>
              </a:rPr>
              <a:t>.”</a:t>
            </a:r>
          </a:p>
          <a:p>
            <a:pPr lvl="0">
              <a:spcAft>
                <a:spcPts val="1200"/>
              </a:spcAft>
            </a:pPr>
            <a:r>
              <a:rPr lang="en-AU" sz="2400" dirty="0">
                <a:solidFill>
                  <a:schemeClr val="tx1"/>
                </a:solidFill>
              </a:rPr>
              <a:t>“We then assessed whether the level of detail of the debunking message influenced the debunking and misinformation-persistence effects. In line with our expectations, </a:t>
            </a:r>
            <a:r>
              <a:rPr lang="en-AU" sz="2400" u="sng" dirty="0">
                <a:solidFill>
                  <a:schemeClr val="tx1"/>
                </a:solidFill>
              </a:rPr>
              <a:t>a detailed debunking was associated with a stronger debunking effect </a:t>
            </a:r>
            <a:r>
              <a:rPr lang="en-AU" sz="2400" dirty="0">
                <a:solidFill>
                  <a:schemeClr val="tx1"/>
                </a:solidFill>
              </a:rPr>
              <a:t>than a nondetailed debunking.”</a:t>
            </a:r>
          </a:p>
        </p:txBody>
      </p:sp>
      <p:pic>
        <p:nvPicPr>
          <p:cNvPr id="6" name="Picture 5" descr="A white cover with black text&#10;&#10;Description automatically generated">
            <a:extLst>
              <a:ext uri="{FF2B5EF4-FFF2-40B4-BE49-F238E27FC236}">
                <a16:creationId xmlns:a16="http://schemas.microsoft.com/office/drawing/2014/main" id="{8B3B1AC4-8F7A-0087-E306-8BA37B236C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2773" y="5393882"/>
            <a:ext cx="3281889" cy="1180975"/>
          </a:xfrm>
          <a:prstGeom prst="rect">
            <a:avLst/>
          </a:prstGeom>
        </p:spPr>
      </p:pic>
    </p:spTree>
    <p:extLst>
      <p:ext uri="{BB962C8B-B14F-4D97-AF65-F5344CB8AC3E}">
        <p14:creationId xmlns:p14="http://schemas.microsoft.com/office/powerpoint/2010/main" val="257303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0" y="1066800"/>
            <a:ext cx="12191999" cy="5791200"/>
          </a:xfrm>
          <a:effectLst/>
        </p:spPr>
        <p:txBody>
          <a:bodyPr lIns="432000">
            <a:normAutofit/>
          </a:bodyPr>
          <a:lstStyle/>
          <a:p>
            <a:pPr lvl="0">
              <a:spcAft>
                <a:spcPts val="1200"/>
              </a:spcAft>
            </a:pPr>
            <a:r>
              <a:rPr lang="en-AU" sz="2400" dirty="0">
                <a:solidFill>
                  <a:schemeClr val="tx1"/>
                </a:solidFill>
              </a:rPr>
              <a:t>Challenging a single belief is difficult – it is embedded in a ‘web of beliefs’.</a:t>
            </a:r>
          </a:p>
          <a:p>
            <a:pPr lvl="0">
              <a:spcAft>
                <a:spcPts val="1200"/>
              </a:spcAft>
            </a:pPr>
            <a:r>
              <a:rPr lang="en-AU" sz="2400" dirty="0">
                <a:solidFill>
                  <a:schemeClr val="tx1"/>
                </a:solidFill>
              </a:rPr>
              <a:t>People interpret evidence in light of their existing beliefs.</a:t>
            </a:r>
          </a:p>
          <a:p>
            <a:pPr lvl="0">
              <a:spcAft>
                <a:spcPts val="1200"/>
              </a:spcAft>
            </a:pPr>
            <a:r>
              <a:rPr lang="en-AU" sz="2400" dirty="0">
                <a:solidFill>
                  <a:schemeClr val="tx1"/>
                </a:solidFill>
              </a:rPr>
              <a:t>People are motivated to accept beliefs that are convenient.</a:t>
            </a:r>
          </a:p>
          <a:p>
            <a:pPr lvl="0">
              <a:spcAft>
                <a:spcPts val="1200"/>
              </a:spcAft>
            </a:pPr>
            <a:r>
              <a:rPr lang="en-AU" sz="2400" dirty="0">
                <a:solidFill>
                  <a:schemeClr val="tx1"/>
                </a:solidFill>
              </a:rPr>
              <a:t>People do not try to think about things in different ways.</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pic>
        <p:nvPicPr>
          <p:cNvPr id="5122" name="Picture 2" descr="Belief Change: A New Predictive Network Model">
            <a:extLst>
              <a:ext uri="{FF2B5EF4-FFF2-40B4-BE49-F238E27FC236}">
                <a16:creationId xmlns:a16="http://schemas.microsoft.com/office/drawing/2014/main" id="{27696A06-DA5C-0FA4-2B2B-A0695F915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871" y="3563087"/>
            <a:ext cx="6092492" cy="27449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8A82C29-56E6-E802-57D3-EBC3316C5A0F}"/>
              </a:ext>
            </a:extLst>
          </p:cNvPr>
          <p:cNvSpPr txBox="1"/>
          <p:nvPr/>
        </p:nvSpPr>
        <p:spPr>
          <a:xfrm>
            <a:off x="1424237" y="6308056"/>
            <a:ext cx="6097002" cy="215444"/>
          </a:xfrm>
          <a:prstGeom prst="rect">
            <a:avLst/>
          </a:prstGeom>
          <a:noFill/>
        </p:spPr>
        <p:txBody>
          <a:bodyPr wrap="square">
            <a:spAutoFit/>
          </a:bodyPr>
          <a:lstStyle/>
          <a:p>
            <a:pPr algn="l"/>
            <a:r>
              <a:rPr lang="en-AU" sz="800" b="1" i="0" dirty="0">
                <a:solidFill>
                  <a:srgbClr val="7AC6FF"/>
                </a:solidFill>
                <a:effectLst/>
                <a:latin typeface="Arial" panose="020B0604020202020204" pitchFamily="34" charset="0"/>
              </a:rPr>
              <a:t>Belief Change: A New Predictive Network Model</a:t>
            </a:r>
          </a:p>
        </p:txBody>
      </p:sp>
      <p:pic>
        <p:nvPicPr>
          <p:cNvPr id="5124" name="Picture 4" descr="Cognitive-Social Belief Model. (a) Social models, such as the voter or ...">
            <a:extLst>
              <a:ext uri="{FF2B5EF4-FFF2-40B4-BE49-F238E27FC236}">
                <a16:creationId xmlns:a16="http://schemas.microsoft.com/office/drawing/2014/main" id="{7A577BA2-E0F6-69D6-EBB8-A008CDDA2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0452" y="2803357"/>
            <a:ext cx="3021181" cy="35046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7A297917-4084-8A79-6841-BAF520156056}"/>
              </a:ext>
            </a:extLst>
          </p:cNvPr>
          <p:cNvSpPr txBox="1">
            <a:spLocks/>
          </p:cNvSpPr>
          <p:nvPr/>
        </p:nvSpPr>
        <p:spPr>
          <a:xfrm>
            <a:off x="919119" y="12462"/>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4400" dirty="0"/>
              <a:t>Worldviews are Resistant to Change</a:t>
            </a:r>
          </a:p>
        </p:txBody>
      </p:sp>
    </p:spTree>
    <p:extLst>
      <p:ext uri="{BB962C8B-B14F-4D97-AF65-F5344CB8AC3E}">
        <p14:creationId xmlns:p14="http://schemas.microsoft.com/office/powerpoint/2010/main" val="151231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122"/>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12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8" y="12461"/>
            <a:ext cx="10353762" cy="970450"/>
          </a:xfrm>
        </p:spPr>
        <p:txBody>
          <a:bodyPr>
            <a:normAutofit/>
          </a:bodyPr>
          <a:lstStyle/>
          <a:p>
            <a:r>
              <a:rPr lang="en-AU" sz="4400" dirty="0"/>
              <a:t>How to Challenge Belief Systems</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0" y="1066800"/>
            <a:ext cx="12191999" cy="5791200"/>
          </a:xfrm>
          <a:effectLst/>
        </p:spPr>
        <p:txBody>
          <a:bodyPr lIns="432000">
            <a:normAutofit/>
          </a:bodyPr>
          <a:lstStyle/>
          <a:p>
            <a:pPr lvl="0">
              <a:spcAft>
                <a:spcPts val="1200"/>
              </a:spcAft>
            </a:pPr>
            <a:r>
              <a:rPr lang="en-AU" sz="2400" dirty="0">
                <a:solidFill>
                  <a:schemeClr val="tx1"/>
                </a:solidFill>
              </a:rPr>
              <a:t>Don’t challenge a single belief; present an alternative interpretation.</a:t>
            </a:r>
          </a:p>
          <a:p>
            <a:pPr lvl="0">
              <a:spcAft>
                <a:spcPts val="1200"/>
              </a:spcAft>
            </a:pPr>
            <a:r>
              <a:rPr lang="en-AU" sz="2400" dirty="0">
                <a:solidFill>
                  <a:schemeClr val="tx1"/>
                </a:solidFill>
              </a:rPr>
              <a:t>Provide detail and explanatory coherence to the alternative.</a:t>
            </a:r>
          </a:p>
          <a:p>
            <a:pPr lvl="0">
              <a:spcAft>
                <a:spcPts val="1200"/>
              </a:spcAft>
            </a:pPr>
            <a:r>
              <a:rPr lang="en-AU" sz="2400" dirty="0">
                <a:solidFill>
                  <a:schemeClr val="tx1"/>
                </a:solidFill>
              </a:rPr>
              <a:t>Ask probing questions to highlight tensions in existing worldview.</a:t>
            </a:r>
          </a:p>
          <a:p>
            <a:pPr lvl="0">
              <a:spcAft>
                <a:spcPts val="1200"/>
              </a:spcAft>
            </a:pPr>
            <a:r>
              <a:rPr lang="en-AU" sz="2400" dirty="0">
                <a:solidFill>
                  <a:schemeClr val="tx1"/>
                </a:solidFill>
              </a:rPr>
              <a:t>Show how core values are not really threatened by belief change.</a:t>
            </a:r>
          </a:p>
          <a:p>
            <a:pPr lvl="0">
              <a:spcAft>
                <a:spcPts val="1200"/>
              </a:spcAft>
            </a:pPr>
            <a:r>
              <a:rPr lang="en-AU" sz="2400" dirty="0">
                <a:solidFill>
                  <a:schemeClr val="tx1"/>
                </a:solidFill>
              </a:rPr>
              <a:t>Show how core values are promoted by belief change.</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180558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8" y="12461"/>
            <a:ext cx="10353762" cy="970450"/>
          </a:xfrm>
        </p:spPr>
        <p:txBody>
          <a:bodyPr>
            <a:normAutofit/>
          </a:bodyPr>
          <a:lstStyle/>
          <a:p>
            <a:r>
              <a:rPr lang="en-AU" sz="4400" dirty="0"/>
              <a:t>Example: Climate Change</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0" y="1066800"/>
            <a:ext cx="12191999" cy="5791200"/>
          </a:xfrm>
          <a:effectLst/>
        </p:spPr>
        <p:txBody>
          <a:bodyPr lIns="432000">
            <a:normAutofit/>
          </a:bodyPr>
          <a:lstStyle/>
          <a:p>
            <a:pPr lvl="0">
              <a:spcAft>
                <a:spcPts val="1200"/>
              </a:spcAft>
            </a:pPr>
            <a:r>
              <a:rPr lang="en-AU" sz="2400" dirty="0">
                <a:solidFill>
                  <a:schemeClr val="tx1"/>
                </a:solidFill>
              </a:rPr>
              <a:t>Present an alternative story about climate change and politics.</a:t>
            </a:r>
          </a:p>
          <a:p>
            <a:pPr lvl="0">
              <a:spcAft>
                <a:spcPts val="1200"/>
              </a:spcAft>
            </a:pPr>
            <a:r>
              <a:rPr lang="en-AU" sz="2400" dirty="0">
                <a:solidFill>
                  <a:schemeClr val="tx1"/>
                </a:solidFill>
              </a:rPr>
              <a:t>Ask who funds climate denial groups, why they can’t get published in good journals, how their speech is suppressed but it is also everywhere.</a:t>
            </a:r>
          </a:p>
          <a:p>
            <a:pPr lvl="0">
              <a:spcAft>
                <a:spcPts val="1200"/>
              </a:spcAft>
            </a:pPr>
            <a:r>
              <a:rPr lang="en-AU" sz="2400" dirty="0">
                <a:solidFill>
                  <a:schemeClr val="tx1"/>
                </a:solidFill>
              </a:rPr>
              <a:t>Argue that belief in climate change doesn’t mean socialism or abandonment of technology.</a:t>
            </a:r>
          </a:p>
          <a:p>
            <a:pPr lvl="0">
              <a:spcAft>
                <a:spcPts val="1200"/>
              </a:spcAft>
            </a:pPr>
            <a:r>
              <a:rPr lang="en-AU" sz="2400" dirty="0">
                <a:solidFill>
                  <a:schemeClr val="tx1"/>
                </a:solidFill>
              </a:rPr>
              <a:t>Argue that restricting pollution promotes personal liberty by reducing harm and protecting property rights from imposition.</a:t>
            </a: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25931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Conclusions</a:t>
            </a:r>
          </a:p>
        </p:txBody>
      </p:sp>
      <p:sp useBgFill="1">
        <p:nvSpPr>
          <p:cNvPr id="3" name="Content Placeholder 2">
            <a:extLst>
              <a:ext uri="{FF2B5EF4-FFF2-40B4-BE49-F238E27FC236}">
                <a16:creationId xmlns:a16="http://schemas.microsoft.com/office/drawing/2014/main" id="{0441EE84-9AC9-9087-D0B3-95532FFB9B8A}"/>
              </a:ext>
            </a:extLst>
          </p:cNvPr>
          <p:cNvSpPr>
            <a:spLocks noGrp="1"/>
          </p:cNvSpPr>
          <p:nvPr>
            <p:ph idx="1"/>
          </p:nvPr>
        </p:nvSpPr>
        <p:spPr>
          <a:xfrm>
            <a:off x="1" y="1066801"/>
            <a:ext cx="12191999" cy="5791200"/>
          </a:xfrm>
          <a:effectLst/>
        </p:spPr>
        <p:txBody>
          <a:bodyPr lIns="432000">
            <a:normAutofit/>
          </a:bodyPr>
          <a:lstStyle/>
          <a:p>
            <a:pPr lvl="0">
              <a:spcAft>
                <a:spcPts val="1200"/>
              </a:spcAft>
            </a:pPr>
            <a:r>
              <a:rPr lang="en-AU" sz="2400" dirty="0">
                <a:solidFill>
                  <a:schemeClr val="tx1"/>
                </a:solidFill>
              </a:rPr>
              <a:t>Belief in misinformation isn’t just due to lack of information.</a:t>
            </a:r>
          </a:p>
          <a:p>
            <a:pPr lvl="0">
              <a:spcAft>
                <a:spcPts val="1200"/>
              </a:spcAft>
            </a:pPr>
            <a:r>
              <a:rPr lang="en-AU" sz="2400" dirty="0">
                <a:solidFill>
                  <a:schemeClr val="tx1"/>
                </a:solidFill>
              </a:rPr>
              <a:t>Need to encourage people to </a:t>
            </a:r>
            <a:r>
              <a:rPr lang="en-AU" sz="2400" u="sng" dirty="0">
                <a:solidFill>
                  <a:schemeClr val="tx1"/>
                </a:solidFill>
              </a:rPr>
              <a:t>think more carefully</a:t>
            </a:r>
            <a:r>
              <a:rPr lang="en-AU" sz="2400" dirty="0">
                <a:solidFill>
                  <a:schemeClr val="tx1"/>
                </a:solidFill>
              </a:rPr>
              <a:t> and pay attention.</a:t>
            </a:r>
          </a:p>
          <a:p>
            <a:pPr lvl="0">
              <a:spcAft>
                <a:spcPts val="1200"/>
              </a:spcAft>
            </a:pPr>
            <a:r>
              <a:rPr lang="en-AU" sz="2400" dirty="0">
                <a:solidFill>
                  <a:schemeClr val="tx1"/>
                </a:solidFill>
              </a:rPr>
              <a:t>Promote trust in science by explaining </a:t>
            </a:r>
            <a:r>
              <a:rPr lang="en-AU" sz="2400" u="sng" dirty="0">
                <a:solidFill>
                  <a:schemeClr val="tx1"/>
                </a:solidFill>
              </a:rPr>
              <a:t>why science is trustworthy</a:t>
            </a:r>
            <a:r>
              <a:rPr lang="en-AU" sz="2400" dirty="0">
                <a:solidFill>
                  <a:schemeClr val="tx1"/>
                </a:solidFill>
              </a:rPr>
              <a:t> and how science works to generate knowledge.</a:t>
            </a:r>
          </a:p>
          <a:p>
            <a:pPr>
              <a:spcAft>
                <a:spcPts val="1200"/>
              </a:spcAft>
            </a:pPr>
            <a:r>
              <a:rPr lang="en-AU" sz="2400" dirty="0">
                <a:solidFill>
                  <a:schemeClr val="tx1"/>
                </a:solidFill>
              </a:rPr>
              <a:t>Promote rethinking of views by providing </a:t>
            </a:r>
            <a:r>
              <a:rPr lang="en-AU" sz="2400" u="sng" dirty="0">
                <a:solidFill>
                  <a:schemeClr val="tx1"/>
                </a:solidFill>
              </a:rPr>
              <a:t>alternative coherent explanations </a:t>
            </a:r>
            <a:r>
              <a:rPr lang="en-AU" sz="2400" dirty="0">
                <a:solidFill>
                  <a:schemeClr val="tx1"/>
                </a:solidFill>
              </a:rPr>
              <a:t>and how </a:t>
            </a:r>
            <a:r>
              <a:rPr lang="en-AU" sz="2400" u="sng" dirty="0">
                <a:solidFill>
                  <a:schemeClr val="tx1"/>
                </a:solidFill>
              </a:rPr>
              <a:t>existing values can be preserved</a:t>
            </a:r>
            <a:r>
              <a:rPr lang="en-AU" sz="2400" dirty="0">
                <a:solidFill>
                  <a:schemeClr val="tx1"/>
                </a:solidFill>
              </a:rPr>
              <a:t> with belief change.</a:t>
            </a:r>
          </a:p>
          <a:p>
            <a:pPr>
              <a:spcAft>
                <a:spcPts val="1200"/>
              </a:spcAft>
            </a:pPr>
            <a:endParaRPr lang="en-AU" sz="2400" dirty="0">
              <a:solidFill>
                <a:schemeClr val="tx1"/>
              </a:solidFill>
            </a:endParaRPr>
          </a:p>
          <a:p>
            <a:pPr lvl="0">
              <a:spcAft>
                <a:spcPts val="1200"/>
              </a:spcAft>
            </a:pPr>
            <a:endParaRPr lang="en-AU" sz="2400" dirty="0">
              <a:solidFill>
                <a:schemeClr val="tx1"/>
              </a:solidFill>
            </a:endParaRPr>
          </a:p>
          <a:p>
            <a:pPr lvl="0">
              <a:spcAft>
                <a:spcPts val="1200"/>
              </a:spcAft>
            </a:pPr>
            <a:endParaRPr lang="en-AU" sz="2400" dirty="0">
              <a:solidFill>
                <a:schemeClr val="tx1"/>
              </a:solidFill>
            </a:endParaRPr>
          </a:p>
        </p:txBody>
      </p:sp>
    </p:spTree>
    <p:extLst>
      <p:ext uri="{BB962C8B-B14F-4D97-AF65-F5344CB8AC3E}">
        <p14:creationId xmlns:p14="http://schemas.microsoft.com/office/powerpoint/2010/main" val="131011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919119" y="1486734"/>
            <a:ext cx="10353762" cy="3884531"/>
          </a:xfrm>
        </p:spPr>
        <p:txBody>
          <a:bodyPr>
            <a:noAutofit/>
          </a:bodyPr>
          <a:lstStyle/>
          <a:p>
            <a:r>
              <a:rPr lang="en-AU" sz="4800" dirty="0"/>
              <a:t>Discussion?</a:t>
            </a:r>
          </a:p>
        </p:txBody>
      </p:sp>
    </p:spTree>
    <p:extLst>
      <p:ext uri="{BB962C8B-B14F-4D97-AF65-F5344CB8AC3E}">
        <p14:creationId xmlns:p14="http://schemas.microsoft.com/office/powerpoint/2010/main" val="102486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7590</TotalTime>
  <Words>1224</Words>
  <Application>Microsoft Office PowerPoint</Application>
  <PresentationFormat>Widescreen</PresentationFormat>
  <Paragraphs>95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Calisto MT</vt:lpstr>
      <vt:lpstr>Wingdings 2</vt:lpstr>
      <vt:lpstr>Slate</vt:lpstr>
      <vt:lpstr>Philosophy, Critical Thinking, and Misinformation</vt:lpstr>
      <vt:lpstr>Why do People Believe Nonsense?</vt:lpstr>
      <vt:lpstr>Research Interest Over Time</vt:lpstr>
      <vt:lpstr>Attention and Effort</vt:lpstr>
      <vt:lpstr>Attention and Effort</vt:lpstr>
      <vt:lpstr>Science and Appeals to Authority</vt:lpstr>
      <vt:lpstr>Science and Appeals to Authority</vt:lpstr>
      <vt:lpstr>Science and Appeals to Authority</vt:lpstr>
      <vt:lpstr>Why Trust Science: Some Bad Answers</vt:lpstr>
      <vt:lpstr>Why Trust Science: Some Better Answers</vt:lpstr>
      <vt:lpstr>Example: Climate Change</vt:lpstr>
      <vt:lpstr>Coherence and Worldviews</vt:lpstr>
      <vt:lpstr>Alternative Explanations</vt:lpstr>
      <vt:lpstr>Alternative Explanations</vt:lpstr>
      <vt:lpstr>PowerPoint Presentation</vt:lpstr>
      <vt:lpstr>How to Challenge Belief Systems</vt:lpstr>
      <vt:lpstr>Example: Climate Change</vt:lpstr>
      <vt:lpstr>Conclusions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Fodor</dc:creator>
  <cp:lastModifiedBy>James Fodor</cp:lastModifiedBy>
  <cp:revision>276</cp:revision>
  <dcterms:created xsi:type="dcterms:W3CDTF">2022-03-03T22:42:08Z</dcterms:created>
  <dcterms:modified xsi:type="dcterms:W3CDTF">2024-11-14T07:14:36Z</dcterms:modified>
</cp:coreProperties>
</file>