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19"/>
  </p:notesMasterIdLst>
  <p:sldIdLst>
    <p:sldId id="256" r:id="rId2"/>
    <p:sldId id="548" r:id="rId3"/>
    <p:sldId id="563" r:id="rId4"/>
    <p:sldId id="564" r:id="rId5"/>
    <p:sldId id="565" r:id="rId6"/>
    <p:sldId id="566" r:id="rId7"/>
    <p:sldId id="567" r:id="rId8"/>
    <p:sldId id="568" r:id="rId9"/>
    <p:sldId id="569" r:id="rId10"/>
    <p:sldId id="570" r:id="rId11"/>
    <p:sldId id="572" r:id="rId12"/>
    <p:sldId id="571" r:id="rId13"/>
    <p:sldId id="573" r:id="rId14"/>
    <p:sldId id="574" r:id="rId15"/>
    <p:sldId id="576" r:id="rId16"/>
    <p:sldId id="577" r:id="rId17"/>
    <p:sldId id="52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17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109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29/03/2024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>
            <a:normAutofit/>
          </a:bodyPr>
          <a:lstStyle/>
          <a:p>
            <a:r>
              <a:rPr lang="en-AU" dirty="0"/>
              <a:t>Philosophy, Critical Thinking, and Misinformation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664119"/>
            <a:ext cx="9440034" cy="104986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dirty="0"/>
              <a:t>James Fodor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dirty="0"/>
              <a:t>30</a:t>
            </a:r>
            <a:r>
              <a:rPr lang="en-AU" baseline="30000" dirty="0"/>
              <a:t>th</a:t>
            </a:r>
            <a:r>
              <a:rPr lang="en-AU" dirty="0"/>
              <a:t> March 2024</a:t>
            </a:r>
          </a:p>
        </p:txBody>
      </p:sp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0. Why do People Believe Nonsense?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Lack of knowledge/education.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To fit with an identity group/community.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Provide emotional comfort or outlet.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Coherence with an ideology/worldview.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Personality or demographic characteristics.</a:t>
            </a:r>
          </a:p>
        </p:txBody>
      </p:sp>
      <p:pic>
        <p:nvPicPr>
          <p:cNvPr id="5" name="Picture 4" descr="A white cover with black text&#10;&#10;Description automatically generated">
            <a:extLst>
              <a:ext uri="{FF2B5EF4-FFF2-40B4-BE49-F238E27FC236}">
                <a16:creationId xmlns:a16="http://schemas.microsoft.com/office/drawing/2014/main" id="{E0FB466F-E333-390F-82C5-3F7CE3FED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471" y="4446889"/>
            <a:ext cx="4978292" cy="1791419"/>
          </a:xfrm>
          <a:prstGeom prst="rect">
            <a:avLst/>
          </a:prstGeom>
        </p:spPr>
      </p:pic>
      <p:pic>
        <p:nvPicPr>
          <p:cNvPr id="7" name="Picture 6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FFCF1B1D-6FA4-D3F9-D42E-835D158A0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471" y="2781978"/>
            <a:ext cx="4978291" cy="1495624"/>
          </a:xfrm>
          <a:prstGeom prst="rect">
            <a:avLst/>
          </a:prstGeom>
        </p:spPr>
      </p:pic>
      <p:pic>
        <p:nvPicPr>
          <p:cNvPr id="9" name="Picture 8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527215CA-426D-09FF-586D-48AA5E09A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473" y="1066801"/>
            <a:ext cx="4978291" cy="1545890"/>
          </a:xfrm>
          <a:prstGeom prst="rect">
            <a:avLst/>
          </a:prstGeom>
        </p:spPr>
      </p:pic>
      <p:pic>
        <p:nvPicPr>
          <p:cNvPr id="11" name="Picture 10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C421F6AE-7416-D720-3060-A3DF33BA95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10" y="4446888"/>
            <a:ext cx="4143653" cy="179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1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0. The Root of the Problem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People do not know how to think critically.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People have a poor epistemology.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Here I will focus on </a:t>
            </a:r>
            <a:r>
              <a:rPr lang="en-AU" sz="2400" i="1" dirty="0">
                <a:solidFill>
                  <a:schemeClr val="tx1"/>
                </a:solidFill>
              </a:rPr>
              <a:t>ideas</a:t>
            </a:r>
            <a:r>
              <a:rPr lang="en-AU" sz="2400" dirty="0">
                <a:solidFill>
                  <a:schemeClr val="tx1"/>
                </a:solidFill>
              </a:rPr>
              <a:t> rather than </a:t>
            </a:r>
            <a:r>
              <a:rPr lang="en-AU" sz="2400" i="1" dirty="0">
                <a:solidFill>
                  <a:schemeClr val="tx1"/>
                </a:solidFill>
              </a:rPr>
              <a:t>interventions</a:t>
            </a:r>
            <a:r>
              <a:rPr lang="en-AU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623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0. Some Ideas from Philosophy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Why trust science?: Appeal to authority and the scientific method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What is the best explanation?: Explanatory coherence and worldview challenges</a:t>
            </a:r>
          </a:p>
        </p:txBody>
      </p:sp>
      <p:pic>
        <p:nvPicPr>
          <p:cNvPr id="6146" name="Picture 2" descr="logical explanation - Imgflip">
            <a:extLst>
              <a:ext uri="{FF2B5EF4-FFF2-40B4-BE49-F238E27FC236}">
                <a16:creationId xmlns:a16="http://schemas.microsoft.com/office/drawing/2014/main" id="{2304A0CF-38DC-94FD-F253-9A532FF8C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74" y="3148018"/>
            <a:ext cx="3949243" cy="298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hart: Has Trust in Science Become a Partisan Issue? | Statista">
            <a:extLst>
              <a:ext uri="{FF2B5EF4-FFF2-40B4-BE49-F238E27FC236}">
                <a16:creationId xmlns:a16="http://schemas.microsoft.com/office/drawing/2014/main" id="{AAA27668-0A57-476F-FF1F-BFB6A951F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92" y="3148018"/>
            <a:ext cx="2983859" cy="298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51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Science and Appeals to Authority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We lack the time and knowledge to assess most scientific claims ourselves.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We must trust the expertise of scientists.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But why should we?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What makes ‘science’ more trustworthy than anecdote, religious texts, mystical experiences, political debate, or introspection?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in science we trust - In Science We Trust - T-Shirt | TeePublic">
            <a:extLst>
              <a:ext uri="{FF2B5EF4-FFF2-40B4-BE49-F238E27FC236}">
                <a16:creationId xmlns:a16="http://schemas.microsoft.com/office/drawing/2014/main" id="{76CD2EAE-F5B3-18FA-ADAB-4872F60AE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" t="12754" r="-446" b="10296"/>
          <a:stretch/>
        </p:blipFill>
        <p:spPr bwMode="auto">
          <a:xfrm>
            <a:off x="3196160" y="4108784"/>
            <a:ext cx="5390610" cy="217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40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Some Poor Answers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Scientists follow the ‘scientific method’.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Not really any such thing.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Would need to establish the method was justified.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Individual scientists are responsive to new evidence.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Scientists are often as stubborn and biased as other people.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Fields can change very slowly with new evidence or techniques.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Science is based on observable facts rather than speculations or dogma.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Observations must be interpreted in light of a theory.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Theologians, mystics, and paranormal investigators also use ‘observable facts’.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3076" name="Picture 4" descr="American Board">
            <a:extLst>
              <a:ext uri="{FF2B5EF4-FFF2-40B4-BE49-F238E27FC236}">
                <a16:creationId xmlns:a16="http://schemas.microsoft.com/office/drawing/2014/main" id="{0E26077C-0297-3928-9CD7-3FD681E50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902" y="1177535"/>
            <a:ext cx="2353908" cy="222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36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Some Better Answers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Science is a (fairly) open intellectual endeavour.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Do not need to sign statements of belief or join a religious order.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Evidence is presented for public evaluation and comment.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Science takes a critical viewpoint and requires evidence.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Many fields take a credulous viewpoint and do not have standards of evidence.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In science nothing is ‘sacred’ or beyond reproach or doubt.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Science has self-correcting mechanisms.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Findings that cannot be replicated become suspect.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Research programs that don’t yield results are abandoned. </a:t>
            </a:r>
            <a:endParaRPr lang="en-AU" sz="20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8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Appeals to Authority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Requirements for valid appeal to authority: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Genuine expertise in a field.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Claim must be within that field.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Field of study must utilise appropriate epistemic standards.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Predominance of experts in the field must not disagree.</a:t>
            </a:r>
          </a:p>
        </p:txBody>
      </p:sp>
      <p:pic>
        <p:nvPicPr>
          <p:cNvPr id="9218" name="Picture 2" descr="400 millions de produits bibliques diffusés dans le monde en 2016 ...">
            <a:extLst>
              <a:ext uri="{FF2B5EF4-FFF2-40B4-BE49-F238E27FC236}">
                <a16:creationId xmlns:a16="http://schemas.microsoft.com/office/drawing/2014/main" id="{F59035C5-B06A-516A-E29E-5D9D8B480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19" y="3962401"/>
            <a:ext cx="45148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8D50A590-9669-AE52-032D-2F6EA8E9A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46" t="20087" r="24446" b="5698"/>
          <a:stretch/>
        </p:blipFill>
        <p:spPr bwMode="auto">
          <a:xfrm>
            <a:off x="5514633" y="3962401"/>
            <a:ext cx="5120841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98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Example: Climate Change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Focus on broad range of agreement of researchers across the world.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Discuss the methods used (historical, surface, satellite, modelling).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Emphasise that no plausible alternative explanation to recent warming can be provided by climate deniers.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Challenge claims of bias by asking for specifics of what research is wrong, and why no one with different biases hasn’t shown this.</a:t>
            </a:r>
          </a:p>
          <a:p>
            <a:pPr lvl="0">
              <a:spcAft>
                <a:spcPts val="1200"/>
              </a:spcAft>
            </a:pPr>
            <a:endParaRPr lang="en-AU" sz="2200" dirty="0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46773A9-DB5D-053A-4989-70A821B01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7" y="4282550"/>
            <a:ext cx="3484962" cy="190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01018D8-B3B6-44AC-C5EB-E90A84EA5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501" y="4282551"/>
            <a:ext cx="2747791" cy="20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arthstock presents documentary 'Merchants of Doubt' | Nebraska Today ...">
            <a:extLst>
              <a:ext uri="{FF2B5EF4-FFF2-40B4-BE49-F238E27FC236}">
                <a16:creationId xmlns:a16="http://schemas.microsoft.com/office/drawing/2014/main" id="{5BA51F8D-37FE-19D9-9CC7-E8F267EEB7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1" b="24551"/>
          <a:stretch/>
        </p:blipFill>
        <p:spPr bwMode="auto">
          <a:xfrm>
            <a:off x="8881825" y="4282550"/>
            <a:ext cx="2283496" cy="206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EB66EE9-3B8E-4425-CD79-16E2C2B26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60" y="4282550"/>
            <a:ext cx="3484962" cy="190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C21524-A617-36A0-A808-E1F79F9A9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114" y="4282551"/>
            <a:ext cx="2747791" cy="20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48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Lessons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Emphasise: diversity of consensus, reliability of methods, lack of alternative explanation, lack of disproof from opponents.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Deemphasise: talk of ‘scientific method’, blind trust, individual qualities of scientists.</a:t>
            </a:r>
          </a:p>
          <a:p>
            <a:pPr lvl="0">
              <a:spcAft>
                <a:spcPts val="1200"/>
              </a:spcAft>
            </a:pPr>
            <a:endParaRPr lang="en-A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2. Coherence and Worldviews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 worldview is a set of fundamental beliefs about how the world works.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Many people don’t think carefully about it but everyone has one.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Perceived contradictions lead to cognitive dissonance and belief revision.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People often reject new evidence or arguments that conflicts with their worldview.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4100" name="Picture 4" descr="ideologies">
            <a:extLst>
              <a:ext uri="{FF2B5EF4-FFF2-40B4-BE49-F238E27FC236}">
                <a16:creationId xmlns:a16="http://schemas.microsoft.com/office/drawing/2014/main" id="{97EBE98E-8BDD-FDFC-01B2-A6FD8B719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5" y="3559742"/>
            <a:ext cx="2764795" cy="276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op Religions In The World - Quiz - Quizony.com">
            <a:extLst>
              <a:ext uri="{FF2B5EF4-FFF2-40B4-BE49-F238E27FC236}">
                <a16:creationId xmlns:a16="http://schemas.microsoft.com/office/drawing/2014/main" id="{4C3D15C6-61F6-9344-B841-5E6996067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75" y="3737801"/>
            <a:ext cx="4600506" cy="240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WVS Database">
            <a:extLst>
              <a:ext uri="{FF2B5EF4-FFF2-40B4-BE49-F238E27FC236}">
                <a16:creationId xmlns:a16="http://schemas.microsoft.com/office/drawing/2014/main" id="{E6209F26-DF3F-5985-CAC0-23EBE3F5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986" y="3480801"/>
            <a:ext cx="3780458" cy="284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64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Challenging a single belief is difficult – it is embedded in a ‘web of beliefs’.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People interpret evidence in light of their existing beliefs.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People are motivated to accept beliefs that are convenient.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People do not try to think about things in different ways.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Belief Change: A New Predictive Network Model">
            <a:extLst>
              <a:ext uri="{FF2B5EF4-FFF2-40B4-BE49-F238E27FC236}">
                <a16:creationId xmlns:a16="http://schemas.microsoft.com/office/drawing/2014/main" id="{27696A06-DA5C-0FA4-2B2B-A0695F915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71" y="3563087"/>
            <a:ext cx="6092492" cy="274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A82C29-56E6-E802-57D3-EBC3316C5A0F}"/>
              </a:ext>
            </a:extLst>
          </p:cNvPr>
          <p:cNvSpPr txBox="1"/>
          <p:nvPr/>
        </p:nvSpPr>
        <p:spPr>
          <a:xfrm>
            <a:off x="1424237" y="6308056"/>
            <a:ext cx="609700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800" b="1" i="0" dirty="0">
                <a:solidFill>
                  <a:srgbClr val="7AC6FF"/>
                </a:solidFill>
                <a:effectLst/>
                <a:latin typeface="Arial" panose="020B0604020202020204" pitchFamily="34" charset="0"/>
              </a:rPr>
              <a:t>Belief Change: A New Predictive Network Model</a:t>
            </a:r>
          </a:p>
        </p:txBody>
      </p:sp>
      <p:pic>
        <p:nvPicPr>
          <p:cNvPr id="5124" name="Picture 4" descr="Cognitive-Social Belief Model. (a) Social models, such as the voter or ...">
            <a:extLst>
              <a:ext uri="{FF2B5EF4-FFF2-40B4-BE49-F238E27FC236}">
                <a16:creationId xmlns:a16="http://schemas.microsoft.com/office/drawing/2014/main" id="{7A577BA2-E0F6-69D6-EBB8-A008CDDA2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452" y="2803357"/>
            <a:ext cx="3021181" cy="35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A297917-4084-8A79-6841-BAF520156056}"/>
              </a:ext>
            </a:extLst>
          </p:cNvPr>
          <p:cNvSpPr txBox="1">
            <a:spLocks/>
          </p:cNvSpPr>
          <p:nvPr/>
        </p:nvSpPr>
        <p:spPr>
          <a:xfrm>
            <a:off x="919119" y="12462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2. Worldviews are Resistant to Change</a:t>
            </a:r>
          </a:p>
        </p:txBody>
      </p:sp>
    </p:spTree>
    <p:extLst>
      <p:ext uri="{BB962C8B-B14F-4D97-AF65-F5344CB8AC3E}">
        <p14:creationId xmlns:p14="http://schemas.microsoft.com/office/powerpoint/2010/main" val="151231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2. How to Challenge Belief Systems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Don’t challenge a single belief; present an alternative interpretation.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Provide detail and explanatory coherence to the alternative.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Ask probing questions to highlight tensions in existing worldview.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Show how core values are not really threatened by belief change.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Show how core values are promoted by belief change.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8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2. Example: Climate Change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Present an alternative story about climate change and politics.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Ask who funds climate denial groups, why they can’t get published in good journals, how their speech is suppressed but it is also everywhere.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Argue that belief in climate change doesn’t mean socialism or abandonment of technology.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Argue that restricting pollution promotes personal liberty by reducing harm and protecting property rights from imposition.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2. Lessons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Emphasise: tensions in existing worldview, alternative coherent explanations, how existing values can be preserved with belief change.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Deemphasise: focus in single facts or issues, ‘debunking’ individual points, presenting your own values or reasoning.</a:t>
            </a:r>
          </a:p>
          <a:p>
            <a:pPr lvl="0">
              <a:spcAft>
                <a:spcPts val="1200"/>
              </a:spcAft>
            </a:pPr>
            <a:endParaRPr lang="en-A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72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Conclusions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Belief in misinformation isn’t just due to lack of information.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Need to challenge worldviews that foster such beliefs.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Promote acceptance of science by emphasising diversity of consensus, reliability of methods, lack of alternative explanation, lack of disproof from opponents.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Promote rethinking of views by showing tensions in existing worldview, alternative coherent explanations, how existing values can be preserved with belief change.</a:t>
            </a:r>
          </a:p>
          <a:p>
            <a:pPr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1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4800" dirty="0"/>
              <a:t>Discussion?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7441</TotalTime>
  <Words>882</Words>
  <Application>Microsoft Office PowerPoint</Application>
  <PresentationFormat>Widescreen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Calisto MT</vt:lpstr>
      <vt:lpstr>Wingdings 2</vt:lpstr>
      <vt:lpstr>Slate</vt:lpstr>
      <vt:lpstr>Philosophy, Critical Thinking, and Misinformation</vt:lpstr>
      <vt:lpstr>0. Why do People Believe Nonsense?</vt:lpstr>
      <vt:lpstr>0. The Root of the Problem</vt:lpstr>
      <vt:lpstr>0. Some Ideas from Philosophy</vt:lpstr>
      <vt:lpstr>1. Science and Appeals to Authority</vt:lpstr>
      <vt:lpstr>1. Some Poor Answers</vt:lpstr>
      <vt:lpstr>1. Some Better Answers</vt:lpstr>
      <vt:lpstr>1. Appeals to Authority</vt:lpstr>
      <vt:lpstr>1. Example: Climate Change</vt:lpstr>
      <vt:lpstr>1. Lessons</vt:lpstr>
      <vt:lpstr>2. Coherence and Worldviews</vt:lpstr>
      <vt:lpstr>PowerPoint Presentation</vt:lpstr>
      <vt:lpstr>2. How to Challenge Belief Systems</vt:lpstr>
      <vt:lpstr>2. Example: Climate Change</vt:lpstr>
      <vt:lpstr>2. Lessons</vt:lpstr>
      <vt:lpstr>Conclusions</vt:lpstr>
      <vt:lpstr>Discussion?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270</cp:revision>
  <dcterms:created xsi:type="dcterms:W3CDTF">2022-03-03T22:42:08Z</dcterms:created>
  <dcterms:modified xsi:type="dcterms:W3CDTF">2024-03-29T11:08:39Z</dcterms:modified>
</cp:coreProperties>
</file>