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6" r:id="rId1"/>
  </p:sldMasterIdLst>
  <p:notesMasterIdLst>
    <p:notesMasterId r:id="rId36"/>
  </p:notesMasterIdLst>
  <p:sldIdLst>
    <p:sldId id="256" r:id="rId2"/>
    <p:sldId id="559" r:id="rId3"/>
    <p:sldId id="272" r:id="rId4"/>
    <p:sldId id="490" r:id="rId5"/>
    <p:sldId id="494" r:id="rId6"/>
    <p:sldId id="532" r:id="rId7"/>
    <p:sldId id="592" r:id="rId8"/>
    <p:sldId id="557" r:id="rId9"/>
    <p:sldId id="503" r:id="rId10"/>
    <p:sldId id="584" r:id="rId11"/>
    <p:sldId id="525" r:id="rId12"/>
    <p:sldId id="590" r:id="rId13"/>
    <p:sldId id="587" r:id="rId14"/>
    <p:sldId id="529" r:id="rId15"/>
    <p:sldId id="586" r:id="rId16"/>
    <p:sldId id="542" r:id="rId17"/>
    <p:sldId id="589" r:id="rId18"/>
    <p:sldId id="548" r:id="rId19"/>
    <p:sldId id="575" r:id="rId20"/>
    <p:sldId id="591" r:id="rId21"/>
    <p:sldId id="563" r:id="rId22"/>
    <p:sldId id="561" r:id="rId23"/>
    <p:sldId id="572" r:id="rId24"/>
    <p:sldId id="564" r:id="rId25"/>
    <p:sldId id="565" r:id="rId26"/>
    <p:sldId id="576" r:id="rId27"/>
    <p:sldId id="593" r:id="rId28"/>
    <p:sldId id="521" r:id="rId29"/>
    <p:sldId id="583" r:id="rId30"/>
    <p:sldId id="582" r:id="rId31"/>
    <p:sldId id="574" r:id="rId32"/>
    <p:sldId id="570" r:id="rId33"/>
    <p:sldId id="573" r:id="rId34"/>
    <p:sldId id="588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F0"/>
    <a:srgbClr val="111111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87" autoAdjust="0"/>
    <p:restoredTop sz="94660"/>
  </p:normalViewPr>
  <p:slideViewPr>
    <p:cSldViewPr snapToGrid="0">
      <p:cViewPr varScale="1">
        <p:scale>
          <a:sx n="135" d="100"/>
          <a:sy n="135" d="100"/>
        </p:scale>
        <p:origin x="141" y="32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24CDCF-4816-48C0-9361-5CE4A11C0470}" type="datetimeFigureOut">
              <a:rPr lang="en-AU" smtClean="0"/>
              <a:t>10/12/2024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3D46C8-F7A5-4F25-B37A-9AD34CE4D46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74917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10/12/2024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12487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10/12/2024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26701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10/12/2024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07350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10/12/2024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21179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10/12/2024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24559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10/12/2024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23786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10/12/2024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59985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10/12/2024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56650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10/12/2024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27338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10/12/2024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85717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10/12/2024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743134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10/12/2024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734001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10/12/2024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928911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10/12/2024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436845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10/12/2024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13612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10/12/2024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173646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10/12/2024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63508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F591405D-880C-4C1E-BF2C-D94CB540C323}" type="datetimeFigureOut">
              <a:rPr lang="en-AU" smtClean="0"/>
              <a:t>10/12/2024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047651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  <p:sldLayoutId id="2147483958" r:id="rId12"/>
    <p:sldLayoutId id="2147483959" r:id="rId13"/>
    <p:sldLayoutId id="2147483960" r:id="rId14"/>
    <p:sldLayoutId id="2147483961" r:id="rId15"/>
    <p:sldLayoutId id="2147483962" r:id="rId16"/>
    <p:sldLayoutId id="214748396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09167-6865-470F-AF59-9EAE1055EC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98316" y="3486150"/>
            <a:ext cx="7384788" cy="20909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AU" sz="4400" dirty="0"/>
              <a:t>Computational Models of Compositional Semantics     in the Mind and Brain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3BF3F0-EBA5-489B-937C-945C4D7D30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0693" y="5765465"/>
            <a:ext cx="9440034" cy="94865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400"/>
              </a:spcAft>
            </a:pPr>
            <a:r>
              <a:rPr lang="en-AU" sz="2400" dirty="0">
                <a:solidFill>
                  <a:srgbClr val="F7F825"/>
                </a:solidFill>
              </a:rPr>
              <a:t>James Fodor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400"/>
              </a:spcAft>
            </a:pPr>
            <a:r>
              <a:rPr lang="en-AU" sz="2400" dirty="0">
                <a:solidFill>
                  <a:srgbClr val="F7F825"/>
                </a:solidFill>
              </a:rPr>
              <a:t>December 2024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EBF63D-4D40-C46D-02D5-12DE5D198F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71" b="94914" l="8234" r="93713">
                        <a14:foregroundMark x1="39895" y1="12614" x2="14072" y2="24720"/>
                        <a14:foregroundMark x1="14072" y1="24720" x2="9805" y2="54018"/>
                        <a14:foregroundMark x1="9805" y1="54018" x2="11901" y2="62462"/>
                        <a14:foregroundMark x1="21183" y1="17803" x2="8683" y2="36623"/>
                        <a14:foregroundMark x1="8526" y1="53494" x2="8458" y2="60834"/>
                        <a14:foregroundMark x1="8683" y1="36623" x2="8550" y2="50959"/>
                        <a14:foregroundMark x1="8458" y1="60834" x2="14072" y2="79959"/>
                        <a14:foregroundMark x1="14072" y1="79959" x2="17216" y2="81994"/>
                        <a14:foregroundMark x1="48653" y1="15259" x2="20734" y2="18413"/>
                        <a14:foregroundMark x1="20734" y1="18413" x2="19910" y2="19227"/>
                        <a14:foregroundMark x1="38099" y1="10885" x2="62949" y2="5697"/>
                        <a14:foregroundMark x1="56811" y1="4171" x2="28967" y2="14039"/>
                        <a14:foregroundMark x1="89671" y1="33367" x2="86976" y2="48932"/>
                        <a14:foregroundMark x1="91692" y1="52391" x2="85629" y2="75076"/>
                        <a14:foregroundMark x1="85629" y1="75076" x2="85105" y2="75585"/>
                        <a14:foregroundMark x1="70434" y1="92574" x2="37425" y2="90031"/>
                        <a14:foregroundMark x1="37425" y1="90031" x2="34281" y2="87386"/>
                        <a14:foregroundMark x1="61153" y1="95015" x2="42814" y2="92065"/>
                        <a14:foregroundMark x1="33159" y1="91150" x2="16467" y2="78230"/>
                        <a14:foregroundMark x1="28967" y1="88606" x2="14072" y2="78026"/>
                        <a14:foregroundMark x1="8683" y1="53306" x2="37650" y2="49644"/>
                        <a14:foregroundMark x1="37650" y1="49644" x2="38847" y2="50356"/>
                        <a14:foregroundMark x1="91168" y1="37538" x2="91841" y2="43744"/>
                        <a14:foregroundMark x1="92066" y1="38250" x2="90943" y2="45168"/>
                        <a14:foregroundMark x1="92440" y1="39268" x2="93488" y2="42218"/>
                        <a14:foregroundMark x1="92066" y1="56053" x2="91692" y2="64395"/>
                        <a14:foregroundMark x1="93114" y1="55341" x2="93713" y2="64191"/>
                        <a14:backgroundMark x1="89147" y1="47609" x2="90943" y2="47609"/>
                        <a14:backgroundMark x1="8982" y1="51882" x2="6437" y2="51882"/>
                      </a14:backgroundRemoval>
                    </a14:imgEffect>
                    <a14:imgEffect>
                      <a14:artisticPaintStrok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58794" y="469900"/>
            <a:ext cx="4263831" cy="3137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053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2B195848-210D-A7D0-0867-9AE8924C5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473386"/>
            <a:ext cx="10353762" cy="3884531"/>
          </a:xfrm>
        </p:spPr>
        <p:txBody>
          <a:bodyPr>
            <a:noAutofit/>
          </a:bodyPr>
          <a:lstStyle/>
          <a:p>
            <a:r>
              <a:rPr lang="en-AU" sz="6600" dirty="0"/>
              <a:t>Background</a:t>
            </a:r>
          </a:p>
        </p:txBody>
      </p:sp>
    </p:spTree>
    <p:extLst>
      <p:ext uri="{BB962C8B-B14F-4D97-AF65-F5344CB8AC3E}">
        <p14:creationId xmlns:p14="http://schemas.microsoft.com/office/powerpoint/2010/main" val="1545850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935D4-70F0-400A-A96D-062964505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What is Semantics?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2D2BEC6A-1DF8-4EFC-A89B-92323D4EC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54338"/>
            <a:ext cx="12192000" cy="5791200"/>
          </a:xfrm>
          <a:effectLst/>
        </p:spPr>
        <p:txBody>
          <a:bodyPr lIns="43200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Semantics is the study of meaning.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does the mind/brain represent the meaning of individual words?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are word representations combined to form into sentence representations?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8DA1544-8ACC-C276-0E7F-79D33A9095B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20496" y="3786652"/>
            <a:ext cx="3751008" cy="2087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521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Content Placeholder 2">
            <a:extLst>
              <a:ext uri="{FF2B5EF4-FFF2-40B4-BE49-F238E27FC236}">
                <a16:creationId xmlns:a16="http://schemas.microsoft.com/office/drawing/2014/main" id="{1D756E18-99C9-3EF9-DD02-84D293988ED7}"/>
              </a:ext>
            </a:extLst>
          </p:cNvPr>
          <p:cNvSpPr txBox="1">
            <a:spLocks/>
          </p:cNvSpPr>
          <p:nvPr/>
        </p:nvSpPr>
        <p:spPr>
          <a:xfrm>
            <a:off x="1" y="1066801"/>
            <a:ext cx="12192000" cy="5791200"/>
          </a:xfrm>
          <a:prstGeom prst="rect">
            <a:avLst/>
          </a:prstGeom>
          <a:effectLst/>
        </p:spPr>
        <p:txBody>
          <a:bodyPr vert="horz" lIns="43200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AU" sz="2400" dirty="0"/>
              <a:t>Word embeddings represent the meaning of a word as a vector of numbers.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AU" sz="2400" dirty="0"/>
              <a:t>Embeddings live in ‘semantic space’.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AU" sz="2400" dirty="0"/>
              <a:t>More similar vectors = more similar meaning.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AU" sz="2400" dirty="0"/>
              <a:t>Basis for LLMs like ChatGPT.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454C2CA-4DD1-63BD-0077-E9FF6F38A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Word Embeddings</a:t>
            </a:r>
          </a:p>
        </p:txBody>
      </p:sp>
      <p:pic>
        <p:nvPicPr>
          <p:cNvPr id="14" name="Picture 13" descr="Diagram&#10;&#10;Description automatically generated">
            <a:extLst>
              <a:ext uri="{FF2B5EF4-FFF2-40B4-BE49-F238E27FC236}">
                <a16:creationId xmlns:a16="http://schemas.microsoft.com/office/drawing/2014/main" id="{06EC5EAC-7028-5E2A-6365-40D08265FF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6142" y="3755553"/>
            <a:ext cx="3379715" cy="278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596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Content Placeholder 2">
            <a:extLst>
              <a:ext uri="{FF2B5EF4-FFF2-40B4-BE49-F238E27FC236}">
                <a16:creationId xmlns:a16="http://schemas.microsoft.com/office/drawing/2014/main" id="{0FD3B76C-9779-2845-97A9-952E2CBF59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74565"/>
            <a:ext cx="11743509" cy="2757660"/>
          </a:xfrm>
          <a:effectLst/>
        </p:spPr>
        <p:txBody>
          <a:bodyPr lIns="43200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to represent an entire sentence or phrase?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Compositionality: method for combining word representations together to construct a sentence representation.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2E45696-B3DE-FEAC-8AF4-5D8CFCB98D4F}"/>
              </a:ext>
            </a:extLst>
          </p:cNvPr>
          <p:cNvSpPr txBox="1">
            <a:spLocks/>
          </p:cNvSpPr>
          <p:nvPr/>
        </p:nvSpPr>
        <p:spPr>
          <a:xfrm>
            <a:off x="924443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Compositionality</a:t>
            </a:r>
          </a:p>
        </p:txBody>
      </p:sp>
      <p:pic>
        <p:nvPicPr>
          <p:cNvPr id="14" name="Picture 6" descr="See the source image">
            <a:extLst>
              <a:ext uri="{FF2B5EF4-FFF2-40B4-BE49-F238E27FC236}">
                <a16:creationId xmlns:a16="http://schemas.microsoft.com/office/drawing/2014/main" id="{212AC465-9F42-C4CE-D356-7A4241CB82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87"/>
          <a:stretch/>
        </p:blipFill>
        <p:spPr bwMode="auto">
          <a:xfrm>
            <a:off x="605227" y="4982704"/>
            <a:ext cx="1646212" cy="1132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See the source image">
            <a:extLst>
              <a:ext uri="{FF2B5EF4-FFF2-40B4-BE49-F238E27FC236}">
                <a16:creationId xmlns:a16="http://schemas.microsoft.com/office/drawing/2014/main" id="{63CCAC38-0FE6-6936-E24B-6496E2E915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1"/>
          <a:stretch/>
        </p:blipFill>
        <p:spPr bwMode="auto">
          <a:xfrm>
            <a:off x="643126" y="3058201"/>
            <a:ext cx="1570415" cy="1321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4CA5B62-2753-DC33-A8F9-2D283DF2C2B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94513" y="2616831"/>
            <a:ext cx="1656362" cy="182027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796F02F-D895-00A2-ABE3-FF3C97355E4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94513" y="4681382"/>
            <a:ext cx="1656362" cy="182027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2C4DF71-8032-82E1-684A-9FA33B7101A7}"/>
              </a:ext>
            </a:extLst>
          </p:cNvPr>
          <p:cNvSpPr txBox="1"/>
          <p:nvPr/>
        </p:nvSpPr>
        <p:spPr>
          <a:xfrm>
            <a:off x="2473815" y="3426005"/>
            <a:ext cx="29901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AU" sz="2400" dirty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Bite(DOG,MAN)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E214A30-6269-A50D-A332-B4D26DD2E38B}"/>
              </a:ext>
            </a:extLst>
          </p:cNvPr>
          <p:cNvSpPr txBox="1"/>
          <p:nvPr/>
        </p:nvSpPr>
        <p:spPr>
          <a:xfrm>
            <a:off x="2469163" y="5328457"/>
            <a:ext cx="29901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AU" sz="2400" dirty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Bite(MAN,DOG)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75A2104C-6B2F-F6A9-EC04-688D39B68D9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33460" y="3040984"/>
            <a:ext cx="3953313" cy="328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910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21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D4276949-AED4-8702-DF37-54742D7D7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37" y="1062746"/>
            <a:ext cx="6713120" cy="5571659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Many proposals for how to form sentence representations.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800" dirty="0"/>
              <a:t>Example sentence</a:t>
            </a:r>
            <a:r>
              <a:rPr lang="en-A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“A different guest speaker talks to the uninterested teachers at the school each month.”</a:t>
            </a:r>
            <a:endParaRPr lang="en-A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Four basic classes:</a:t>
            </a:r>
          </a:p>
          <a:p>
            <a:pPr lvl="1">
              <a:spcBef>
                <a:spcPts val="600"/>
              </a:spcBef>
              <a:spcAft>
                <a:spcPts val="1200"/>
              </a:spcAft>
            </a:pPr>
            <a:r>
              <a:rPr lang="en-AU" sz="2200" dirty="0"/>
              <a:t>Simple word-averaging models.</a:t>
            </a:r>
          </a:p>
          <a:p>
            <a:pPr lvl="1">
              <a:spcBef>
                <a:spcPts val="600"/>
              </a:spcBef>
              <a:spcAft>
                <a:spcPts val="1200"/>
              </a:spcAft>
            </a:pPr>
            <a:r>
              <a:rPr lang="en-AU" sz="2200" dirty="0"/>
              <a:t>Connectionist/vector-based.</a:t>
            </a:r>
          </a:p>
          <a:p>
            <a:pPr lvl="1">
              <a:spcBef>
                <a:spcPts val="600"/>
              </a:spcBef>
              <a:spcAft>
                <a:spcPts val="1200"/>
              </a:spcAft>
            </a:pPr>
            <a:r>
              <a:rPr lang="en-AU" sz="2200" dirty="0"/>
              <a:t>Parse trees/syntax-based.</a:t>
            </a:r>
          </a:p>
          <a:p>
            <a:pPr lvl="1">
              <a:spcBef>
                <a:spcPts val="600"/>
              </a:spcBef>
              <a:spcAft>
                <a:spcPts val="1200"/>
              </a:spcAft>
            </a:pPr>
            <a:r>
              <a:rPr lang="en-AU" sz="2200" dirty="0"/>
              <a:t>Hybrid models.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7A46D57-655C-B0DA-7BD3-E5C97F950857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Ways to Represent Sentences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CF5291C-41D8-22A8-36BE-3425E3E60B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5725" y="970450"/>
            <a:ext cx="4251979" cy="5654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970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AF3A7-CCB7-DD48-CA1B-CFEC25471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AA8367A4-3BAA-2037-C036-2EB43309FA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36" y="1062746"/>
            <a:ext cx="6901963" cy="5571659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Which models of compositionality produce representations which are most similar to human representations?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Study 1: Test with behavioural data.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Study 2: Test with fMRI data.</a:t>
            </a:r>
            <a:endParaRPr lang="en-AU" sz="22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CAE69FA-C3BF-9DFB-0FBE-2F3F63BB7D02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Key Research Question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51233D3-3D70-A228-7D38-C4E603B1A4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5725" y="970450"/>
            <a:ext cx="4251979" cy="5654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928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2B195848-210D-A7D0-0867-9AE8924C5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473386"/>
            <a:ext cx="10353762" cy="3884531"/>
          </a:xfrm>
        </p:spPr>
        <p:txBody>
          <a:bodyPr>
            <a:noAutofit/>
          </a:bodyPr>
          <a:lstStyle/>
          <a:p>
            <a:r>
              <a:rPr lang="en-AU" sz="6600" dirty="0"/>
              <a:t>Study 1: Methods</a:t>
            </a:r>
          </a:p>
        </p:txBody>
      </p:sp>
    </p:spTree>
    <p:extLst>
      <p:ext uri="{BB962C8B-B14F-4D97-AF65-F5344CB8AC3E}">
        <p14:creationId xmlns:p14="http://schemas.microsoft.com/office/powerpoint/2010/main" val="5774937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BC80E05-29A8-8B3F-3D6A-A5D915B486C6}"/>
              </a:ext>
            </a:extLst>
          </p:cNvPr>
          <p:cNvSpPr txBox="1">
            <a:spLocks/>
          </p:cNvSpPr>
          <p:nvPr/>
        </p:nvSpPr>
        <p:spPr>
          <a:xfrm>
            <a:off x="913794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Semantic Textual Similarity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05B4F0-6CD1-DC88-CED0-0FC908B743E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0514" y="1221425"/>
            <a:ext cx="8566000" cy="519606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D284DEA3-B2BE-2C02-C528-8F2BBA0C8D46}"/>
              </a:ext>
            </a:extLst>
          </p:cNvPr>
          <p:cNvGrpSpPr/>
          <p:nvPr/>
        </p:nvGrpSpPr>
        <p:grpSpPr>
          <a:xfrm>
            <a:off x="207690" y="4936001"/>
            <a:ext cx="2448729" cy="1481484"/>
            <a:chOff x="207690" y="4936001"/>
            <a:chExt cx="2448729" cy="1481484"/>
          </a:xfrm>
        </p:grpSpPr>
        <p:sp useBgFill="1">
          <p:nvSpPr>
            <p:cNvPr id="6" name="Content Placeholder 2">
              <a:extLst>
                <a:ext uri="{FF2B5EF4-FFF2-40B4-BE49-F238E27FC236}">
                  <a16:creationId xmlns:a16="http://schemas.microsoft.com/office/drawing/2014/main" id="{0C02415F-D3C1-4F38-0E9F-2CB6BAB9C1C3}"/>
                </a:ext>
              </a:extLst>
            </p:cNvPr>
            <p:cNvSpPr txBox="1">
              <a:spLocks/>
            </p:cNvSpPr>
            <p:nvPr/>
          </p:nvSpPr>
          <p:spPr>
            <a:xfrm>
              <a:off x="207690" y="4936001"/>
              <a:ext cx="2448729" cy="430059"/>
            </a:xfrm>
            <a:prstGeom prst="rect">
              <a:avLst/>
            </a:prstGeom>
            <a:effectLst/>
          </p:spPr>
          <p:txBody>
            <a:bodyPr vert="horz" lIns="432000" tIns="45720" rIns="91440" bIns="45720" rtlCol="0" anchor="t">
              <a:noAutofit/>
            </a:bodyPr>
            <a:lstStyle>
              <a:lvl1pPr marL="342900" indent="-3060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SzPct val="70000"/>
                <a:buFont typeface="Wingdings 2" charset="2"/>
                <a:buChar char=""/>
                <a:defRPr sz="2000" kern="120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chemeClr val="tx2"/>
                  </a:solidFill>
                  <a:effectLst>
                    <a:outerShdw blurRad="9525" dist="25400" dir="14640000" algn="tl" rotWithShape="0">
                      <a:schemeClr val="bg1">
                        <a:alpha val="30000"/>
                      </a:schemeClr>
                    </a:outerShdw>
                  </a:effectLst>
                  <a:latin typeface="+mn-lt"/>
                  <a:ea typeface="+mn-ea"/>
                  <a:cs typeface="+mn-cs"/>
                </a:defRPr>
              </a:lvl1pPr>
              <a:lvl2pPr marL="720000" indent="-2700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SzPct val="70000"/>
                <a:buFont typeface="Wingdings 2" charset="2"/>
                <a:buChar char=""/>
                <a:defRPr sz="1800" kern="120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chemeClr val="tx2"/>
                  </a:solidFill>
                  <a:effectLst>
                    <a:outerShdw blurRad="9525" dist="25400" dir="14640000" algn="tl" rotWithShape="0">
                      <a:schemeClr val="bg1">
                        <a:alpha val="30000"/>
                      </a:schemeClr>
                    </a:outerShdw>
                  </a:effectLst>
                  <a:latin typeface="+mn-lt"/>
                  <a:ea typeface="+mn-ea"/>
                  <a:cs typeface="+mn-cs"/>
                </a:defRPr>
              </a:lvl2pPr>
              <a:lvl3pPr marL="1026000" indent="-2160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SzPct val="70000"/>
                <a:buFont typeface="Wingdings 2" charset="2"/>
                <a:buChar char=""/>
                <a:defRPr sz="1600" kern="120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chemeClr val="tx2"/>
                  </a:solidFill>
                  <a:effectLst>
                    <a:outerShdw blurRad="9525" dist="25400" dir="14640000" algn="tl" rotWithShape="0">
                      <a:schemeClr val="bg1">
                        <a:alpha val="30000"/>
                      </a:schemeClr>
                    </a:outerShdw>
                  </a:effectLst>
                  <a:latin typeface="+mn-lt"/>
                  <a:ea typeface="+mn-ea"/>
                  <a:cs typeface="+mn-cs"/>
                </a:defRPr>
              </a:lvl3pPr>
              <a:lvl4pPr marL="1386000" indent="-2160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SzPct val="70000"/>
                <a:buFont typeface="Wingdings 2" charset="2"/>
                <a:buChar char=""/>
                <a:defRPr sz="1400" kern="120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chemeClr val="tx2"/>
                  </a:solidFill>
                  <a:effectLst>
                    <a:outerShdw blurRad="9525" dist="25400" dir="14640000" algn="tl" rotWithShape="0">
                      <a:schemeClr val="bg1">
                        <a:alpha val="30000"/>
                      </a:schemeClr>
                    </a:outerShdw>
                  </a:effectLst>
                  <a:latin typeface="+mn-lt"/>
                  <a:ea typeface="+mn-ea"/>
                  <a:cs typeface="+mn-cs"/>
                </a:defRPr>
              </a:lvl4pPr>
              <a:lvl5pPr marL="1674000" indent="-2160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SzPct val="70000"/>
                <a:buFont typeface="Wingdings 2" charset="2"/>
                <a:buChar char=""/>
                <a:defRPr sz="1400" kern="120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chemeClr val="tx2"/>
                  </a:solidFill>
                  <a:effectLst>
                    <a:outerShdw blurRad="9525" dist="25400" dir="14640000" algn="tl" rotWithShape="0">
                      <a:schemeClr val="bg1">
                        <a:alpha val="30000"/>
                      </a:schemeClr>
                    </a:outerShdw>
                  </a:effectLst>
                  <a:latin typeface="+mn-lt"/>
                  <a:ea typeface="+mn-ea"/>
                  <a:cs typeface="+mn-cs"/>
                </a:defRPr>
              </a:lvl5pPr>
              <a:lvl6pPr marL="2014600" indent="-2286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SzPct val="70000"/>
                <a:buFont typeface="Wingdings 2" charset="2"/>
                <a:buChar char=""/>
                <a:defRPr sz="1400" kern="120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chemeClr val="tx2"/>
                  </a:solidFill>
                  <a:effectLst>
                    <a:outerShdw blurRad="9525" dist="25400" dir="14640000" algn="tl" rotWithShape="0">
                      <a:schemeClr val="bg1">
                        <a:alpha val="30000"/>
                      </a:schemeClr>
                    </a:outerShdw>
                  </a:effectLst>
                  <a:latin typeface="+mn-lt"/>
                  <a:ea typeface="+mn-ea"/>
                  <a:cs typeface="+mn-cs"/>
                </a:defRPr>
              </a:lvl6pPr>
              <a:lvl7pPr marL="2401800" indent="-2286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SzPct val="70000"/>
                <a:buFont typeface="Wingdings 2" charset="2"/>
                <a:buChar char=""/>
                <a:defRPr sz="1400" kern="120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chemeClr val="tx2"/>
                  </a:solidFill>
                  <a:effectLst>
                    <a:outerShdw blurRad="9525" dist="25400" dir="14640000" algn="tl" rotWithShape="0">
                      <a:schemeClr val="bg1">
                        <a:alpha val="30000"/>
                      </a:schemeClr>
                    </a:outerShdw>
                  </a:effectLst>
                  <a:latin typeface="+mn-lt"/>
                  <a:ea typeface="+mn-ea"/>
                  <a:cs typeface="+mn-cs"/>
                </a:defRPr>
              </a:lvl7pPr>
              <a:lvl8pPr marL="2789000" indent="-2286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SzPct val="70000"/>
                <a:buFont typeface="Wingdings 2" charset="2"/>
                <a:buChar char=""/>
                <a:defRPr sz="1400" kern="120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chemeClr val="tx2"/>
                  </a:solidFill>
                  <a:effectLst>
                    <a:outerShdw blurRad="9525" dist="25400" dir="14640000" algn="tl" rotWithShape="0">
                      <a:schemeClr val="bg1">
                        <a:alpha val="30000"/>
                      </a:schemeClr>
                    </a:outerShdw>
                  </a:effectLst>
                  <a:latin typeface="+mn-lt"/>
                  <a:ea typeface="+mn-ea"/>
                  <a:cs typeface="+mn-cs"/>
                </a:defRPr>
              </a:lvl8pPr>
              <a:lvl9pPr marL="3106200" indent="-2286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SzPct val="70000"/>
                <a:buFont typeface="Wingdings 2" charset="2"/>
                <a:buChar char=""/>
                <a:defRPr sz="1400" kern="120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chemeClr val="tx2"/>
                  </a:solidFill>
                  <a:effectLst>
                    <a:outerShdw blurRad="9525" dist="25400" dir="14640000" algn="tl" rotWithShape="0">
                      <a:schemeClr val="bg1">
                        <a:alpha val="30000"/>
                      </a:schemeClr>
                    </a:outerShdw>
                  </a:effectLst>
                  <a:latin typeface="+mn-lt"/>
                  <a:ea typeface="+mn-ea"/>
                  <a:cs typeface="+mn-cs"/>
                </a:defRPr>
              </a:lvl9pPr>
            </a:lstStyle>
            <a:p>
              <a:pPr marL="36900" indent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AU" sz="1600" dirty="0"/>
                <a:t>Human participants</a:t>
              </a:r>
            </a:p>
          </p:txBody>
        </p:sp>
        <p:pic>
          <p:nvPicPr>
            <p:cNvPr id="1026" name="Picture 2" descr="Free photo: Group of People - Adult, Facial expression, Friendship ...">
              <a:extLst>
                <a:ext uri="{FF2B5EF4-FFF2-40B4-BE49-F238E27FC236}">
                  <a16:creationId xmlns:a16="http://schemas.microsoft.com/office/drawing/2014/main" id="{9C82FEE3-8800-2378-01DD-9903A4A16E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000" y="5302155"/>
              <a:ext cx="1982550" cy="11153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8E7C883-8C77-2A17-5688-6E17C7B062D0}"/>
              </a:ext>
            </a:extLst>
          </p:cNvPr>
          <p:cNvGrpSpPr/>
          <p:nvPr/>
        </p:nvGrpSpPr>
        <p:grpSpPr>
          <a:xfrm>
            <a:off x="136656" y="1491940"/>
            <a:ext cx="1812054" cy="2951708"/>
            <a:chOff x="136656" y="1491940"/>
            <a:chExt cx="1812054" cy="2951708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AE471AC6-4307-5C16-03FF-7E58717E67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34"/>
            <a:stretch/>
          </p:blipFill>
          <p:spPr>
            <a:xfrm>
              <a:off x="574130" y="2055986"/>
              <a:ext cx="1345875" cy="2387662"/>
            </a:xfrm>
            <a:prstGeom prst="rect">
              <a:avLst/>
            </a:prstGeom>
          </p:spPr>
        </p:pic>
        <p:sp useBgFill="1">
          <p:nvSpPr>
            <p:cNvPr id="4" name="Content Placeholder 2">
              <a:extLst>
                <a:ext uri="{FF2B5EF4-FFF2-40B4-BE49-F238E27FC236}">
                  <a16:creationId xmlns:a16="http://schemas.microsoft.com/office/drawing/2014/main" id="{1912216F-F066-D4D6-3CE9-3988EE994077}"/>
                </a:ext>
              </a:extLst>
            </p:cNvPr>
            <p:cNvSpPr txBox="1">
              <a:spLocks/>
            </p:cNvSpPr>
            <p:nvPr/>
          </p:nvSpPr>
          <p:spPr>
            <a:xfrm>
              <a:off x="136656" y="1491940"/>
              <a:ext cx="1812054" cy="430059"/>
            </a:xfrm>
            <a:prstGeom prst="rect">
              <a:avLst/>
            </a:prstGeom>
            <a:effectLst/>
          </p:spPr>
          <p:txBody>
            <a:bodyPr vert="horz" lIns="432000" tIns="45720" rIns="91440" bIns="45720" rtlCol="0" anchor="t">
              <a:noAutofit/>
            </a:bodyPr>
            <a:lstStyle>
              <a:lvl1pPr marL="342900" indent="-3060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SzPct val="70000"/>
                <a:buFont typeface="Wingdings 2" charset="2"/>
                <a:buChar char=""/>
                <a:defRPr sz="2000" kern="120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chemeClr val="tx2"/>
                  </a:solidFill>
                  <a:effectLst>
                    <a:outerShdw blurRad="9525" dist="25400" dir="14640000" algn="tl" rotWithShape="0">
                      <a:schemeClr val="bg1">
                        <a:alpha val="30000"/>
                      </a:schemeClr>
                    </a:outerShdw>
                  </a:effectLst>
                  <a:latin typeface="+mn-lt"/>
                  <a:ea typeface="+mn-ea"/>
                  <a:cs typeface="+mn-cs"/>
                </a:defRPr>
              </a:lvl1pPr>
              <a:lvl2pPr marL="720000" indent="-2700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SzPct val="70000"/>
                <a:buFont typeface="Wingdings 2" charset="2"/>
                <a:buChar char=""/>
                <a:defRPr sz="1800" kern="120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chemeClr val="tx2"/>
                  </a:solidFill>
                  <a:effectLst>
                    <a:outerShdw blurRad="9525" dist="25400" dir="14640000" algn="tl" rotWithShape="0">
                      <a:schemeClr val="bg1">
                        <a:alpha val="30000"/>
                      </a:schemeClr>
                    </a:outerShdw>
                  </a:effectLst>
                  <a:latin typeface="+mn-lt"/>
                  <a:ea typeface="+mn-ea"/>
                  <a:cs typeface="+mn-cs"/>
                </a:defRPr>
              </a:lvl2pPr>
              <a:lvl3pPr marL="1026000" indent="-2160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SzPct val="70000"/>
                <a:buFont typeface="Wingdings 2" charset="2"/>
                <a:buChar char=""/>
                <a:defRPr sz="1600" kern="120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chemeClr val="tx2"/>
                  </a:solidFill>
                  <a:effectLst>
                    <a:outerShdw blurRad="9525" dist="25400" dir="14640000" algn="tl" rotWithShape="0">
                      <a:schemeClr val="bg1">
                        <a:alpha val="30000"/>
                      </a:schemeClr>
                    </a:outerShdw>
                  </a:effectLst>
                  <a:latin typeface="+mn-lt"/>
                  <a:ea typeface="+mn-ea"/>
                  <a:cs typeface="+mn-cs"/>
                </a:defRPr>
              </a:lvl3pPr>
              <a:lvl4pPr marL="1386000" indent="-2160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SzPct val="70000"/>
                <a:buFont typeface="Wingdings 2" charset="2"/>
                <a:buChar char=""/>
                <a:defRPr sz="1400" kern="120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chemeClr val="tx2"/>
                  </a:solidFill>
                  <a:effectLst>
                    <a:outerShdw blurRad="9525" dist="25400" dir="14640000" algn="tl" rotWithShape="0">
                      <a:schemeClr val="bg1">
                        <a:alpha val="30000"/>
                      </a:schemeClr>
                    </a:outerShdw>
                  </a:effectLst>
                  <a:latin typeface="+mn-lt"/>
                  <a:ea typeface="+mn-ea"/>
                  <a:cs typeface="+mn-cs"/>
                </a:defRPr>
              </a:lvl4pPr>
              <a:lvl5pPr marL="1674000" indent="-2160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SzPct val="70000"/>
                <a:buFont typeface="Wingdings 2" charset="2"/>
                <a:buChar char=""/>
                <a:defRPr sz="1400" kern="120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chemeClr val="tx2"/>
                  </a:solidFill>
                  <a:effectLst>
                    <a:outerShdw blurRad="9525" dist="25400" dir="14640000" algn="tl" rotWithShape="0">
                      <a:schemeClr val="bg1">
                        <a:alpha val="30000"/>
                      </a:schemeClr>
                    </a:outerShdw>
                  </a:effectLst>
                  <a:latin typeface="+mn-lt"/>
                  <a:ea typeface="+mn-ea"/>
                  <a:cs typeface="+mn-cs"/>
                </a:defRPr>
              </a:lvl5pPr>
              <a:lvl6pPr marL="2014600" indent="-2286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SzPct val="70000"/>
                <a:buFont typeface="Wingdings 2" charset="2"/>
                <a:buChar char=""/>
                <a:defRPr sz="1400" kern="120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chemeClr val="tx2"/>
                  </a:solidFill>
                  <a:effectLst>
                    <a:outerShdw blurRad="9525" dist="25400" dir="14640000" algn="tl" rotWithShape="0">
                      <a:schemeClr val="bg1">
                        <a:alpha val="30000"/>
                      </a:schemeClr>
                    </a:outerShdw>
                  </a:effectLst>
                  <a:latin typeface="+mn-lt"/>
                  <a:ea typeface="+mn-ea"/>
                  <a:cs typeface="+mn-cs"/>
                </a:defRPr>
              </a:lvl6pPr>
              <a:lvl7pPr marL="2401800" indent="-2286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SzPct val="70000"/>
                <a:buFont typeface="Wingdings 2" charset="2"/>
                <a:buChar char=""/>
                <a:defRPr sz="1400" kern="120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chemeClr val="tx2"/>
                  </a:solidFill>
                  <a:effectLst>
                    <a:outerShdw blurRad="9525" dist="25400" dir="14640000" algn="tl" rotWithShape="0">
                      <a:schemeClr val="bg1">
                        <a:alpha val="30000"/>
                      </a:schemeClr>
                    </a:outerShdw>
                  </a:effectLst>
                  <a:latin typeface="+mn-lt"/>
                  <a:ea typeface="+mn-ea"/>
                  <a:cs typeface="+mn-cs"/>
                </a:defRPr>
              </a:lvl7pPr>
              <a:lvl8pPr marL="2789000" indent="-2286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SzPct val="70000"/>
                <a:buFont typeface="Wingdings 2" charset="2"/>
                <a:buChar char=""/>
                <a:defRPr sz="1400" kern="120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chemeClr val="tx2"/>
                  </a:solidFill>
                  <a:effectLst>
                    <a:outerShdw blurRad="9525" dist="25400" dir="14640000" algn="tl" rotWithShape="0">
                      <a:schemeClr val="bg1">
                        <a:alpha val="30000"/>
                      </a:schemeClr>
                    </a:outerShdw>
                  </a:effectLst>
                  <a:latin typeface="+mn-lt"/>
                  <a:ea typeface="+mn-ea"/>
                  <a:cs typeface="+mn-cs"/>
                </a:defRPr>
              </a:lvl8pPr>
              <a:lvl9pPr marL="3106200" indent="-2286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SzPct val="70000"/>
                <a:buFont typeface="Wingdings 2" charset="2"/>
                <a:buChar char=""/>
                <a:defRPr sz="1400" kern="120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chemeClr val="tx2"/>
                  </a:solidFill>
                  <a:effectLst>
                    <a:outerShdw blurRad="9525" dist="25400" dir="14640000" algn="tl" rotWithShape="0">
                      <a:schemeClr val="bg1">
                        <a:alpha val="30000"/>
                      </a:schemeClr>
                    </a:outerShdw>
                  </a:effectLst>
                  <a:latin typeface="+mn-lt"/>
                  <a:ea typeface="+mn-ea"/>
                  <a:cs typeface="+mn-cs"/>
                </a:defRPr>
              </a:lvl9pPr>
            </a:lstStyle>
            <a:p>
              <a:pPr marL="36900" indent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AU" sz="1600" dirty="0"/>
                <a:t>Composition models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57460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2F787-D19B-3336-759E-661D95441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1FCB196D-E558-5546-E0DE-FC90A40B59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205" y="1038522"/>
            <a:ext cx="10353762" cy="5571659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Existing STS datasets show large lexical confound.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This means we can’t infer much about how models do composition.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955E34D-D5FC-F066-D7E5-0F884CB18863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Limitations of Existing Datasets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4C95152-1523-74C1-A705-195555C848A6}"/>
              </a:ext>
            </a:extLst>
          </p:cNvPr>
          <p:cNvGrpSpPr/>
          <p:nvPr/>
        </p:nvGrpSpPr>
        <p:grpSpPr>
          <a:xfrm>
            <a:off x="2243114" y="2628900"/>
            <a:ext cx="7705771" cy="3190578"/>
            <a:chOff x="2243114" y="2628900"/>
            <a:chExt cx="7705771" cy="319057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EAA38F9-AA49-1EDB-2F73-67D3F4B5C905}"/>
                </a:ext>
              </a:extLst>
            </p:cNvPr>
            <p:cNvGrpSpPr/>
            <p:nvPr/>
          </p:nvGrpSpPr>
          <p:grpSpPr>
            <a:xfrm>
              <a:off x="2243114" y="2628900"/>
              <a:ext cx="7705771" cy="3190578"/>
              <a:chOff x="542879" y="2780109"/>
              <a:chExt cx="7441974" cy="3039369"/>
            </a:xfrm>
          </p:grpSpPr>
          <p:pic>
            <p:nvPicPr>
              <p:cNvPr id="4" name="Picture 3" descr="A graph of different colored bars&#10;&#10;Description automatically generated">
                <a:extLst>
                  <a:ext uri="{FF2B5EF4-FFF2-40B4-BE49-F238E27FC236}">
                    <a16:creationId xmlns:a16="http://schemas.microsoft.com/office/drawing/2014/main" id="{DC5890E7-3BF9-FFEC-8E2C-5F803173B0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0486"/>
              <a:stretch/>
            </p:blipFill>
            <p:spPr>
              <a:xfrm>
                <a:off x="542879" y="2780109"/>
                <a:ext cx="5553121" cy="3039369"/>
              </a:xfrm>
              <a:prstGeom prst="rect">
                <a:avLst/>
              </a:prstGeom>
            </p:spPr>
          </p:pic>
          <p:pic>
            <p:nvPicPr>
              <p:cNvPr id="8" name="Picture 7" descr="A graph of different colored bars&#10;&#10;Description automatically generated">
                <a:extLst>
                  <a:ext uri="{FF2B5EF4-FFF2-40B4-BE49-F238E27FC236}">
                    <a16:creationId xmlns:a16="http://schemas.microsoft.com/office/drawing/2014/main" id="{ADECFD8D-2CFB-7191-E9EC-3053D922C0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2893" r="265"/>
              <a:stretch/>
            </p:blipFill>
            <p:spPr>
              <a:xfrm>
                <a:off x="6096000" y="2780109"/>
                <a:ext cx="1888853" cy="3039369"/>
              </a:xfrm>
              <a:prstGeom prst="rect">
                <a:avLst/>
              </a:prstGeom>
            </p:spPr>
          </p:pic>
        </p:grp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944AC84-964E-D65F-3818-CE1A02C9A8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37001" y="3665261"/>
              <a:ext cx="1911884" cy="10539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8044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Content Placeholder 2">
            <a:extLst>
              <a:ext uri="{FF2B5EF4-FFF2-40B4-BE49-F238E27FC236}">
                <a16:creationId xmlns:a16="http://schemas.microsoft.com/office/drawing/2014/main" id="{688A4CD8-7053-45AE-6A1F-11D427A755CE}"/>
              </a:ext>
            </a:extLst>
          </p:cNvPr>
          <p:cNvSpPr txBox="1">
            <a:spLocks/>
          </p:cNvSpPr>
          <p:nvPr/>
        </p:nvSpPr>
        <p:spPr>
          <a:xfrm>
            <a:off x="355204" y="1038522"/>
            <a:ext cx="11412725" cy="5571659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I developed a new dataset designed to test sensitivity to sentence structure.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85B52D9-D214-31C9-8130-D7E1B093EB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0988507"/>
              </p:ext>
            </p:extLst>
          </p:nvPr>
        </p:nvGraphicFramePr>
        <p:xfrm>
          <a:off x="1701542" y="1676401"/>
          <a:ext cx="8788915" cy="3930778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1326580">
                  <a:extLst>
                    <a:ext uri="{9D8B030D-6E8A-4147-A177-3AD203B41FA5}">
                      <a16:colId xmlns:a16="http://schemas.microsoft.com/office/drawing/2014/main" val="2636556159"/>
                    </a:ext>
                  </a:extLst>
                </a:gridCol>
                <a:gridCol w="1452474">
                  <a:extLst>
                    <a:ext uri="{9D8B030D-6E8A-4147-A177-3AD203B41FA5}">
                      <a16:colId xmlns:a16="http://schemas.microsoft.com/office/drawing/2014/main" val="2021351579"/>
                    </a:ext>
                  </a:extLst>
                </a:gridCol>
                <a:gridCol w="6009861">
                  <a:extLst>
                    <a:ext uri="{9D8B030D-6E8A-4147-A177-3AD203B41FA5}">
                      <a16:colId xmlns:a16="http://schemas.microsoft.com/office/drawing/2014/main" val="755102352"/>
                    </a:ext>
                  </a:extLst>
                </a:gridCol>
              </a:tblGrid>
              <a:tr h="2255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600" dirty="0">
                          <a:effectLst/>
                        </a:rPr>
                        <a:t>Pair Type</a:t>
                      </a:r>
                      <a:endParaRPr lang="en-A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600" dirty="0">
                          <a:effectLst/>
                        </a:rPr>
                        <a:t>Adversarial</a:t>
                      </a:r>
                      <a:endParaRPr lang="en-A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600" dirty="0">
                          <a:effectLst/>
                        </a:rPr>
                        <a:t>Example</a:t>
                      </a:r>
                      <a:endParaRPr lang="en-A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258789000"/>
                  </a:ext>
                </a:extLst>
              </a:tr>
              <a:tr h="2255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600" b="0" dirty="0">
                          <a:effectLst/>
                        </a:rPr>
                        <a:t>Non- Adversarial</a:t>
                      </a:r>
                      <a:endParaRPr lang="en-A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600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 manager hoped for a better salary.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 student hoped for a high mark on the test.</a:t>
                      </a: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484355336"/>
                  </a:ext>
                </a:extLst>
              </a:tr>
              <a:tr h="2255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600" dirty="0">
                          <a:effectLst/>
                        </a:rPr>
                        <a:t>Paraphrase</a:t>
                      </a:r>
                      <a:endParaRPr lang="en-A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60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</a:rPr>
                        <a:t>Yes</a:t>
                      </a:r>
                      <a:endParaRPr lang="en-AU" sz="1600">
                        <a:solidFill>
                          <a:schemeClr val="tx1">
                            <a:lumMod val="9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Most streams flow out to the ocean.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Many rivers empty into the sea.</a:t>
                      </a: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839494947"/>
                  </a:ext>
                </a:extLst>
              </a:tr>
              <a:tr h="2255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600" dirty="0">
                          <a:effectLst/>
                        </a:rPr>
                        <a:t>Added modifiers</a:t>
                      </a:r>
                      <a:endParaRPr lang="en-A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600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</a:rPr>
                        <a:t>Yes</a:t>
                      </a:r>
                      <a:endParaRPr lang="en-AU" sz="1600" dirty="0">
                        <a:solidFill>
                          <a:schemeClr val="tx1">
                            <a:lumMod val="9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</a:rPr>
                        <a:t>The plane crashed in the desert.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 cargo plane crashed in the rocky desert near the oasis at night.</a:t>
                      </a: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633848259"/>
                  </a:ext>
                </a:extLst>
              </a:tr>
              <a:tr h="3408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600" dirty="0">
                          <a:effectLst/>
                        </a:rPr>
                        <a:t>Double Swap</a:t>
                      </a:r>
                      <a:endParaRPr lang="en-A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600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</a:rPr>
                        <a:t>Yes</a:t>
                      </a:r>
                      <a:endParaRPr lang="en-AU" sz="1600" dirty="0">
                        <a:solidFill>
                          <a:schemeClr val="tx1">
                            <a:lumMod val="9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</a:rPr>
                        <a:t>The professor asked the student for help.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 student asked the professor for help.</a:t>
                      </a: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2879533724"/>
                  </a:ext>
                </a:extLst>
              </a:tr>
              <a:tr h="2255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600" dirty="0">
                          <a:effectLst/>
                        </a:rPr>
                        <a:t>Triple swap</a:t>
                      </a:r>
                      <a:endParaRPr lang="en-A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60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</a:rPr>
                        <a:t>Yes</a:t>
                      </a:r>
                      <a:endParaRPr lang="en-AU" sz="1600">
                        <a:solidFill>
                          <a:schemeClr val="tx1">
                            <a:lumMod val="9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 dragon chased the knight on his horse.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 knight chased the horse on his dragon.</a:t>
                      </a: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851337881"/>
                  </a:ext>
                </a:extLst>
              </a:tr>
              <a:tr h="2255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Quadruple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Swap</a:t>
                      </a:r>
                      <a:endParaRPr lang="en-A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600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</a:rPr>
                        <a:t>Yes</a:t>
                      </a:r>
                      <a:endParaRPr lang="en-AU" sz="1600" dirty="0">
                        <a:solidFill>
                          <a:schemeClr val="tx1">
                            <a:lumMod val="9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</a:rPr>
                        <a:t>The firm paid for the project with the new government.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 new government projected increased pay for the firm.</a:t>
                      </a: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3039655241"/>
                  </a:ext>
                </a:extLst>
              </a:tr>
            </a:tbl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75AF61FF-F70A-3C63-6C11-2B8F944E123D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The STS3k Dataset</a:t>
            </a:r>
          </a:p>
        </p:txBody>
      </p:sp>
    </p:spTree>
    <p:extLst>
      <p:ext uri="{BB962C8B-B14F-4D97-AF65-F5344CB8AC3E}">
        <p14:creationId xmlns:p14="http://schemas.microsoft.com/office/powerpoint/2010/main" val="3751152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23AF9A-EBB4-C611-9ED0-D008902F1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9600A947-D93A-CD4E-E366-B4939286C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473386"/>
            <a:ext cx="10353762" cy="3884531"/>
          </a:xfrm>
        </p:spPr>
        <p:txBody>
          <a:bodyPr>
            <a:noAutofit/>
          </a:bodyPr>
          <a:lstStyle/>
          <a:p>
            <a:r>
              <a:rPr lang="en-AU" sz="6600" dirty="0"/>
              <a:t>Study 1: Results</a:t>
            </a:r>
          </a:p>
        </p:txBody>
      </p:sp>
    </p:spTree>
    <p:extLst>
      <p:ext uri="{BB962C8B-B14F-4D97-AF65-F5344CB8AC3E}">
        <p14:creationId xmlns:p14="http://schemas.microsoft.com/office/powerpoint/2010/main" val="17628611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6472B8-30AB-4487-4D06-AAF21029FE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0A03ADDC-F103-EC5E-FF06-2CD90DBBE4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205" y="1038522"/>
            <a:ext cx="10353762" cy="5571659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Results for four classes of models.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Similar correlations for all sentence pairs.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Major differences for adversarial sentence pairs.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endParaRPr lang="en-AU" sz="24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379CA17-9590-1C9D-DE02-7722EB1516E3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Model vs Behavioural Correlations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281E93E-DADF-0A75-AD2E-BA7CACEA1BF4}"/>
              </a:ext>
            </a:extLst>
          </p:cNvPr>
          <p:cNvGrpSpPr/>
          <p:nvPr/>
        </p:nvGrpSpPr>
        <p:grpSpPr>
          <a:xfrm>
            <a:off x="593937" y="3166366"/>
            <a:ext cx="10678945" cy="2817740"/>
            <a:chOff x="593937" y="3166366"/>
            <a:chExt cx="10678945" cy="2817740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DF8621B2-9BEB-299B-2A5B-155ED803FF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b="50599"/>
            <a:stretch/>
          </p:blipFill>
          <p:spPr>
            <a:xfrm>
              <a:off x="593937" y="3166366"/>
              <a:ext cx="5349663" cy="2556130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559DFEC1-E2D8-22FD-A576-C6FBF0CA7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50193" b="406"/>
            <a:stretch/>
          </p:blipFill>
          <p:spPr>
            <a:xfrm>
              <a:off x="5923218" y="3166366"/>
              <a:ext cx="5349663" cy="255613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5009298-28D2-9C8E-13F1-7CF52E801BC3}"/>
                </a:ext>
              </a:extLst>
            </p:cNvPr>
            <p:cNvSpPr/>
            <p:nvPr/>
          </p:nvSpPr>
          <p:spPr>
            <a:xfrm>
              <a:off x="593938" y="5722496"/>
              <a:ext cx="10678944" cy="2616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84545426-7F70-CFB1-9873-1BD4773E3D3C}"/>
                </a:ext>
              </a:extLst>
            </p:cNvPr>
            <p:cNvSpPr txBox="1"/>
            <p:nvPr/>
          </p:nvSpPr>
          <p:spPr>
            <a:xfrm>
              <a:off x="3002174" y="5680978"/>
              <a:ext cx="8728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Models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7AC8F78-4B93-7073-1E58-D0774A34A520}"/>
                </a:ext>
              </a:extLst>
            </p:cNvPr>
            <p:cNvSpPr txBox="1"/>
            <p:nvPr/>
          </p:nvSpPr>
          <p:spPr>
            <a:xfrm>
              <a:off x="8417170" y="5680977"/>
              <a:ext cx="8728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Models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47916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D4276949-AED4-8702-DF37-54742D7D7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086" y="1037346"/>
            <a:ext cx="11032805" cy="5571659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Human behavioural judgements are sensitive to subtle structural differences between sentences.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Hybrid representations incorporating semantic roles better match human judgements than transformer representations.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7A46D57-655C-B0DA-7BD3-E5C97F950857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Preliminary Conclusions</a:t>
            </a:r>
          </a:p>
        </p:txBody>
      </p:sp>
      <p:pic>
        <p:nvPicPr>
          <p:cNvPr id="2" name="Picture 2" descr="Colourful Semantics: A teacher's guide">
            <a:extLst>
              <a:ext uri="{FF2B5EF4-FFF2-40B4-BE49-F238E27FC236}">
                <a16:creationId xmlns:a16="http://schemas.microsoft.com/office/drawing/2014/main" id="{3FC71245-A59A-D336-730D-E6AB6A3CB3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94881" y="3158837"/>
            <a:ext cx="5602238" cy="3179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8332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CC23A-5260-1DCF-9940-0B0B4F9FD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A531D3F6-30B5-C62B-14D9-97E630138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473386"/>
            <a:ext cx="10353762" cy="3884531"/>
          </a:xfrm>
        </p:spPr>
        <p:txBody>
          <a:bodyPr>
            <a:noAutofit/>
          </a:bodyPr>
          <a:lstStyle/>
          <a:p>
            <a:r>
              <a:rPr lang="en-AU" sz="6600" dirty="0"/>
              <a:t>Study 2: Methods</a:t>
            </a:r>
          </a:p>
        </p:txBody>
      </p:sp>
    </p:spTree>
    <p:extLst>
      <p:ext uri="{BB962C8B-B14F-4D97-AF65-F5344CB8AC3E}">
        <p14:creationId xmlns:p14="http://schemas.microsoft.com/office/powerpoint/2010/main" val="18570987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D4276949-AED4-8702-DF37-54742D7D7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205" y="1038522"/>
            <a:ext cx="10353762" cy="5571659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Present written sentences while participant is in the scanner.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Compare brain activity to predictions of different sentence models.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7A46D57-655C-B0DA-7BD3-E5C97F950857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Representational Similarity Analysis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414D2B5-BF58-9837-D6F7-4D8AA2D8C39B}"/>
              </a:ext>
            </a:extLst>
          </p:cNvPr>
          <p:cNvGrpSpPr/>
          <p:nvPr/>
        </p:nvGrpSpPr>
        <p:grpSpPr>
          <a:xfrm>
            <a:off x="3005383" y="2258789"/>
            <a:ext cx="6181234" cy="4358950"/>
            <a:chOff x="3005383" y="2319303"/>
            <a:chExt cx="6181234" cy="4358950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A16D426B-0DD1-7636-3971-2CA92A6D2AF1}"/>
                </a:ext>
              </a:extLst>
            </p:cNvPr>
            <p:cNvGrpSpPr/>
            <p:nvPr/>
          </p:nvGrpSpPr>
          <p:grpSpPr>
            <a:xfrm>
              <a:off x="3005383" y="2319303"/>
              <a:ext cx="6181234" cy="4358950"/>
              <a:chOff x="3005383" y="2319303"/>
              <a:chExt cx="6181234" cy="435895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1285DDBE-D8E5-3364-A7B9-766AA45FF8BE}"/>
                  </a:ext>
                </a:extLst>
              </p:cNvPr>
              <p:cNvGrpSpPr/>
              <p:nvPr/>
            </p:nvGrpSpPr>
            <p:grpSpPr>
              <a:xfrm>
                <a:off x="3005383" y="2319303"/>
                <a:ext cx="6181234" cy="4358950"/>
                <a:chOff x="3005383" y="2319303"/>
                <a:chExt cx="6181234" cy="4358950"/>
              </a:xfrm>
            </p:grpSpPr>
            <p:pic>
              <p:nvPicPr>
                <p:cNvPr id="1026" name="Picture 2" descr="Representational Similarity Analysis — mne-rsa 0.6 documentation">
                  <a:extLst>
                    <a:ext uri="{FF2B5EF4-FFF2-40B4-BE49-F238E27FC236}">
                      <a16:creationId xmlns:a16="http://schemas.microsoft.com/office/drawing/2014/main" id="{859853CF-8E5A-964D-9013-E2A49BE57D8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05383" y="2319303"/>
                  <a:ext cx="6181234" cy="435895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C5C0D93B-48A8-4421-3B10-2EBE1A49771F}"/>
                    </a:ext>
                  </a:extLst>
                </p:cNvPr>
                <p:cNvSpPr/>
                <p:nvPr/>
              </p:nvSpPr>
              <p:spPr>
                <a:xfrm>
                  <a:off x="4498041" y="4699747"/>
                  <a:ext cx="289112" cy="349624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109CB244-1F75-1F7A-3A38-22989604DF10}"/>
                    </a:ext>
                  </a:extLst>
                </p:cNvPr>
                <p:cNvSpPr/>
                <p:nvPr/>
              </p:nvSpPr>
              <p:spPr>
                <a:xfrm>
                  <a:off x="7837394" y="4699747"/>
                  <a:ext cx="338418" cy="349624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600916ED-3E9D-FB73-86D5-E7792DA21103}"/>
                    </a:ext>
                  </a:extLst>
                </p:cNvPr>
                <p:cNvSpPr txBox="1"/>
                <p:nvPr/>
              </p:nvSpPr>
              <p:spPr>
                <a:xfrm>
                  <a:off x="4498041" y="4628337"/>
                  <a:ext cx="912109" cy="49244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AU" sz="32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R</a:t>
                  </a:r>
                </a:p>
              </p:txBody>
            </p:sp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C11A2AD0-39E9-AA5A-4C98-B4579579F7DA}"/>
                    </a:ext>
                  </a:extLst>
                </p:cNvPr>
                <p:cNvSpPr txBox="1"/>
                <p:nvPr/>
              </p:nvSpPr>
              <p:spPr>
                <a:xfrm>
                  <a:off x="7868184" y="4628337"/>
                  <a:ext cx="912109" cy="49244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AU" sz="32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R</a:t>
                  </a:r>
                </a:p>
              </p:txBody>
            </p:sp>
          </p:grpSp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CC3991B7-1171-56F2-0451-DFF030E2D2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034" b="52547"/>
              <a:stretch/>
            </p:blipFill>
            <p:spPr>
              <a:xfrm>
                <a:off x="3071274" y="2797549"/>
                <a:ext cx="1181527" cy="994663"/>
              </a:xfrm>
              <a:prstGeom prst="rect">
                <a:avLst/>
              </a:prstGeom>
            </p:spPr>
          </p:pic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814BF24E-AE10-A8E0-DAEA-0A92D0CCD5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034" t="48110"/>
              <a:stretch/>
            </p:blipFill>
            <p:spPr>
              <a:xfrm>
                <a:off x="4252801" y="2791691"/>
                <a:ext cx="1181527" cy="1087648"/>
              </a:xfrm>
              <a:prstGeom prst="rect">
                <a:avLst/>
              </a:prstGeom>
            </p:spPr>
          </p:pic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E08551F4-2CAD-22F7-00E3-A0104B278F28}"/>
                  </a:ext>
                </a:extLst>
              </p:cNvPr>
              <p:cNvSpPr/>
              <p:nvPr/>
            </p:nvSpPr>
            <p:spPr>
              <a:xfrm>
                <a:off x="3100833" y="2552164"/>
                <a:ext cx="316162" cy="263236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39F2015A-9133-1086-5A1C-7619B0E83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3483" b="97264" l="2053" r="95688">
                          <a14:foregroundMark x1="27926" y1="48756" x2="33676" y2="60448"/>
                          <a14:foregroundMark x1="3491" y1="53731" x2="14579" y2="70647"/>
                          <a14:foregroundMark x1="20945" y1="65672" x2="21561" y2="84328"/>
                          <a14:foregroundMark x1="9446" y1="90299" x2="20329" y2="91542"/>
                          <a14:foregroundMark x1="50719" y1="92289" x2="65708" y2="91294"/>
                          <a14:foregroundMark x1="67967" y1="91791" x2="76386" y2="79602"/>
                          <a14:foregroundMark x1="57906" y1="96269" x2="66324" y2="97264"/>
                          <a14:foregroundMark x1="67351" y1="95274" x2="86037" y2="68657"/>
                          <a14:foregroundMark x1="86037" y1="68657" x2="87474" y2="60945"/>
                          <a14:foregroundMark x1="88912" y1="72139" x2="90965" y2="45274"/>
                          <a14:foregroundMark x1="93429" y1="64179" x2="92608" y2="37562"/>
                          <a14:foregroundMark x1="40452" y1="5970" x2="62834" y2="3483"/>
                          <a14:foregroundMark x1="78645" y1="18905" x2="88501" y2="31095"/>
                          <a14:foregroundMark x1="88501" y1="31095" x2="95893" y2="54229"/>
                          <a14:foregroundMark x1="95893" y1="54229" x2="95688" y2="61194"/>
                          <a14:foregroundMark x1="24641" y1="61443" x2="43121" y2="66418"/>
                          <a14:foregroundMark x1="2053" y1="49751" x2="3080" y2="5497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360364" y="2993308"/>
              <a:ext cx="1317624" cy="10876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1659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208A6-DC24-570E-70B4-BAFDB6192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19465E83-19D8-28C4-92DA-A37C72B05F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205" y="1038522"/>
            <a:ext cx="10353762" cy="5571659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Existing fMRI language datasets show a lexical confound.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This means we can’t infer much about how the brain does composition.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3CA2041-1459-D5E8-9644-1154161ED8AE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Limitations of Existing Datasets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FC8034-3C03-B844-D1D8-4F951742DF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159" y="2800350"/>
            <a:ext cx="11195681" cy="2930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106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5" name="Content Placeholder 2">
            <a:extLst>
              <a:ext uri="{FF2B5EF4-FFF2-40B4-BE49-F238E27FC236}">
                <a16:creationId xmlns:a16="http://schemas.microsoft.com/office/drawing/2014/main" id="{3AA1A704-B713-2FAD-2625-87AC0C0B1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084" y="1040103"/>
            <a:ext cx="11105927" cy="1170202"/>
          </a:xfrm>
          <a:effectLst/>
        </p:spPr>
        <p:txBody>
          <a:bodyPr>
            <a:noAutofit/>
          </a:bodyPr>
          <a:lstStyle/>
          <a:p>
            <a:r>
              <a:rPr lang="en-AU" sz="2400" dirty="0"/>
              <a:t>Systematically vary sentence structure to achieve model discrimination.</a:t>
            </a:r>
          </a:p>
          <a:p>
            <a:r>
              <a:rPr lang="en-AU" sz="2400" dirty="0"/>
              <a:t>RSA matrix: each element is the similarity value for one sentence pair.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endParaRPr lang="en-AU" sz="14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4B79844-221C-EB5C-4A5F-96B9C53F9BB1}"/>
              </a:ext>
            </a:extLst>
          </p:cNvPr>
          <p:cNvSpPr txBox="1">
            <a:spLocks/>
          </p:cNvSpPr>
          <p:nvPr/>
        </p:nvSpPr>
        <p:spPr>
          <a:xfrm>
            <a:off x="912445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The Fodor2024-108 Dataset</a:t>
            </a:r>
          </a:p>
        </p:txBody>
      </p:sp>
      <p:pic>
        <p:nvPicPr>
          <p:cNvPr id="2" name="Picture 1" descr="A green and blue squares&#10;&#10;Description automatically generated">
            <a:extLst>
              <a:ext uri="{FF2B5EF4-FFF2-40B4-BE49-F238E27FC236}">
                <a16:creationId xmlns:a16="http://schemas.microsoft.com/office/drawing/2014/main" id="{86C09C26-5F4C-FB52-5C28-CDBDBC5B45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81"/>
          <a:stretch/>
        </p:blipFill>
        <p:spPr>
          <a:xfrm>
            <a:off x="955235" y="19531920"/>
            <a:ext cx="3598683" cy="354421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F570FA-8BAB-B6F3-CF31-66390A9B2FA3}"/>
              </a:ext>
            </a:extLst>
          </p:cNvPr>
          <p:cNvSpPr txBox="1"/>
          <p:nvPr/>
        </p:nvSpPr>
        <p:spPr>
          <a:xfrm>
            <a:off x="4524900" y="19555255"/>
            <a:ext cx="61382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800" dirty="0">
                <a:solidFill>
                  <a:srgbClr val="000080"/>
                </a:solidFill>
              </a:rPr>
              <a:t>The cameraman brought the equipment to the director.</a:t>
            </a:r>
          </a:p>
          <a:p>
            <a:r>
              <a:rPr lang="en-AU" sz="1800" dirty="0">
                <a:solidFill>
                  <a:srgbClr val="000080"/>
                </a:solidFill>
              </a:rPr>
              <a:t>The cameraman brought the </a:t>
            </a:r>
            <a:r>
              <a:rPr lang="en-AU" sz="1800" i="1" dirty="0">
                <a:solidFill>
                  <a:srgbClr val="000080"/>
                </a:solidFill>
              </a:rPr>
              <a:t>new</a:t>
            </a:r>
            <a:r>
              <a:rPr lang="en-AU" sz="1800" dirty="0">
                <a:solidFill>
                  <a:srgbClr val="000080"/>
                </a:solidFill>
              </a:rPr>
              <a:t> equipment to the director.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96EA4E-51E2-65E9-6C3B-33B3D59EC1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223" t="63328" r="54448" b="6534"/>
          <a:stretch/>
        </p:blipFill>
        <p:spPr>
          <a:xfrm>
            <a:off x="962974" y="21857525"/>
            <a:ext cx="1592746" cy="162751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48BB64D-3B0E-71CB-F930-F6C5BCCFA298}"/>
              </a:ext>
            </a:extLst>
          </p:cNvPr>
          <p:cNvSpPr txBox="1"/>
          <p:nvPr/>
        </p:nvSpPr>
        <p:spPr>
          <a:xfrm>
            <a:off x="4524900" y="20309800"/>
            <a:ext cx="613820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800" dirty="0">
                <a:solidFill>
                  <a:srgbClr val="4169E1"/>
                </a:solidFill>
              </a:rPr>
              <a:t>The cameraman brought the equipment to the director.</a:t>
            </a:r>
          </a:p>
          <a:p>
            <a:r>
              <a:rPr lang="en-AU" sz="1800" i="1" dirty="0">
                <a:solidFill>
                  <a:srgbClr val="4169E1"/>
                </a:solidFill>
              </a:rPr>
              <a:t>A team of </a:t>
            </a:r>
            <a:r>
              <a:rPr lang="en-AU" sz="1800" dirty="0">
                <a:solidFill>
                  <a:srgbClr val="4169E1"/>
                </a:solidFill>
              </a:rPr>
              <a:t>cameramen brought </a:t>
            </a:r>
            <a:r>
              <a:rPr lang="en-AU" sz="1800" i="1" dirty="0">
                <a:solidFill>
                  <a:srgbClr val="4169E1"/>
                </a:solidFill>
              </a:rPr>
              <a:t>all the necessary</a:t>
            </a:r>
            <a:r>
              <a:rPr lang="en-AU" sz="1800" dirty="0">
                <a:solidFill>
                  <a:srgbClr val="4169E1"/>
                </a:solidFill>
              </a:rPr>
              <a:t> equipment to the </a:t>
            </a:r>
            <a:r>
              <a:rPr lang="en-AU" sz="1800" i="1" dirty="0">
                <a:solidFill>
                  <a:srgbClr val="4169E1"/>
                </a:solidFill>
              </a:rPr>
              <a:t>busy</a:t>
            </a:r>
            <a:r>
              <a:rPr lang="en-AU" sz="1800" dirty="0">
                <a:solidFill>
                  <a:srgbClr val="4169E1"/>
                </a:solidFill>
              </a:rPr>
              <a:t> director.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9B1E42-1CE1-5DEE-D124-06BAE14341F9}"/>
              </a:ext>
            </a:extLst>
          </p:cNvPr>
          <p:cNvSpPr txBox="1"/>
          <p:nvPr/>
        </p:nvSpPr>
        <p:spPr>
          <a:xfrm>
            <a:off x="4534929" y="21347916"/>
            <a:ext cx="61382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800" dirty="0">
                <a:solidFill>
                  <a:srgbClr val="00BFFF"/>
                </a:solidFill>
              </a:rPr>
              <a:t>The </a:t>
            </a:r>
            <a:r>
              <a:rPr lang="en-AU" sz="1800" i="1" dirty="0">
                <a:solidFill>
                  <a:srgbClr val="00BFFF"/>
                </a:solidFill>
              </a:rPr>
              <a:t>cameraman</a:t>
            </a:r>
            <a:r>
              <a:rPr lang="en-AU" sz="1800" dirty="0">
                <a:solidFill>
                  <a:srgbClr val="00BFFF"/>
                </a:solidFill>
              </a:rPr>
              <a:t> brought the equipment to the director.</a:t>
            </a:r>
          </a:p>
          <a:p>
            <a:r>
              <a:rPr lang="en-AU" sz="1800" dirty="0">
                <a:solidFill>
                  <a:srgbClr val="00BFFF"/>
                </a:solidFill>
              </a:rPr>
              <a:t>A </a:t>
            </a:r>
            <a:r>
              <a:rPr lang="en-AU" sz="1800" i="1" dirty="0">
                <a:solidFill>
                  <a:srgbClr val="00BFFF"/>
                </a:solidFill>
              </a:rPr>
              <a:t>painter</a:t>
            </a:r>
            <a:r>
              <a:rPr lang="en-AU" sz="1800" dirty="0">
                <a:solidFill>
                  <a:srgbClr val="00BFFF"/>
                </a:solidFill>
              </a:rPr>
              <a:t> brought the equipment to the director.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7609DC-E603-DB59-9CC1-C8199C93A115}"/>
              </a:ext>
            </a:extLst>
          </p:cNvPr>
          <p:cNvSpPr txBox="1"/>
          <p:nvPr/>
        </p:nvSpPr>
        <p:spPr>
          <a:xfrm>
            <a:off x="4528829" y="22109018"/>
            <a:ext cx="61382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800" dirty="0">
                <a:solidFill>
                  <a:srgbClr val="3CB371"/>
                </a:solidFill>
              </a:rPr>
              <a:t>The </a:t>
            </a:r>
            <a:r>
              <a:rPr lang="en-AU" sz="1800" u="sng" dirty="0">
                <a:solidFill>
                  <a:srgbClr val="3CB371"/>
                </a:solidFill>
              </a:rPr>
              <a:t>cameraman</a:t>
            </a:r>
            <a:r>
              <a:rPr lang="en-AU" sz="1800" dirty="0">
                <a:solidFill>
                  <a:srgbClr val="3CB371"/>
                </a:solidFill>
              </a:rPr>
              <a:t> brought the </a:t>
            </a:r>
            <a:r>
              <a:rPr lang="en-AU" sz="1800" u="sng" dirty="0">
                <a:solidFill>
                  <a:srgbClr val="3CB371"/>
                </a:solidFill>
              </a:rPr>
              <a:t>equipment</a:t>
            </a:r>
            <a:r>
              <a:rPr lang="en-AU" sz="1800" dirty="0">
                <a:solidFill>
                  <a:srgbClr val="3CB371"/>
                </a:solidFill>
              </a:rPr>
              <a:t> to the </a:t>
            </a:r>
            <a:r>
              <a:rPr lang="en-AU" sz="1800" u="sng" dirty="0">
                <a:solidFill>
                  <a:srgbClr val="3CB371"/>
                </a:solidFill>
              </a:rPr>
              <a:t>director</a:t>
            </a:r>
            <a:r>
              <a:rPr lang="en-AU" sz="1800" dirty="0">
                <a:solidFill>
                  <a:srgbClr val="3CB371"/>
                </a:solidFill>
              </a:rPr>
              <a:t>.</a:t>
            </a:r>
          </a:p>
          <a:p>
            <a:r>
              <a:rPr lang="en-AU" sz="1800" dirty="0">
                <a:solidFill>
                  <a:srgbClr val="3CB371"/>
                </a:solidFill>
              </a:rPr>
              <a:t>The </a:t>
            </a:r>
            <a:r>
              <a:rPr lang="en-AU" sz="1800" u="sng" dirty="0">
                <a:solidFill>
                  <a:srgbClr val="3CB371"/>
                </a:solidFill>
              </a:rPr>
              <a:t>director</a:t>
            </a:r>
            <a:r>
              <a:rPr lang="en-AU" sz="1800" dirty="0">
                <a:solidFill>
                  <a:srgbClr val="3CB371"/>
                </a:solidFill>
              </a:rPr>
              <a:t> brought the </a:t>
            </a:r>
            <a:r>
              <a:rPr lang="en-AU" sz="1800" u="sng" dirty="0">
                <a:solidFill>
                  <a:srgbClr val="3CB371"/>
                </a:solidFill>
              </a:rPr>
              <a:t>cameraman</a:t>
            </a:r>
            <a:r>
              <a:rPr lang="en-AU" sz="1800" dirty="0">
                <a:solidFill>
                  <a:srgbClr val="3CB371"/>
                </a:solidFill>
              </a:rPr>
              <a:t> to the </a:t>
            </a:r>
            <a:r>
              <a:rPr lang="en-AU" sz="1800" u="sng" dirty="0">
                <a:solidFill>
                  <a:srgbClr val="3CB371"/>
                </a:solidFill>
              </a:rPr>
              <a:t>equipment</a:t>
            </a:r>
            <a:r>
              <a:rPr lang="en-AU" sz="1800" dirty="0">
                <a:solidFill>
                  <a:srgbClr val="3CB371"/>
                </a:solidFill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8BE924-FC2C-DBC9-2D17-CAE584C1D7BA}"/>
              </a:ext>
            </a:extLst>
          </p:cNvPr>
          <p:cNvSpPr txBox="1"/>
          <p:nvPr/>
        </p:nvSpPr>
        <p:spPr>
          <a:xfrm>
            <a:off x="4528829" y="22917473"/>
            <a:ext cx="61443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800" dirty="0">
                <a:solidFill>
                  <a:srgbClr val="008000"/>
                </a:solidFill>
              </a:rPr>
              <a:t>The </a:t>
            </a:r>
            <a:r>
              <a:rPr lang="en-AU" sz="1800" i="1" dirty="0">
                <a:solidFill>
                  <a:srgbClr val="008000"/>
                </a:solidFill>
              </a:rPr>
              <a:t>cameraman</a:t>
            </a:r>
            <a:r>
              <a:rPr lang="en-AU" sz="1800" dirty="0">
                <a:solidFill>
                  <a:srgbClr val="008000"/>
                </a:solidFill>
              </a:rPr>
              <a:t> </a:t>
            </a:r>
            <a:r>
              <a:rPr lang="en-AU" sz="1800" i="1" dirty="0">
                <a:solidFill>
                  <a:srgbClr val="008000"/>
                </a:solidFill>
              </a:rPr>
              <a:t>brought</a:t>
            </a:r>
            <a:r>
              <a:rPr lang="en-AU" sz="1800" dirty="0">
                <a:solidFill>
                  <a:srgbClr val="008000"/>
                </a:solidFill>
              </a:rPr>
              <a:t> the </a:t>
            </a:r>
            <a:r>
              <a:rPr lang="en-AU" sz="1800" i="1" dirty="0">
                <a:solidFill>
                  <a:srgbClr val="008000"/>
                </a:solidFill>
              </a:rPr>
              <a:t>equipment</a:t>
            </a:r>
            <a:r>
              <a:rPr lang="en-AU" sz="1800" dirty="0">
                <a:solidFill>
                  <a:srgbClr val="008000"/>
                </a:solidFill>
              </a:rPr>
              <a:t> to the </a:t>
            </a:r>
            <a:r>
              <a:rPr lang="en-AU" sz="1800" i="1" dirty="0">
                <a:solidFill>
                  <a:srgbClr val="008000"/>
                </a:solidFill>
              </a:rPr>
              <a:t>director</a:t>
            </a:r>
            <a:r>
              <a:rPr lang="en-AU" sz="1800" dirty="0">
                <a:solidFill>
                  <a:srgbClr val="008000"/>
                </a:solidFill>
              </a:rPr>
              <a:t>.</a:t>
            </a:r>
          </a:p>
          <a:p>
            <a:r>
              <a:rPr lang="en-AU" sz="1800" dirty="0">
                <a:solidFill>
                  <a:srgbClr val="008000"/>
                </a:solidFill>
              </a:rPr>
              <a:t>The </a:t>
            </a:r>
            <a:r>
              <a:rPr lang="en-AU" sz="1800" i="1" dirty="0">
                <a:solidFill>
                  <a:srgbClr val="008000"/>
                </a:solidFill>
              </a:rPr>
              <a:t>company</a:t>
            </a:r>
            <a:r>
              <a:rPr lang="en-AU" sz="1800" dirty="0">
                <a:solidFill>
                  <a:srgbClr val="008000"/>
                </a:solidFill>
              </a:rPr>
              <a:t> </a:t>
            </a:r>
            <a:r>
              <a:rPr lang="en-AU" sz="1800" i="1" dirty="0">
                <a:solidFill>
                  <a:srgbClr val="008000"/>
                </a:solidFill>
              </a:rPr>
              <a:t>purchased</a:t>
            </a:r>
            <a:r>
              <a:rPr lang="en-AU" sz="1800" dirty="0">
                <a:solidFill>
                  <a:srgbClr val="008000"/>
                </a:solidFill>
              </a:rPr>
              <a:t> a </a:t>
            </a:r>
            <a:r>
              <a:rPr lang="en-AU" sz="1800" i="1" dirty="0">
                <a:solidFill>
                  <a:srgbClr val="008000"/>
                </a:solidFill>
              </a:rPr>
              <a:t>valuable painting</a:t>
            </a:r>
            <a:r>
              <a:rPr lang="en-AU" sz="1800" dirty="0">
                <a:solidFill>
                  <a:srgbClr val="008000"/>
                </a:solidFill>
              </a:rPr>
              <a:t> </a:t>
            </a:r>
            <a:r>
              <a:rPr lang="en-AU" sz="1800" i="1" dirty="0">
                <a:solidFill>
                  <a:srgbClr val="008000"/>
                </a:solidFill>
              </a:rPr>
              <a:t>from</a:t>
            </a:r>
            <a:r>
              <a:rPr lang="en-AU" sz="1800" dirty="0">
                <a:solidFill>
                  <a:srgbClr val="008000"/>
                </a:solidFill>
              </a:rPr>
              <a:t> the </a:t>
            </a:r>
            <a:r>
              <a:rPr lang="en-AU" sz="1800" i="1" dirty="0">
                <a:solidFill>
                  <a:srgbClr val="008000"/>
                </a:solidFill>
              </a:rPr>
              <a:t>family</a:t>
            </a:r>
            <a:r>
              <a:rPr lang="en-AU" sz="1800" dirty="0">
                <a:solidFill>
                  <a:srgbClr val="008000"/>
                </a:solidFill>
              </a:rPr>
              <a:t>.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3894AB5-4EF6-2EFB-7FB9-C4802AB21CC4}"/>
              </a:ext>
            </a:extLst>
          </p:cNvPr>
          <p:cNvCxnSpPr>
            <a:cxnSpLocks/>
            <a:endCxn id="3" idx="1"/>
          </p:cNvCxnSpPr>
          <p:nvPr/>
        </p:nvCxnSpPr>
        <p:spPr>
          <a:xfrm>
            <a:off x="1362974" y="19878421"/>
            <a:ext cx="3161926" cy="0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7C5C444-224A-CE1A-1B91-24380FA62452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2160533" y="20614390"/>
            <a:ext cx="2364367" cy="157075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C7B3603-A7AD-A3D4-7B34-6E9E994B2B89}"/>
              </a:ext>
            </a:extLst>
          </p:cNvPr>
          <p:cNvCxnSpPr>
            <a:cxnSpLocks/>
          </p:cNvCxnSpPr>
          <p:nvPr/>
        </p:nvCxnSpPr>
        <p:spPr>
          <a:xfrm>
            <a:off x="3308953" y="22978360"/>
            <a:ext cx="1241052" cy="218765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671A2F6-42F3-1665-2562-280A0FA2AA3C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3847381" y="21949507"/>
            <a:ext cx="681448" cy="482677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A87F17A-9882-5F46-4B49-86357BC7B175}"/>
              </a:ext>
            </a:extLst>
          </p:cNvPr>
          <p:cNvCxnSpPr>
            <a:cxnSpLocks/>
            <a:endCxn id="8" idx="1"/>
          </p:cNvCxnSpPr>
          <p:nvPr/>
        </p:nvCxnSpPr>
        <p:spPr>
          <a:xfrm>
            <a:off x="3036498" y="21382642"/>
            <a:ext cx="1498431" cy="288440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E51E9C1-FD3E-AE01-A34C-B08012666F57}"/>
              </a:ext>
            </a:extLst>
          </p:cNvPr>
          <p:cNvSpPr txBox="1"/>
          <p:nvPr/>
        </p:nvSpPr>
        <p:spPr>
          <a:xfrm>
            <a:off x="965853" y="23598367"/>
            <a:ext cx="94811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/>
              <a:t>The new sentences shows better model discrimination due to varying sentence structure.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6DCF36A-4065-7389-1154-56F4FC223F25}"/>
              </a:ext>
            </a:extLst>
          </p:cNvPr>
          <p:cNvCxnSpPr>
            <a:cxnSpLocks/>
          </p:cNvCxnSpPr>
          <p:nvPr/>
        </p:nvCxnSpPr>
        <p:spPr>
          <a:xfrm flipH="1">
            <a:off x="1592104" y="19371564"/>
            <a:ext cx="289705" cy="183691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6D86ADD-7830-5B52-8CEB-439CF13C04A0}"/>
              </a:ext>
            </a:extLst>
          </p:cNvPr>
          <p:cNvSpPr txBox="1"/>
          <p:nvPr/>
        </p:nvSpPr>
        <p:spPr>
          <a:xfrm>
            <a:off x="1819336" y="19106185"/>
            <a:ext cx="80519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/>
              <a:t>(RSA matrix: each element is the similarity value [0-1] for one sentence pair)</a:t>
            </a:r>
          </a:p>
        </p:txBody>
      </p:sp>
      <p:pic>
        <p:nvPicPr>
          <p:cNvPr id="50" name="Picture 49" descr="A green and blue squares&#10;&#10;Description automatically generated">
            <a:extLst>
              <a:ext uri="{FF2B5EF4-FFF2-40B4-BE49-F238E27FC236}">
                <a16:creationId xmlns:a16="http://schemas.microsoft.com/office/drawing/2014/main" id="{F72D4CA6-13C7-F0AB-B7FA-32A86B1CA1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81"/>
          <a:stretch/>
        </p:blipFill>
        <p:spPr>
          <a:xfrm>
            <a:off x="917161" y="2285422"/>
            <a:ext cx="3598683" cy="3544218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025A4C21-590F-396A-D5AC-ABF03B632509}"/>
              </a:ext>
            </a:extLst>
          </p:cNvPr>
          <p:cNvSpPr txBox="1"/>
          <p:nvPr/>
        </p:nvSpPr>
        <p:spPr>
          <a:xfrm>
            <a:off x="4524150" y="2308757"/>
            <a:ext cx="6138208" cy="646331"/>
          </a:xfrm>
          <a:prstGeom prst="rect">
            <a:avLst/>
          </a:prstGeom>
          <a:solidFill>
            <a:schemeClr val="bg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r>
              <a:rPr lang="en-AU" sz="1800" dirty="0">
                <a:solidFill>
                  <a:srgbClr val="000080"/>
                </a:solidFill>
              </a:rPr>
              <a:t>The cameraman brought the equipment to the director.</a:t>
            </a:r>
          </a:p>
          <a:p>
            <a:r>
              <a:rPr lang="en-AU" sz="1800" dirty="0">
                <a:solidFill>
                  <a:srgbClr val="000080"/>
                </a:solidFill>
              </a:rPr>
              <a:t>The cameraman brought the </a:t>
            </a:r>
            <a:r>
              <a:rPr lang="en-AU" sz="1800" i="1" dirty="0">
                <a:solidFill>
                  <a:srgbClr val="000080"/>
                </a:solidFill>
              </a:rPr>
              <a:t>new</a:t>
            </a:r>
            <a:r>
              <a:rPr lang="en-AU" sz="1800" dirty="0">
                <a:solidFill>
                  <a:srgbClr val="000080"/>
                </a:solidFill>
              </a:rPr>
              <a:t> equipment to the director.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5FC3C179-0AEF-B167-DBE7-8F58C5C1CD9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223" t="63328" r="54448" b="6534"/>
          <a:stretch/>
        </p:blipFill>
        <p:spPr>
          <a:xfrm>
            <a:off x="908855" y="4611027"/>
            <a:ext cx="1592746" cy="1627517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5AF232A0-DD68-1321-4DD9-6BE442EC5BFB}"/>
              </a:ext>
            </a:extLst>
          </p:cNvPr>
          <p:cNvSpPr txBox="1"/>
          <p:nvPr/>
        </p:nvSpPr>
        <p:spPr>
          <a:xfrm>
            <a:off x="4486826" y="3063302"/>
            <a:ext cx="613820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800" dirty="0">
                <a:solidFill>
                  <a:srgbClr val="4169E1"/>
                </a:solidFill>
              </a:rPr>
              <a:t>The cameraman brought the equipment to the director.</a:t>
            </a:r>
          </a:p>
          <a:p>
            <a:r>
              <a:rPr lang="en-AU" sz="1800" i="1" dirty="0">
                <a:solidFill>
                  <a:srgbClr val="4169E1"/>
                </a:solidFill>
              </a:rPr>
              <a:t>A team of </a:t>
            </a:r>
            <a:r>
              <a:rPr lang="en-AU" sz="1800" dirty="0">
                <a:solidFill>
                  <a:srgbClr val="4169E1"/>
                </a:solidFill>
              </a:rPr>
              <a:t>cameramen brought </a:t>
            </a:r>
            <a:r>
              <a:rPr lang="en-AU" sz="1800" i="1" dirty="0">
                <a:solidFill>
                  <a:srgbClr val="4169E1"/>
                </a:solidFill>
              </a:rPr>
              <a:t>all the necessary</a:t>
            </a:r>
            <a:r>
              <a:rPr lang="en-AU" sz="1800" dirty="0">
                <a:solidFill>
                  <a:srgbClr val="4169E1"/>
                </a:solidFill>
              </a:rPr>
              <a:t> equipment to the </a:t>
            </a:r>
            <a:r>
              <a:rPr lang="en-AU" sz="1800" i="1" dirty="0">
                <a:solidFill>
                  <a:srgbClr val="4169E1"/>
                </a:solidFill>
              </a:rPr>
              <a:t>busy</a:t>
            </a:r>
            <a:r>
              <a:rPr lang="en-AU" sz="1800" dirty="0">
                <a:solidFill>
                  <a:srgbClr val="4169E1"/>
                </a:solidFill>
              </a:rPr>
              <a:t> director.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7D46A55-E317-B62C-383D-96DA14D06E81}"/>
              </a:ext>
            </a:extLst>
          </p:cNvPr>
          <p:cNvSpPr txBox="1"/>
          <p:nvPr/>
        </p:nvSpPr>
        <p:spPr>
          <a:xfrm>
            <a:off x="4496855" y="4101418"/>
            <a:ext cx="61382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800" dirty="0">
                <a:solidFill>
                  <a:srgbClr val="00BFFF"/>
                </a:solidFill>
              </a:rPr>
              <a:t>The </a:t>
            </a:r>
            <a:r>
              <a:rPr lang="en-AU" sz="1800" i="1" dirty="0">
                <a:solidFill>
                  <a:srgbClr val="00BFFF"/>
                </a:solidFill>
              </a:rPr>
              <a:t>cameraman</a:t>
            </a:r>
            <a:r>
              <a:rPr lang="en-AU" sz="1800" dirty="0">
                <a:solidFill>
                  <a:srgbClr val="00BFFF"/>
                </a:solidFill>
              </a:rPr>
              <a:t> brought the equipment to the director.</a:t>
            </a:r>
          </a:p>
          <a:p>
            <a:r>
              <a:rPr lang="en-AU" sz="1800" dirty="0">
                <a:solidFill>
                  <a:srgbClr val="00BFFF"/>
                </a:solidFill>
              </a:rPr>
              <a:t>A </a:t>
            </a:r>
            <a:r>
              <a:rPr lang="en-AU" sz="1800" i="1" dirty="0">
                <a:solidFill>
                  <a:srgbClr val="00BFFF"/>
                </a:solidFill>
              </a:rPr>
              <a:t>painter</a:t>
            </a:r>
            <a:r>
              <a:rPr lang="en-AU" sz="1800" dirty="0">
                <a:solidFill>
                  <a:srgbClr val="00BFFF"/>
                </a:solidFill>
              </a:rPr>
              <a:t> brought the equipment to the director.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3910238-224B-507B-0711-6CED08723B33}"/>
              </a:ext>
            </a:extLst>
          </p:cNvPr>
          <p:cNvSpPr txBox="1"/>
          <p:nvPr/>
        </p:nvSpPr>
        <p:spPr>
          <a:xfrm>
            <a:off x="4490755" y="4862520"/>
            <a:ext cx="61382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800" dirty="0">
                <a:solidFill>
                  <a:srgbClr val="3CB371"/>
                </a:solidFill>
              </a:rPr>
              <a:t>The </a:t>
            </a:r>
            <a:r>
              <a:rPr lang="en-AU" sz="1800" u="sng" dirty="0">
                <a:solidFill>
                  <a:srgbClr val="3CB371"/>
                </a:solidFill>
              </a:rPr>
              <a:t>cameraman</a:t>
            </a:r>
            <a:r>
              <a:rPr lang="en-AU" sz="1800" dirty="0">
                <a:solidFill>
                  <a:srgbClr val="3CB371"/>
                </a:solidFill>
              </a:rPr>
              <a:t> brought the </a:t>
            </a:r>
            <a:r>
              <a:rPr lang="en-AU" sz="1800" u="sng" dirty="0">
                <a:solidFill>
                  <a:srgbClr val="3CB371"/>
                </a:solidFill>
              </a:rPr>
              <a:t>equipment</a:t>
            </a:r>
            <a:r>
              <a:rPr lang="en-AU" sz="1800" dirty="0">
                <a:solidFill>
                  <a:srgbClr val="3CB371"/>
                </a:solidFill>
              </a:rPr>
              <a:t> to the </a:t>
            </a:r>
            <a:r>
              <a:rPr lang="en-AU" sz="1800" u="sng" dirty="0">
                <a:solidFill>
                  <a:srgbClr val="3CB371"/>
                </a:solidFill>
              </a:rPr>
              <a:t>director</a:t>
            </a:r>
            <a:r>
              <a:rPr lang="en-AU" sz="1800" dirty="0">
                <a:solidFill>
                  <a:srgbClr val="3CB371"/>
                </a:solidFill>
              </a:rPr>
              <a:t>.</a:t>
            </a:r>
          </a:p>
          <a:p>
            <a:r>
              <a:rPr lang="en-AU" sz="1800" dirty="0">
                <a:solidFill>
                  <a:srgbClr val="3CB371"/>
                </a:solidFill>
              </a:rPr>
              <a:t>The </a:t>
            </a:r>
            <a:r>
              <a:rPr lang="en-AU" sz="1800" u="sng" dirty="0">
                <a:solidFill>
                  <a:srgbClr val="3CB371"/>
                </a:solidFill>
              </a:rPr>
              <a:t>director</a:t>
            </a:r>
            <a:r>
              <a:rPr lang="en-AU" sz="1800" dirty="0">
                <a:solidFill>
                  <a:srgbClr val="3CB371"/>
                </a:solidFill>
              </a:rPr>
              <a:t> brought the </a:t>
            </a:r>
            <a:r>
              <a:rPr lang="en-AU" sz="1800" u="sng" dirty="0">
                <a:solidFill>
                  <a:srgbClr val="3CB371"/>
                </a:solidFill>
              </a:rPr>
              <a:t>cameraman</a:t>
            </a:r>
            <a:r>
              <a:rPr lang="en-AU" sz="1800" dirty="0">
                <a:solidFill>
                  <a:srgbClr val="3CB371"/>
                </a:solidFill>
              </a:rPr>
              <a:t> to the </a:t>
            </a:r>
            <a:r>
              <a:rPr lang="en-AU" sz="1800" u="sng" dirty="0">
                <a:solidFill>
                  <a:srgbClr val="3CB371"/>
                </a:solidFill>
              </a:rPr>
              <a:t>equipment</a:t>
            </a:r>
            <a:r>
              <a:rPr lang="en-AU" sz="1800" dirty="0">
                <a:solidFill>
                  <a:srgbClr val="3CB371"/>
                </a:solidFill>
              </a:rPr>
              <a:t>.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2B3800D-EAC0-C7D0-5BF3-395E4532A8F1}"/>
              </a:ext>
            </a:extLst>
          </p:cNvPr>
          <p:cNvSpPr txBox="1"/>
          <p:nvPr/>
        </p:nvSpPr>
        <p:spPr>
          <a:xfrm>
            <a:off x="4490755" y="5670975"/>
            <a:ext cx="61443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800" dirty="0">
                <a:solidFill>
                  <a:srgbClr val="008000"/>
                </a:solidFill>
              </a:rPr>
              <a:t>The </a:t>
            </a:r>
            <a:r>
              <a:rPr lang="en-AU" sz="1800" i="1" dirty="0">
                <a:solidFill>
                  <a:srgbClr val="008000"/>
                </a:solidFill>
              </a:rPr>
              <a:t>cameraman</a:t>
            </a:r>
            <a:r>
              <a:rPr lang="en-AU" sz="1800" dirty="0">
                <a:solidFill>
                  <a:srgbClr val="008000"/>
                </a:solidFill>
              </a:rPr>
              <a:t> </a:t>
            </a:r>
            <a:r>
              <a:rPr lang="en-AU" sz="1800" i="1" dirty="0">
                <a:solidFill>
                  <a:srgbClr val="008000"/>
                </a:solidFill>
              </a:rPr>
              <a:t>brought</a:t>
            </a:r>
            <a:r>
              <a:rPr lang="en-AU" sz="1800" dirty="0">
                <a:solidFill>
                  <a:srgbClr val="008000"/>
                </a:solidFill>
              </a:rPr>
              <a:t> the </a:t>
            </a:r>
            <a:r>
              <a:rPr lang="en-AU" sz="1800" i="1" dirty="0">
                <a:solidFill>
                  <a:srgbClr val="008000"/>
                </a:solidFill>
              </a:rPr>
              <a:t>equipment</a:t>
            </a:r>
            <a:r>
              <a:rPr lang="en-AU" sz="1800" dirty="0">
                <a:solidFill>
                  <a:srgbClr val="008000"/>
                </a:solidFill>
              </a:rPr>
              <a:t> to the </a:t>
            </a:r>
            <a:r>
              <a:rPr lang="en-AU" sz="1800" i="1" dirty="0">
                <a:solidFill>
                  <a:srgbClr val="008000"/>
                </a:solidFill>
              </a:rPr>
              <a:t>director</a:t>
            </a:r>
            <a:r>
              <a:rPr lang="en-AU" sz="1800" dirty="0">
                <a:solidFill>
                  <a:srgbClr val="008000"/>
                </a:solidFill>
              </a:rPr>
              <a:t>.</a:t>
            </a:r>
          </a:p>
          <a:p>
            <a:r>
              <a:rPr lang="en-AU" sz="1800" dirty="0">
                <a:solidFill>
                  <a:srgbClr val="008000"/>
                </a:solidFill>
              </a:rPr>
              <a:t>The </a:t>
            </a:r>
            <a:r>
              <a:rPr lang="en-AU" sz="1800" i="1" dirty="0">
                <a:solidFill>
                  <a:srgbClr val="008000"/>
                </a:solidFill>
              </a:rPr>
              <a:t>company</a:t>
            </a:r>
            <a:r>
              <a:rPr lang="en-AU" sz="1800" dirty="0">
                <a:solidFill>
                  <a:srgbClr val="008000"/>
                </a:solidFill>
              </a:rPr>
              <a:t> </a:t>
            </a:r>
            <a:r>
              <a:rPr lang="en-AU" sz="1800" i="1" dirty="0">
                <a:solidFill>
                  <a:srgbClr val="008000"/>
                </a:solidFill>
              </a:rPr>
              <a:t>purchased</a:t>
            </a:r>
            <a:r>
              <a:rPr lang="en-AU" sz="1800" dirty="0">
                <a:solidFill>
                  <a:srgbClr val="008000"/>
                </a:solidFill>
              </a:rPr>
              <a:t> a </a:t>
            </a:r>
            <a:r>
              <a:rPr lang="en-AU" sz="1800" i="1" dirty="0">
                <a:solidFill>
                  <a:srgbClr val="008000"/>
                </a:solidFill>
              </a:rPr>
              <a:t>valuable painting</a:t>
            </a:r>
            <a:r>
              <a:rPr lang="en-AU" sz="1800" dirty="0">
                <a:solidFill>
                  <a:srgbClr val="008000"/>
                </a:solidFill>
              </a:rPr>
              <a:t> </a:t>
            </a:r>
            <a:r>
              <a:rPr lang="en-AU" sz="1800" i="1" dirty="0">
                <a:solidFill>
                  <a:srgbClr val="008000"/>
                </a:solidFill>
              </a:rPr>
              <a:t>from</a:t>
            </a:r>
            <a:r>
              <a:rPr lang="en-AU" sz="1800" dirty="0">
                <a:solidFill>
                  <a:srgbClr val="008000"/>
                </a:solidFill>
              </a:rPr>
              <a:t> the </a:t>
            </a:r>
            <a:r>
              <a:rPr lang="en-AU" sz="1800" i="1" dirty="0">
                <a:solidFill>
                  <a:srgbClr val="008000"/>
                </a:solidFill>
              </a:rPr>
              <a:t>family</a:t>
            </a:r>
            <a:r>
              <a:rPr lang="en-AU" sz="1800" dirty="0">
                <a:solidFill>
                  <a:srgbClr val="008000"/>
                </a:solidFill>
              </a:rPr>
              <a:t>.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9AA61308-C922-C425-44F8-B8450BF54CF4}"/>
              </a:ext>
            </a:extLst>
          </p:cNvPr>
          <p:cNvCxnSpPr>
            <a:cxnSpLocks/>
            <a:endCxn id="51" idx="1"/>
          </p:cNvCxnSpPr>
          <p:nvPr/>
        </p:nvCxnSpPr>
        <p:spPr>
          <a:xfrm>
            <a:off x="1362224" y="2631923"/>
            <a:ext cx="3161926" cy="0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F18341B1-0A07-9A5E-85BA-731AEDBCE5DF}"/>
              </a:ext>
            </a:extLst>
          </p:cNvPr>
          <p:cNvCxnSpPr>
            <a:cxnSpLocks/>
            <a:endCxn id="53" idx="1"/>
          </p:cNvCxnSpPr>
          <p:nvPr/>
        </p:nvCxnSpPr>
        <p:spPr>
          <a:xfrm>
            <a:off x="2122459" y="3367892"/>
            <a:ext cx="2364367" cy="157075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6BC2F9F5-9DA3-C50C-0397-2C9701012768}"/>
              </a:ext>
            </a:extLst>
          </p:cNvPr>
          <p:cNvCxnSpPr>
            <a:cxnSpLocks/>
          </p:cNvCxnSpPr>
          <p:nvPr/>
        </p:nvCxnSpPr>
        <p:spPr>
          <a:xfrm>
            <a:off x="3270879" y="5731862"/>
            <a:ext cx="1241052" cy="218765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8E0669FF-AD13-B217-E4CC-604F47C3DE27}"/>
              </a:ext>
            </a:extLst>
          </p:cNvPr>
          <p:cNvCxnSpPr>
            <a:cxnSpLocks/>
            <a:endCxn id="55" idx="1"/>
          </p:cNvCxnSpPr>
          <p:nvPr/>
        </p:nvCxnSpPr>
        <p:spPr>
          <a:xfrm>
            <a:off x="3809307" y="4703009"/>
            <a:ext cx="681448" cy="482677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B78832D0-45A3-409B-988E-A92EA3CF1E54}"/>
              </a:ext>
            </a:extLst>
          </p:cNvPr>
          <p:cNvCxnSpPr>
            <a:cxnSpLocks/>
            <a:endCxn id="54" idx="1"/>
          </p:cNvCxnSpPr>
          <p:nvPr/>
        </p:nvCxnSpPr>
        <p:spPr>
          <a:xfrm>
            <a:off x="2998424" y="4136144"/>
            <a:ext cx="1498431" cy="288440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8028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uiExpand="1" build="p"/>
      <p:bldP spid="51" grpId="0" animBg="1"/>
      <p:bldP spid="53" grpId="0"/>
      <p:bldP spid="54" grpId="0"/>
      <p:bldP spid="55" grpId="0"/>
      <p:bldP spid="5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4B79844-221C-EB5C-4A5F-96B9C53F9BB1}"/>
              </a:ext>
            </a:extLst>
          </p:cNvPr>
          <p:cNvSpPr txBox="1">
            <a:spLocks/>
          </p:cNvSpPr>
          <p:nvPr/>
        </p:nvSpPr>
        <p:spPr>
          <a:xfrm>
            <a:off x="912445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RSA Matrices for New Sentence Set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F5F248-9E05-0370-B0D1-ED2D0275AC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362" y="3142277"/>
            <a:ext cx="11785276" cy="2844861"/>
          </a:xfrm>
          <a:prstGeom prst="rect">
            <a:avLst/>
          </a:prstGeom>
        </p:spPr>
      </p:pic>
      <p:sp useBgFill="1">
        <p:nvSpPr>
          <p:cNvPr id="5" name="Content Placeholder 2">
            <a:extLst>
              <a:ext uri="{FF2B5EF4-FFF2-40B4-BE49-F238E27FC236}">
                <a16:creationId xmlns:a16="http://schemas.microsoft.com/office/drawing/2014/main" id="{A09E7A52-38C8-BD36-C500-73448620E3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084" y="1040103"/>
            <a:ext cx="11105927" cy="1667928"/>
          </a:xfrm>
          <a:effectLst/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Clear block-diagonals structure visible.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Coverage from dissimilar to very similar sentences.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Able to distinguish between models.</a:t>
            </a:r>
          </a:p>
        </p:txBody>
      </p:sp>
    </p:spTree>
    <p:extLst>
      <p:ext uri="{BB962C8B-B14F-4D97-AF65-F5344CB8AC3E}">
        <p14:creationId xmlns:p14="http://schemas.microsoft.com/office/powerpoint/2010/main" val="3776242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CD7A5-4D9E-F0AF-2A19-A368575BC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3728739C-F658-F768-CC55-9B2B89E67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473386"/>
            <a:ext cx="10353762" cy="3884531"/>
          </a:xfrm>
        </p:spPr>
        <p:txBody>
          <a:bodyPr>
            <a:noAutofit/>
          </a:bodyPr>
          <a:lstStyle/>
          <a:p>
            <a:r>
              <a:rPr lang="en-AU" sz="6600" dirty="0"/>
              <a:t>Study 2: Results</a:t>
            </a:r>
          </a:p>
        </p:txBody>
      </p:sp>
    </p:spTree>
    <p:extLst>
      <p:ext uri="{BB962C8B-B14F-4D97-AF65-F5344CB8AC3E}">
        <p14:creationId xmlns:p14="http://schemas.microsoft.com/office/powerpoint/2010/main" val="7456313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D4276949-AED4-8702-DF37-54742D7D7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630" y="1043153"/>
            <a:ext cx="10353762" cy="5571659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All sentence pair RSA matrices averaged over all participants.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(Controlling for minimum sentence length effect).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endParaRPr lang="en-AU" sz="2400" dirty="0"/>
          </a:p>
          <a:p>
            <a:pPr>
              <a:spcBef>
                <a:spcPts val="600"/>
              </a:spcBef>
              <a:spcAft>
                <a:spcPts val="1200"/>
              </a:spcAft>
            </a:pPr>
            <a:endParaRPr lang="en-AU" sz="2400" dirty="0"/>
          </a:p>
          <a:p>
            <a:pPr>
              <a:spcBef>
                <a:spcPts val="600"/>
              </a:spcBef>
              <a:spcAft>
                <a:spcPts val="1200"/>
              </a:spcAft>
            </a:pPr>
            <a:endParaRPr lang="en-AU" sz="2400" dirty="0"/>
          </a:p>
          <a:p>
            <a:pPr>
              <a:spcBef>
                <a:spcPts val="600"/>
              </a:spcBef>
              <a:spcAft>
                <a:spcPts val="1200"/>
              </a:spcAft>
            </a:pPr>
            <a:endParaRPr lang="en-AU" sz="3200" dirty="0"/>
          </a:p>
          <a:p>
            <a:pPr>
              <a:spcBef>
                <a:spcPts val="600"/>
              </a:spcBef>
              <a:spcAft>
                <a:spcPts val="1200"/>
              </a:spcAft>
            </a:pPr>
            <a:endParaRPr lang="en-AU" sz="8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7A46D57-655C-B0DA-7BD3-E5C97F950857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fMRI RSA Matrix Comparison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08B2D57-0112-61E6-B6A3-EFC8C33CB0BE}"/>
              </a:ext>
            </a:extLst>
          </p:cNvPr>
          <p:cNvGrpSpPr/>
          <p:nvPr/>
        </p:nvGrpSpPr>
        <p:grpSpPr>
          <a:xfrm>
            <a:off x="2876707" y="2683866"/>
            <a:ext cx="6438586" cy="3219881"/>
            <a:chOff x="2294625" y="2575373"/>
            <a:chExt cx="6438586" cy="3219881"/>
          </a:xfrm>
        </p:grpSpPr>
        <p:pic>
          <p:nvPicPr>
            <p:cNvPr id="15" name="Picture 14" descr="A close-up of a grid&#10;&#10;Description automatically generated">
              <a:extLst>
                <a:ext uri="{FF2B5EF4-FFF2-40B4-BE49-F238E27FC236}">
                  <a16:creationId xmlns:a16="http://schemas.microsoft.com/office/drawing/2014/main" id="{AB412241-6B45-1001-E386-BF3CB3E4357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586"/>
            <a:stretch/>
          </p:blipFill>
          <p:spPr>
            <a:xfrm>
              <a:off x="2294625" y="2575373"/>
              <a:ext cx="6438586" cy="3219881"/>
            </a:xfrm>
            <a:prstGeom prst="rect">
              <a:avLst/>
            </a:prstGeom>
          </p:spPr>
        </p:pic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725B8C77-C289-CADF-5117-182C1B26CAEC}"/>
                </a:ext>
              </a:extLst>
            </p:cNvPr>
            <p:cNvGrpSpPr/>
            <p:nvPr/>
          </p:nvGrpSpPr>
          <p:grpSpPr>
            <a:xfrm>
              <a:off x="5200650" y="3060700"/>
              <a:ext cx="2502317" cy="2508748"/>
              <a:chOff x="5200650" y="3060700"/>
              <a:chExt cx="2502317" cy="2508748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46BB4DE1-048A-CF13-BE1D-8BECF3A25C01}"/>
                  </a:ext>
                </a:extLst>
              </p:cNvPr>
              <p:cNvSpPr/>
              <p:nvPr/>
            </p:nvSpPr>
            <p:spPr>
              <a:xfrm>
                <a:off x="5200650" y="3060700"/>
                <a:ext cx="417600" cy="417600"/>
              </a:xfrm>
              <a:prstGeom prst="rect">
                <a:avLst/>
              </a:pr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16FDDA40-C75E-D0BF-C615-7E91E6ECA9B4}"/>
                  </a:ext>
                </a:extLst>
              </p:cNvPr>
              <p:cNvSpPr/>
              <p:nvPr/>
            </p:nvSpPr>
            <p:spPr>
              <a:xfrm>
                <a:off x="5618250" y="3480275"/>
                <a:ext cx="417600" cy="417600"/>
              </a:xfrm>
              <a:prstGeom prst="rect">
                <a:avLst/>
              </a:pr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94BD1F9A-8F57-B748-63D9-AE96CEE3DEE7}"/>
                  </a:ext>
                </a:extLst>
              </p:cNvPr>
              <p:cNvSpPr/>
              <p:nvPr/>
            </p:nvSpPr>
            <p:spPr>
              <a:xfrm>
                <a:off x="6035850" y="3899850"/>
                <a:ext cx="417600" cy="417600"/>
              </a:xfrm>
              <a:prstGeom prst="rect">
                <a:avLst/>
              </a:pr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BADB816E-0D35-DB10-F81C-B6152BDCE186}"/>
                  </a:ext>
                </a:extLst>
              </p:cNvPr>
              <p:cNvSpPr/>
              <p:nvPr/>
            </p:nvSpPr>
            <p:spPr>
              <a:xfrm>
                <a:off x="7285367" y="5151848"/>
                <a:ext cx="417600" cy="417600"/>
              </a:xfrm>
              <a:prstGeom prst="rect">
                <a:avLst/>
              </a:pr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81C1D027-5D3E-FB97-3B8F-3C6B5072F00E}"/>
                  </a:ext>
                </a:extLst>
              </p:cNvPr>
              <p:cNvSpPr/>
              <p:nvPr/>
            </p:nvSpPr>
            <p:spPr>
              <a:xfrm>
                <a:off x="6867767" y="4733396"/>
                <a:ext cx="417600" cy="417600"/>
              </a:xfrm>
              <a:prstGeom prst="rect">
                <a:avLst/>
              </a:pr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6D6A188B-D956-C4C9-AA67-0A2BE19E5BE3}"/>
                  </a:ext>
                </a:extLst>
              </p:cNvPr>
              <p:cNvSpPr/>
              <p:nvPr/>
            </p:nvSpPr>
            <p:spPr>
              <a:xfrm>
                <a:off x="6450167" y="4314873"/>
                <a:ext cx="417600" cy="417600"/>
              </a:xfrm>
              <a:prstGeom prst="rect">
                <a:avLst/>
              </a:pr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879B46F8-86C2-2A3C-5A97-DB08E0BF1390}"/>
                </a:ext>
              </a:extLst>
            </p:cNvPr>
            <p:cNvGrpSpPr/>
            <p:nvPr/>
          </p:nvGrpSpPr>
          <p:grpSpPr>
            <a:xfrm>
              <a:off x="2409503" y="3060499"/>
              <a:ext cx="2502317" cy="2508748"/>
              <a:chOff x="5200650" y="3060700"/>
              <a:chExt cx="2502317" cy="2508748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040EC951-D46D-D83C-917A-949B28110C33}"/>
                  </a:ext>
                </a:extLst>
              </p:cNvPr>
              <p:cNvSpPr/>
              <p:nvPr/>
            </p:nvSpPr>
            <p:spPr>
              <a:xfrm>
                <a:off x="5200650" y="3060700"/>
                <a:ext cx="417600" cy="417600"/>
              </a:xfrm>
              <a:prstGeom prst="rect">
                <a:avLst/>
              </a:pr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A9275CCC-17E9-811A-058F-2D4C367A024E}"/>
                  </a:ext>
                </a:extLst>
              </p:cNvPr>
              <p:cNvSpPr/>
              <p:nvPr/>
            </p:nvSpPr>
            <p:spPr>
              <a:xfrm>
                <a:off x="5618250" y="3480275"/>
                <a:ext cx="417600" cy="417600"/>
              </a:xfrm>
              <a:prstGeom prst="rect">
                <a:avLst/>
              </a:pr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24E1A6AD-1A84-BF28-F700-B94F200ADF02}"/>
                  </a:ext>
                </a:extLst>
              </p:cNvPr>
              <p:cNvSpPr/>
              <p:nvPr/>
            </p:nvSpPr>
            <p:spPr>
              <a:xfrm>
                <a:off x="6035850" y="3899850"/>
                <a:ext cx="417600" cy="417600"/>
              </a:xfrm>
              <a:prstGeom prst="rect">
                <a:avLst/>
              </a:pr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933627A8-ED04-0373-5ECB-C0EC9E01BDF0}"/>
                  </a:ext>
                </a:extLst>
              </p:cNvPr>
              <p:cNvSpPr/>
              <p:nvPr/>
            </p:nvSpPr>
            <p:spPr>
              <a:xfrm>
                <a:off x="7285367" y="5151848"/>
                <a:ext cx="417600" cy="417600"/>
              </a:xfrm>
              <a:prstGeom prst="rect">
                <a:avLst/>
              </a:pr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5748078C-530F-9E17-0E8B-1CE06989424E}"/>
                  </a:ext>
                </a:extLst>
              </p:cNvPr>
              <p:cNvSpPr/>
              <p:nvPr/>
            </p:nvSpPr>
            <p:spPr>
              <a:xfrm>
                <a:off x="6867767" y="4733396"/>
                <a:ext cx="417600" cy="417600"/>
              </a:xfrm>
              <a:prstGeom prst="rect">
                <a:avLst/>
              </a:pr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6A48BFF6-3B38-D369-BAB0-58495A0F48CF}"/>
                  </a:ext>
                </a:extLst>
              </p:cNvPr>
              <p:cNvSpPr/>
              <p:nvPr/>
            </p:nvSpPr>
            <p:spPr>
              <a:xfrm>
                <a:off x="6450167" y="4314873"/>
                <a:ext cx="417600" cy="417600"/>
              </a:xfrm>
              <a:prstGeom prst="rect">
                <a:avLst/>
              </a:pr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33528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D4276949-AED4-8702-DF37-54742D7D7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630" y="1043153"/>
            <a:ext cx="11462240" cy="5571659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Simple average of subject correlations.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(Partial correlations controlling for sentence length).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7A46D57-655C-B0DA-7BD3-E5C97F950857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Model vs Brain Correlations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ED28BE1-1685-DC6F-7354-77DA3B014602}"/>
              </a:ext>
            </a:extLst>
          </p:cNvPr>
          <p:cNvGrpSpPr/>
          <p:nvPr/>
        </p:nvGrpSpPr>
        <p:grpSpPr>
          <a:xfrm>
            <a:off x="322010" y="2620769"/>
            <a:ext cx="11477267" cy="3183622"/>
            <a:chOff x="322010" y="2620769"/>
            <a:chExt cx="11477267" cy="3183622"/>
          </a:xfrm>
        </p:grpSpPr>
        <p:pic>
          <p:nvPicPr>
            <p:cNvPr id="7" name="Picture 6" descr="A graph of different colored bars&#10;&#10;Description automatically generated with medium confidence">
              <a:extLst>
                <a:ext uri="{FF2B5EF4-FFF2-40B4-BE49-F238E27FC236}">
                  <a16:creationId xmlns:a16="http://schemas.microsoft.com/office/drawing/2014/main" id="{568CC828-8C19-8C7A-8A16-7C9489EDD8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010" y="2620769"/>
              <a:ext cx="11477267" cy="2924562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F2651F93-4B99-A1D4-7CF3-21E80795D3D6}"/>
                </a:ext>
              </a:extLst>
            </p:cNvPr>
            <p:cNvSpPr/>
            <p:nvPr/>
          </p:nvSpPr>
          <p:spPr>
            <a:xfrm>
              <a:off x="322010" y="5542781"/>
              <a:ext cx="11477267" cy="2616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404ACFD-E356-7AB3-DC1A-203E7016A1AF}"/>
                </a:ext>
              </a:extLst>
            </p:cNvPr>
            <p:cNvSpPr txBox="1"/>
            <p:nvPr/>
          </p:nvSpPr>
          <p:spPr>
            <a:xfrm>
              <a:off x="2694478" y="5479534"/>
              <a:ext cx="9384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Models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A2BF31F-963E-4F8B-1002-651E516C1970}"/>
                </a:ext>
              </a:extLst>
            </p:cNvPr>
            <p:cNvSpPr txBox="1"/>
            <p:nvPr/>
          </p:nvSpPr>
          <p:spPr>
            <a:xfrm>
              <a:off x="9028312" y="5479534"/>
              <a:ext cx="9384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Models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3429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7A46D57-655C-B0DA-7BD3-E5C97F950857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Regions of Activation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F2AB1C-8A54-B3C2-75A8-753A4E2416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7282" y="2391682"/>
            <a:ext cx="7426335" cy="3826636"/>
          </a:xfrm>
          <a:prstGeom prst="rect">
            <a:avLst/>
          </a:prstGeom>
        </p:spPr>
      </p:pic>
      <p:sp useBgFill="1">
        <p:nvSpPr>
          <p:cNvPr id="6" name="Content Placeholder 2">
            <a:extLst>
              <a:ext uri="{FF2B5EF4-FFF2-40B4-BE49-F238E27FC236}">
                <a16:creationId xmlns:a16="http://schemas.microsoft.com/office/drawing/2014/main" id="{C0548BF5-1D94-0127-9489-4A565D232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630" y="1043154"/>
            <a:ext cx="11462240" cy="1128004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Cortical surface map shows regions that correlate with model representations.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Names areas show regions previously associated with semantics.</a:t>
            </a:r>
          </a:p>
        </p:txBody>
      </p:sp>
    </p:spTree>
    <p:extLst>
      <p:ext uri="{BB962C8B-B14F-4D97-AF65-F5344CB8AC3E}">
        <p14:creationId xmlns:p14="http://schemas.microsoft.com/office/powerpoint/2010/main" val="1581740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2B195848-210D-A7D0-0867-9AE8924C5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473386"/>
            <a:ext cx="10353762" cy="3884531"/>
          </a:xfrm>
        </p:spPr>
        <p:txBody>
          <a:bodyPr>
            <a:noAutofit/>
          </a:bodyPr>
          <a:lstStyle/>
          <a:p>
            <a:r>
              <a:rPr lang="en-AU" sz="6600" dirty="0"/>
              <a:t>Discussion</a:t>
            </a:r>
          </a:p>
        </p:txBody>
      </p:sp>
    </p:spTree>
    <p:extLst>
      <p:ext uri="{BB962C8B-B14F-4D97-AF65-F5344CB8AC3E}">
        <p14:creationId xmlns:p14="http://schemas.microsoft.com/office/powerpoint/2010/main" val="34227768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D4276949-AED4-8702-DF37-54742D7D7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087" y="1043696"/>
            <a:ext cx="6889263" cy="5571659"/>
          </a:xfrm>
          <a:effectLst/>
        </p:spPr>
        <p:txBody>
          <a:bodyPr>
            <a:normAutofit lnSpcReduction="10000"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400" dirty="0" err="1"/>
              <a:t>Behavioural</a:t>
            </a:r>
            <a:r>
              <a:rPr lang="en-US" sz="2400" dirty="0"/>
              <a:t> and fMRI results both highlight the importance of sentence structure for semantic representation and processing.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400" dirty="0"/>
              <a:t>The mean model consistently performs worst on difficult pairs of sentences.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400" dirty="0"/>
              <a:t>Transformer representations are better than the mean model but still inferior to the hybrid model.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400" dirty="0"/>
              <a:t>LLMs have access to all necessary information, but do not seem to combine it to form human-like semantic representations.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400" dirty="0"/>
              <a:t>May explain why LLMs do well at many language tasks but can fail in unexpected ways, especially when making </a:t>
            </a:r>
            <a:r>
              <a:rPr lang="en-US" sz="2400" dirty="0" err="1"/>
              <a:t>generalisations</a:t>
            </a:r>
            <a:r>
              <a:rPr lang="en-US" sz="2400" dirty="0"/>
              <a:t>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7A46D57-655C-B0DA-7BD3-E5C97F950857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Interpreting Results</a:t>
            </a:r>
          </a:p>
        </p:txBody>
      </p:sp>
      <p:pic>
        <p:nvPicPr>
          <p:cNvPr id="4" name="Picture 3" descr="A graph of different colored bars&#10;&#10;Description automatically generated with medium confidence">
            <a:extLst>
              <a:ext uri="{FF2B5EF4-FFF2-40B4-BE49-F238E27FC236}">
                <a16:creationId xmlns:a16="http://schemas.microsoft.com/office/drawing/2014/main" id="{8370432C-888C-7C1C-9357-ADDC3DAD90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66"/>
          <a:stretch/>
        </p:blipFill>
        <p:spPr>
          <a:xfrm>
            <a:off x="7523222" y="3761691"/>
            <a:ext cx="4065281" cy="206621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B7E2D9F-BEEA-8869-1E24-C49B9622CD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9636"/>
          <a:stretch/>
        </p:blipFill>
        <p:spPr>
          <a:xfrm>
            <a:off x="7523222" y="1340412"/>
            <a:ext cx="4065281" cy="2051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08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D4276949-AED4-8702-DF37-54742D7D7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087" y="1010076"/>
            <a:ext cx="11080263" cy="5711033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400" dirty="0"/>
              <a:t>Investigate more sophisticated hybrid models.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400" dirty="0"/>
              <a:t>Extend approach to a wider range of sentence types.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400" dirty="0"/>
              <a:t>Expand analysis to additional fMRI datasets.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400" dirty="0"/>
              <a:t>Extend approach to representations in other domains, such as problem solving and decision making.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endParaRPr lang="en-US" sz="24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7A46D57-655C-B0DA-7BD3-E5C97F950857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Next Steps</a:t>
            </a:r>
          </a:p>
        </p:txBody>
      </p:sp>
    </p:spTree>
    <p:extLst>
      <p:ext uri="{BB962C8B-B14F-4D97-AF65-F5344CB8AC3E}">
        <p14:creationId xmlns:p14="http://schemas.microsoft.com/office/powerpoint/2010/main" val="1292389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7A2FAD-C916-4131-727A-617C197E3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22FDC7F8-C175-B975-575E-EE6891D51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087" y="1010076"/>
            <a:ext cx="11080263" cy="5711033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400" dirty="0"/>
              <a:t>To my supervisors </a:t>
            </a:r>
            <a:r>
              <a:rPr lang="en-US" sz="2400" dirty="0" err="1"/>
              <a:t>Shinsuke</a:t>
            </a:r>
            <a:r>
              <a:rPr lang="en-US" sz="2400" dirty="0"/>
              <a:t>, Charles, and Nitin for advice and support.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400" dirty="0"/>
              <a:t>To my coauthor Simon for helpful comments.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400" dirty="0"/>
              <a:t>To Carsten and Pablo for help with designing the fMRI study.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400" dirty="0"/>
              <a:t>To Helena for regular discussions.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400" dirty="0"/>
              <a:t>To Liz for assistance with ethics, payment, and much more.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400" dirty="0"/>
              <a:t>To everyone else at the Centre for Brain, Mind, and Markets!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endParaRPr lang="en-US" sz="24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03C4730-2C14-9FE2-DDB5-5FDD7CD764DF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Thanks</a:t>
            </a:r>
          </a:p>
        </p:txBody>
      </p:sp>
    </p:spTree>
    <p:extLst>
      <p:ext uri="{BB962C8B-B14F-4D97-AF65-F5344CB8AC3E}">
        <p14:creationId xmlns:p14="http://schemas.microsoft.com/office/powerpoint/2010/main" val="1590879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2B195848-210D-A7D0-0867-9AE8924C5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473386"/>
            <a:ext cx="10353762" cy="3884531"/>
          </a:xfrm>
        </p:spPr>
        <p:txBody>
          <a:bodyPr>
            <a:noAutofit/>
          </a:bodyPr>
          <a:lstStyle/>
          <a:p>
            <a:r>
              <a:rPr lang="en-AU" sz="66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0248656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52230-D743-4BFF-4E4F-49CC4122F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6892A7B-BCC2-9F22-3FC8-F6C1F0DC1C2D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Transformers Analysed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9979BB03-92C8-2E06-C63F-5A6ED214E7D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07968" y="1459402"/>
          <a:ext cx="9794494" cy="40743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86330">
                  <a:extLst>
                    <a:ext uri="{9D8B030D-6E8A-4147-A177-3AD203B41FA5}">
                      <a16:colId xmlns:a16="http://schemas.microsoft.com/office/drawing/2014/main" val="1791262370"/>
                    </a:ext>
                  </a:extLst>
                </a:gridCol>
                <a:gridCol w="7308164">
                  <a:extLst>
                    <a:ext uri="{9D8B030D-6E8A-4147-A177-3AD203B41FA5}">
                      <a16:colId xmlns:a16="http://schemas.microsoft.com/office/drawing/2014/main" val="3909170121"/>
                    </a:ext>
                  </a:extLst>
                </a:gridCol>
              </a:tblGrid>
              <a:tr h="1709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2000" dirty="0">
                          <a:effectLst/>
                        </a:rPr>
                        <a:t>Model name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94" marR="64594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2000" dirty="0">
                          <a:effectLst/>
                        </a:rPr>
                        <a:t>Explanation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94" marR="64594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0998186"/>
                  </a:ext>
                </a:extLst>
              </a:tr>
              <a:tr h="3525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2000" dirty="0">
                          <a:effectLst/>
                        </a:rPr>
                        <a:t>ERNIE 2.0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94" marR="64594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2000" dirty="0">
                          <a:effectLst/>
                        </a:rPr>
                        <a:t>Based on BERT transformer architecture trained using multi-task learning. We will assess layers 0 as 12.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94" marR="64594" marT="0" marB="0"/>
                </a:tc>
                <a:extLst>
                  <a:ext uri="{0D108BD9-81ED-4DB2-BD59-A6C34878D82A}">
                    <a16:rowId xmlns:a16="http://schemas.microsoft.com/office/drawing/2014/main" val="3162987141"/>
                  </a:ext>
                </a:extLst>
              </a:tr>
              <a:tr h="3525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2000" dirty="0">
                          <a:effectLst/>
                        </a:rPr>
                        <a:t>SentBERT-</a:t>
                      </a:r>
                      <a:r>
                        <a:rPr lang="en-AU" sz="2000" dirty="0" err="1">
                          <a:effectLst/>
                        </a:rPr>
                        <a:t>mpnet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94" marR="64594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2000" dirty="0">
                          <a:effectLst/>
                        </a:rPr>
                        <a:t>Based on the </a:t>
                      </a:r>
                      <a:r>
                        <a:rPr lang="en-AU" sz="2000" dirty="0" err="1">
                          <a:effectLst/>
                        </a:rPr>
                        <a:t>mpnet</a:t>
                      </a:r>
                      <a:r>
                        <a:rPr lang="en-AU" sz="2000" dirty="0">
                          <a:effectLst/>
                        </a:rPr>
                        <a:t>-base transformer model, with additional training to predict paired sentences from a large dataset.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94" marR="64594" marT="0" marB="0"/>
                </a:tc>
                <a:extLst>
                  <a:ext uri="{0D108BD9-81ED-4DB2-BD59-A6C34878D82A}">
                    <a16:rowId xmlns:a16="http://schemas.microsoft.com/office/drawing/2014/main" val="2849111442"/>
                  </a:ext>
                </a:extLst>
              </a:tr>
              <a:tr h="3525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2000" dirty="0" err="1">
                          <a:effectLst/>
                        </a:rPr>
                        <a:t>DefSent-cls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94" marR="64594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2000" dirty="0">
                          <a:effectLst/>
                        </a:rPr>
                        <a:t>Based on RoBERTa-large transformer model fine-tuned using about 100,000 words paired with their dictionary definitions.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94" marR="64594" marT="0" marB="0"/>
                </a:tc>
                <a:extLst>
                  <a:ext uri="{0D108BD9-81ED-4DB2-BD59-A6C34878D82A}">
                    <a16:rowId xmlns:a16="http://schemas.microsoft.com/office/drawing/2014/main" val="2192996429"/>
                  </a:ext>
                </a:extLst>
              </a:tr>
              <a:tr h="5340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2000" dirty="0">
                          <a:effectLst/>
                        </a:rPr>
                        <a:t>OpenAI embeddings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94" marR="64594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2000" dirty="0">
                          <a:effectLst/>
                        </a:rPr>
                        <a:t>Embeddings from the OpenAI API, based on a large transformer architecture based on GPT 3, with additional fine-tuning from human feedback.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94" marR="64594" marT="0" marB="0"/>
                </a:tc>
                <a:extLst>
                  <a:ext uri="{0D108BD9-81ED-4DB2-BD59-A6C34878D82A}">
                    <a16:rowId xmlns:a16="http://schemas.microsoft.com/office/drawing/2014/main" val="742147618"/>
                  </a:ext>
                </a:extLst>
              </a:tr>
              <a:tr h="1709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2000" dirty="0">
                          <a:effectLst/>
                        </a:rPr>
                        <a:t>AMR-Bart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94" marR="64594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2000" dirty="0">
                          <a:effectLst/>
                        </a:rPr>
                        <a:t>Derived from the Bart transformer architecture with additional fine-tuning on tasks involving predicti</a:t>
                      </a:r>
                      <a:r>
                        <a:rPr lang="en-AU" sz="2000" i="0" dirty="0">
                          <a:effectLst/>
                        </a:rPr>
                        <a:t>ng masked graph elements.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94" marR="64594" marT="0" marB="0"/>
                </a:tc>
                <a:extLst>
                  <a:ext uri="{0D108BD9-81ED-4DB2-BD59-A6C34878D82A}">
                    <a16:rowId xmlns:a16="http://schemas.microsoft.com/office/drawing/2014/main" val="15489884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30268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47348-A008-20A1-670C-3190D54ADD1A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fMRI Preprocessing and GLM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7B26F8E4-EA43-DA38-875E-37D3BA4770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084" y="1040102"/>
            <a:ext cx="11105927" cy="3021943"/>
          </a:xfrm>
          <a:effectLst/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Each sentence shown four times over 8 runs.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Preprocessing done using </a:t>
            </a:r>
            <a:r>
              <a:rPr lang="en-AU" sz="2400" dirty="0" err="1"/>
              <a:t>fMRIprep</a:t>
            </a:r>
            <a:r>
              <a:rPr lang="en-AU" sz="2400" dirty="0"/>
              <a:t>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Beta coefficients for each sentence estimated using </a:t>
            </a:r>
            <a:r>
              <a:rPr lang="en-AU" sz="2400" dirty="0" err="1"/>
              <a:t>GLMSingle</a:t>
            </a:r>
            <a:r>
              <a:rPr lang="en-AU" sz="2400" dirty="0"/>
              <a:t>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Voxels were selected using ROI and stability score (correlation over repeats).  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endParaRPr lang="en-AU" sz="2400" dirty="0"/>
          </a:p>
          <a:p>
            <a:pPr>
              <a:spcBef>
                <a:spcPts val="600"/>
              </a:spcBef>
              <a:spcAft>
                <a:spcPts val="1200"/>
              </a:spcAft>
            </a:pPr>
            <a:endParaRPr lang="en-AU" sz="2400" dirty="0"/>
          </a:p>
          <a:p>
            <a:pPr>
              <a:spcBef>
                <a:spcPts val="600"/>
              </a:spcBef>
              <a:spcAft>
                <a:spcPts val="1200"/>
              </a:spcAft>
            </a:pPr>
            <a:endParaRPr lang="en-AU" sz="1400" dirty="0"/>
          </a:p>
        </p:txBody>
      </p:sp>
      <p:pic>
        <p:nvPicPr>
          <p:cNvPr id="4" name="Picture 3" descr="A diagram of a brain&#10;&#10;Description automatically generated">
            <a:extLst>
              <a:ext uri="{FF2B5EF4-FFF2-40B4-BE49-F238E27FC236}">
                <a16:creationId xmlns:a16="http://schemas.microsoft.com/office/drawing/2014/main" id="{D0C59689-D616-20EC-7BE3-6F48006291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63" y="3586658"/>
            <a:ext cx="3693590" cy="26105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DD11C61-56AE-7674-9151-A69FAD47E7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6470" y="3744317"/>
            <a:ext cx="4596524" cy="2295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3818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D4276949-AED4-8702-DF37-54742D7D7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37" y="1062746"/>
            <a:ext cx="11462240" cy="5571659"/>
          </a:xfrm>
          <a:effectLst/>
        </p:spPr>
        <p:txBody>
          <a:bodyPr>
            <a:normAutofit/>
          </a:bodyPr>
          <a:lstStyle/>
          <a:p>
            <a:r>
              <a:rPr lang="en-AU" sz="2400" dirty="0"/>
              <a:t>Relative similarities of ‘swapped’ and ‘modified’ pairs leads to differences between models.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7A46D57-655C-B0DA-7BD3-E5C97F950857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Model vs Brain Correlations </a:t>
            </a:r>
          </a:p>
        </p:txBody>
      </p:sp>
      <p:pic>
        <p:nvPicPr>
          <p:cNvPr id="4" name="Picture 3" descr="A group of data visualization&#10;&#10;Description automatically generated with medium confidence">
            <a:extLst>
              <a:ext uri="{FF2B5EF4-FFF2-40B4-BE49-F238E27FC236}">
                <a16:creationId xmlns:a16="http://schemas.microsoft.com/office/drawing/2014/main" id="{BBC84054-CF82-F162-0980-09DA0BAE44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764"/>
          <a:stretch/>
        </p:blipFill>
        <p:spPr>
          <a:xfrm>
            <a:off x="337037" y="2267608"/>
            <a:ext cx="10240109" cy="2791297"/>
          </a:xfrm>
          <a:prstGeom prst="rect">
            <a:avLst/>
          </a:prstGeom>
        </p:spPr>
      </p:pic>
      <p:pic>
        <p:nvPicPr>
          <p:cNvPr id="6" name="Picture 5" descr="A group of data visualization&#10;&#10;Description automatically generated with medium confidence">
            <a:extLst>
              <a:ext uri="{FF2B5EF4-FFF2-40B4-BE49-F238E27FC236}">
                <a16:creationId xmlns:a16="http://schemas.microsoft.com/office/drawing/2014/main" id="{B389EF1C-4596-0A06-99C1-22B352EB9A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57" t="58663" r="30671" b="9890"/>
          <a:stretch/>
        </p:blipFill>
        <p:spPr>
          <a:xfrm>
            <a:off x="10353032" y="2998178"/>
            <a:ext cx="1446245" cy="1483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199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D4276949-AED4-8702-DF37-54742D7D7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37" y="1062746"/>
            <a:ext cx="10353762" cy="5571659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Attention matters!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R-square = 0.395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7A46D57-655C-B0DA-7BD3-E5C97F950857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Participant Quality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1C76508-2C35-B3D0-50E2-A285E8EFFF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2022" y="2202029"/>
            <a:ext cx="5514975" cy="416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315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D4276949-AED4-8702-DF37-54742D7D7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37" y="1062746"/>
            <a:ext cx="11462240" cy="5571659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Simple average of subject correlations with length effect removed.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7A46D57-655C-B0DA-7BD3-E5C97F950857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Model vs Brain Correlations </a:t>
            </a:r>
          </a:p>
        </p:txBody>
      </p:sp>
      <p:pic>
        <p:nvPicPr>
          <p:cNvPr id="8" name="Picture 7" descr="A graph of different colored bars&#10;&#10;Description automatically generated with medium confidence">
            <a:extLst>
              <a:ext uri="{FF2B5EF4-FFF2-40B4-BE49-F238E27FC236}">
                <a16:creationId xmlns:a16="http://schemas.microsoft.com/office/drawing/2014/main" id="{0BB757B0-F537-AAE8-D0D5-DBE421CA2F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71" y="2306644"/>
            <a:ext cx="11477267" cy="292456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D42B4F4-22D7-ED51-56E3-AA84D3E37EB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8328"/>
          <a:stretch/>
        </p:blipFill>
        <p:spPr>
          <a:xfrm>
            <a:off x="10275683" y="1828068"/>
            <a:ext cx="1536057" cy="426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300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570A5-8F3E-702A-BA5C-D33DE280C6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37096064-1DBF-A408-51F0-115EEBFB64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204" y="1038522"/>
            <a:ext cx="10757295" cy="5571659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We fine-tune the models against the STS3k dataset to see if they learn the task.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Training on random subset (left) they all learn.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Training but on the adversaria only (right) the transformers fail to learn.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12C5F08-E1DB-5561-F97F-4D92F678BC6E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Trying to Learn the Task</a:t>
            </a:r>
          </a:p>
        </p:txBody>
      </p:sp>
      <p:pic>
        <p:nvPicPr>
          <p:cNvPr id="4" name="Picture 3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89943915-9F29-5F19-A2F5-58BBBBB7F6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939" y="2882348"/>
            <a:ext cx="7059384" cy="361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414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Slate</Template>
  <TotalTime>10950</TotalTime>
  <Words>1286</Words>
  <Application>Microsoft Office PowerPoint</Application>
  <PresentationFormat>Widescreen</PresentationFormat>
  <Paragraphs>180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Calibri</vt:lpstr>
      <vt:lpstr>Calisto MT</vt:lpstr>
      <vt:lpstr>Wingdings 2</vt:lpstr>
      <vt:lpstr>Slate</vt:lpstr>
      <vt:lpstr>Computational Models of Compositional Semantics     in the Mind and Brain</vt:lpstr>
      <vt:lpstr>Background</vt:lpstr>
      <vt:lpstr>What is Semantics?</vt:lpstr>
      <vt:lpstr>Word Embeddings</vt:lpstr>
      <vt:lpstr>PowerPoint Presentation</vt:lpstr>
      <vt:lpstr>PowerPoint Presentation</vt:lpstr>
      <vt:lpstr>PowerPoint Presentation</vt:lpstr>
      <vt:lpstr>Study 1: Methods</vt:lpstr>
      <vt:lpstr>PowerPoint Presentation</vt:lpstr>
      <vt:lpstr>PowerPoint Presentation</vt:lpstr>
      <vt:lpstr>PowerPoint Presentation</vt:lpstr>
      <vt:lpstr>Study 1: Results</vt:lpstr>
      <vt:lpstr>PowerPoint Presentation</vt:lpstr>
      <vt:lpstr>PowerPoint Presentation</vt:lpstr>
      <vt:lpstr>Study 2: Methods</vt:lpstr>
      <vt:lpstr>PowerPoint Presentation</vt:lpstr>
      <vt:lpstr>PowerPoint Presentation</vt:lpstr>
      <vt:lpstr>PowerPoint Presentation</vt:lpstr>
      <vt:lpstr>PowerPoint Presentation</vt:lpstr>
      <vt:lpstr>Study 2: Results</vt:lpstr>
      <vt:lpstr>PowerPoint Presentation</vt:lpstr>
      <vt:lpstr>PowerPoint Presentation</vt:lpstr>
      <vt:lpstr>PowerPoint Presentation</vt:lpstr>
      <vt:lpstr>Discussion</vt:lpstr>
      <vt:lpstr>PowerPoint Presentation</vt:lpstr>
      <vt:lpstr>PowerPoint Presentation</vt:lpstr>
      <vt:lpstr>PowerPoint Presentation</vt:lpstr>
      <vt:lpstr>Questions?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Fodor</dc:creator>
  <cp:lastModifiedBy>James Fodor</cp:lastModifiedBy>
  <cp:revision>323</cp:revision>
  <dcterms:created xsi:type="dcterms:W3CDTF">2022-03-03T22:42:08Z</dcterms:created>
  <dcterms:modified xsi:type="dcterms:W3CDTF">2024-12-10T03:50:22Z</dcterms:modified>
</cp:coreProperties>
</file>