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notesMasterIdLst>
    <p:notesMasterId r:id="rId32"/>
  </p:notesMasterIdLst>
  <p:sldIdLst>
    <p:sldId id="256" r:id="rId2"/>
    <p:sldId id="524" r:id="rId3"/>
    <p:sldId id="538" r:id="rId4"/>
    <p:sldId id="525" r:id="rId5"/>
    <p:sldId id="536" r:id="rId6"/>
    <p:sldId id="537" r:id="rId7"/>
    <p:sldId id="535" r:id="rId8"/>
    <p:sldId id="539" r:id="rId9"/>
    <p:sldId id="527" r:id="rId10"/>
    <p:sldId id="540" r:id="rId11"/>
    <p:sldId id="534" r:id="rId12"/>
    <p:sldId id="541" r:id="rId13"/>
    <p:sldId id="528" r:id="rId14"/>
    <p:sldId id="543" r:id="rId15"/>
    <p:sldId id="544" r:id="rId16"/>
    <p:sldId id="545" r:id="rId17"/>
    <p:sldId id="546" r:id="rId18"/>
    <p:sldId id="542" r:id="rId19"/>
    <p:sldId id="529" r:id="rId20"/>
    <p:sldId id="547" r:id="rId21"/>
    <p:sldId id="548" r:id="rId22"/>
    <p:sldId id="555" r:id="rId23"/>
    <p:sldId id="549" r:id="rId24"/>
    <p:sldId id="551" r:id="rId25"/>
    <p:sldId id="553" r:id="rId26"/>
    <p:sldId id="550" r:id="rId27"/>
    <p:sldId id="552" r:id="rId28"/>
    <p:sldId id="533" r:id="rId29"/>
    <p:sldId id="554" r:id="rId30"/>
    <p:sldId id="521"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11"/>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17" autoAdjust="0"/>
    <p:restoredTop sz="94660"/>
  </p:normalViewPr>
  <p:slideViewPr>
    <p:cSldViewPr snapToGrid="0">
      <p:cViewPr varScale="1">
        <p:scale>
          <a:sx n="114" d="100"/>
          <a:sy n="114" d="100"/>
        </p:scale>
        <p:origin x="52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24CDCF-4816-48C0-9361-5CE4A11C0470}" type="datetimeFigureOut">
              <a:rPr lang="en-AU" smtClean="0"/>
              <a:t>27/11/2023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D46C8-F7A5-4F25-B37A-9AD34CE4D461}" type="slidenum">
              <a:rPr lang="en-AU" smtClean="0"/>
              <a:t>‹#›</a:t>
            </a:fld>
            <a:endParaRPr lang="en-AU"/>
          </a:p>
        </p:txBody>
      </p:sp>
    </p:spTree>
    <p:extLst>
      <p:ext uri="{BB962C8B-B14F-4D97-AF65-F5344CB8AC3E}">
        <p14:creationId xmlns:p14="http://schemas.microsoft.com/office/powerpoint/2010/main" val="2174917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27/11/2023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31248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27/11/2023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26701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91405D-880C-4C1E-BF2C-D94CB540C323}" type="datetimeFigureOut">
              <a:rPr lang="en-AU" smtClean="0"/>
              <a:t>27/11/2023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07350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91405D-880C-4C1E-BF2C-D94CB540C323}" type="datetimeFigureOut">
              <a:rPr lang="en-AU" smtClean="0"/>
              <a:t>27/11/2023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021179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91405D-880C-4C1E-BF2C-D94CB540C323}" type="datetimeFigureOut">
              <a:rPr lang="en-AU" smtClean="0"/>
              <a:t>27/11/2023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2455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91405D-880C-4C1E-BF2C-D94CB540C323}" type="datetimeFigureOut">
              <a:rPr lang="en-AU" smtClean="0"/>
              <a:t>27/11/2023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52378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1405D-880C-4C1E-BF2C-D94CB540C323}" type="datetimeFigureOut">
              <a:rPr lang="en-AU" smtClean="0"/>
              <a:t>27/11/2023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5998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27/11/2023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5665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27/11/2023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127338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27/11/2023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48571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27/11/2023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57431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27/11/2023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7340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27/11/2023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9289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27/11/2023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4368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27/11/2023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651361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27/11/2023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81736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27/11/2023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06350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F591405D-880C-4C1E-BF2C-D94CB540C323}" type="datetimeFigureOut">
              <a:rPr lang="en-AU" smtClean="0"/>
              <a:t>27/11/2023</a:t>
            </a:fld>
            <a:endParaRPr lang="en-AU"/>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A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A55E541-F75B-4BA3-8B9C-A6D1542FFB78}" type="slidenum">
              <a:rPr lang="en-AU" smtClean="0"/>
              <a:t>‹#›</a:t>
            </a:fld>
            <a:endParaRPr lang="en-AU"/>
          </a:p>
        </p:txBody>
      </p:sp>
    </p:spTree>
    <p:extLst>
      <p:ext uri="{BB962C8B-B14F-4D97-AF65-F5344CB8AC3E}">
        <p14:creationId xmlns:p14="http://schemas.microsoft.com/office/powerpoint/2010/main" val="1104765173"/>
      </p:ext>
    </p:extLst>
  </p:cSld>
  <p:clrMap bg1="dk1" tx1="lt1" bg2="dk2" tx2="lt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09167-6865-470F-AF59-9EAE1055ECAF}"/>
              </a:ext>
            </a:extLst>
          </p:cNvPr>
          <p:cNvSpPr>
            <a:spLocks noGrp="1"/>
          </p:cNvSpPr>
          <p:nvPr>
            <p:ph type="ctrTitle"/>
          </p:nvPr>
        </p:nvSpPr>
        <p:spPr>
          <a:xfrm>
            <a:off x="1084892" y="1337339"/>
            <a:ext cx="10022216" cy="2316605"/>
          </a:xfrm>
        </p:spPr>
        <p:txBody>
          <a:bodyPr>
            <a:noAutofit/>
          </a:bodyPr>
          <a:lstStyle/>
          <a:p>
            <a:r>
              <a:rPr lang="en-AU" sz="7200" dirty="0"/>
              <a:t>Large Language Models and Cognition</a:t>
            </a:r>
          </a:p>
        </p:txBody>
      </p:sp>
      <p:sp>
        <p:nvSpPr>
          <p:cNvPr id="3" name="Subtitle 2">
            <a:extLst>
              <a:ext uri="{FF2B5EF4-FFF2-40B4-BE49-F238E27FC236}">
                <a16:creationId xmlns:a16="http://schemas.microsoft.com/office/drawing/2014/main" id="{563BF3F0-EBA5-489B-937C-945C4D7D3060}"/>
              </a:ext>
            </a:extLst>
          </p:cNvPr>
          <p:cNvSpPr>
            <a:spLocks noGrp="1"/>
          </p:cNvSpPr>
          <p:nvPr>
            <p:ph type="subTitle" idx="1"/>
          </p:nvPr>
        </p:nvSpPr>
        <p:spPr>
          <a:xfrm>
            <a:off x="1375983" y="4470794"/>
            <a:ext cx="9440034" cy="1049867"/>
          </a:xfrm>
        </p:spPr>
        <p:txBody>
          <a:bodyPr>
            <a:normAutofit/>
          </a:bodyPr>
          <a:lstStyle/>
          <a:p>
            <a:pPr>
              <a:spcBef>
                <a:spcPts val="0"/>
              </a:spcBef>
              <a:spcAft>
                <a:spcPts val="400"/>
              </a:spcAft>
            </a:pPr>
            <a:r>
              <a:rPr lang="en-AU" sz="2800" dirty="0"/>
              <a:t>James Fodor</a:t>
            </a:r>
          </a:p>
          <a:p>
            <a:pPr>
              <a:spcBef>
                <a:spcPts val="0"/>
              </a:spcBef>
              <a:spcAft>
                <a:spcPts val="400"/>
              </a:spcAft>
            </a:pPr>
            <a:r>
              <a:rPr lang="en-AU" sz="2800" dirty="0"/>
              <a:t>27</a:t>
            </a:r>
            <a:r>
              <a:rPr lang="en-AU" sz="2800" baseline="30000" dirty="0"/>
              <a:t>th</a:t>
            </a:r>
            <a:r>
              <a:rPr lang="en-AU" sz="2800" dirty="0"/>
              <a:t> November 2023</a:t>
            </a:r>
          </a:p>
        </p:txBody>
      </p:sp>
    </p:spTree>
    <p:extLst>
      <p:ext uri="{BB962C8B-B14F-4D97-AF65-F5344CB8AC3E}">
        <p14:creationId xmlns:p14="http://schemas.microsoft.com/office/powerpoint/2010/main" val="363905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67246" y="2488042"/>
            <a:ext cx="10353762" cy="1881915"/>
          </a:xfrm>
        </p:spPr>
        <p:txBody>
          <a:bodyPr>
            <a:normAutofit/>
          </a:bodyPr>
          <a:lstStyle/>
          <a:p>
            <a:r>
              <a:rPr lang="en-AU" sz="4800" dirty="0"/>
              <a:t>Introduction to </a:t>
            </a:r>
            <a:br>
              <a:rPr lang="en-AU" sz="4800" dirty="0"/>
            </a:br>
            <a:r>
              <a:rPr lang="en-AU" sz="4800" dirty="0"/>
              <a:t>Large Language Models</a:t>
            </a:r>
          </a:p>
        </p:txBody>
      </p:sp>
    </p:spTree>
    <p:extLst>
      <p:ext uri="{BB962C8B-B14F-4D97-AF65-F5344CB8AC3E}">
        <p14:creationId xmlns:p14="http://schemas.microsoft.com/office/powerpoint/2010/main" val="42577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Large Language Models</a:t>
            </a:r>
          </a:p>
        </p:txBody>
      </p:sp>
      <p:sp useBgFill="1">
        <p:nvSpPr>
          <p:cNvPr id="3" name="Content Placeholder 2">
            <a:extLst>
              <a:ext uri="{FF2B5EF4-FFF2-40B4-BE49-F238E27FC236}">
                <a16:creationId xmlns:a16="http://schemas.microsoft.com/office/drawing/2014/main" id="{1C1B72AF-DEE1-9872-A8E5-0B778E88AF03}"/>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Large Language Models (LLMs) are statistical models for predicting the probability of the next word in a sentence.</a:t>
            </a:r>
          </a:p>
          <a:p>
            <a:pPr lvl="0">
              <a:spcAft>
                <a:spcPts val="1200"/>
              </a:spcAft>
            </a:pPr>
            <a:r>
              <a:rPr lang="en-AU" sz="2400" dirty="0">
                <a:solidFill>
                  <a:schemeClr val="tx1"/>
                </a:solidFill>
              </a:rPr>
              <a:t>The best-performing LLMs are based on the transformer architecture.</a:t>
            </a:r>
          </a:p>
          <a:p>
            <a:pPr lvl="0">
              <a:spcAft>
                <a:spcPts val="1200"/>
              </a:spcAft>
            </a:pPr>
            <a:r>
              <a:rPr lang="en-AU" sz="2400" dirty="0">
                <a:solidFill>
                  <a:schemeClr val="tx1"/>
                </a:solidFill>
              </a:rPr>
              <a:t>‘Large’ because they have billions of parameters and huge training datasets.</a:t>
            </a:r>
          </a:p>
        </p:txBody>
      </p:sp>
      <p:pic>
        <p:nvPicPr>
          <p:cNvPr id="1026" name="Picture 2" descr="See the source image">
            <a:extLst>
              <a:ext uri="{FF2B5EF4-FFF2-40B4-BE49-F238E27FC236}">
                <a16:creationId xmlns:a16="http://schemas.microsoft.com/office/drawing/2014/main" id="{DE86DFDC-A5A7-09A5-AA7D-87F10DFD05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767" y="3543300"/>
            <a:ext cx="5328465" cy="2788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409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fade">
                                      <p:cBhvr>
                                        <p:cTn id="2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Content Placeholder 2">
            <a:extLst>
              <a:ext uri="{FF2B5EF4-FFF2-40B4-BE49-F238E27FC236}">
                <a16:creationId xmlns:a16="http://schemas.microsoft.com/office/drawing/2014/main" id="{1EEA528F-BC70-A305-15B8-543B7BB93B3C}"/>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Represent the meaning of a word as a vector of numbers.</a:t>
            </a:r>
          </a:p>
          <a:p>
            <a:pPr lvl="0">
              <a:spcAft>
                <a:spcPts val="1200"/>
              </a:spcAft>
            </a:pPr>
            <a:r>
              <a:rPr lang="en-AU" sz="2400" dirty="0">
                <a:solidFill>
                  <a:schemeClr val="tx1"/>
                </a:solidFill>
              </a:rPr>
              <a:t>Each element is an abstract ‘feature’.</a:t>
            </a:r>
          </a:p>
          <a:p>
            <a:pPr lvl="0">
              <a:spcAft>
                <a:spcPts val="1200"/>
              </a:spcAft>
            </a:pPr>
            <a:r>
              <a:rPr lang="en-AU" sz="2400" dirty="0">
                <a:solidFill>
                  <a:schemeClr val="tx1"/>
                </a:solidFill>
              </a:rPr>
              <a:t>Allows for graded similarity in word meanings.</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Word Embeddings</a:t>
            </a:r>
          </a:p>
        </p:txBody>
      </p:sp>
      <p:pic>
        <p:nvPicPr>
          <p:cNvPr id="2052" name="Picture 4" descr="6.1-using-word-embeddings">
            <a:extLst>
              <a:ext uri="{FF2B5EF4-FFF2-40B4-BE49-F238E27FC236}">
                <a16:creationId xmlns:a16="http://schemas.microsoft.com/office/drawing/2014/main" id="{B4053CF7-69FF-788D-45A5-DE6F6B9EAE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453" y="2949223"/>
            <a:ext cx="3572580" cy="358086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C222C411-CBAF-B16C-9EE6-A448B1377E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2618"/>
          <a:stretch/>
        </p:blipFill>
        <p:spPr bwMode="auto">
          <a:xfrm>
            <a:off x="5036472" y="3606728"/>
            <a:ext cx="6403808" cy="2265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506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5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Content Placeholder 2">
            <a:extLst>
              <a:ext uri="{FF2B5EF4-FFF2-40B4-BE49-F238E27FC236}">
                <a16:creationId xmlns:a16="http://schemas.microsoft.com/office/drawing/2014/main" id="{C8A26EFA-6BC7-0336-0A66-54BCC150414A}"/>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Neural networks are a series of nodes linked together.</a:t>
            </a:r>
          </a:p>
          <a:p>
            <a:pPr lvl="0">
              <a:spcAft>
                <a:spcPts val="1200"/>
              </a:spcAft>
            </a:pPr>
            <a:r>
              <a:rPr lang="en-AU" sz="2400" dirty="0">
                <a:solidFill>
                  <a:schemeClr val="tx1"/>
                </a:solidFill>
              </a:rPr>
              <a:t>Each connection has a weight that affects the flow of information.</a:t>
            </a:r>
          </a:p>
          <a:p>
            <a:pPr lvl="0">
              <a:spcAft>
                <a:spcPts val="1200"/>
              </a:spcAft>
            </a:pPr>
            <a:r>
              <a:rPr lang="en-AU" sz="2400" dirty="0">
                <a:solidFill>
                  <a:schemeClr val="tx1"/>
                </a:solidFill>
              </a:rPr>
              <a:t>Neural networks can learn to compute complex transformations of inputs.</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Neural Networks</a:t>
            </a:r>
          </a:p>
        </p:txBody>
      </p:sp>
      <p:pic>
        <p:nvPicPr>
          <p:cNvPr id="3" name="Picture 2" descr="See the source image">
            <a:extLst>
              <a:ext uri="{FF2B5EF4-FFF2-40B4-BE49-F238E27FC236}">
                <a16:creationId xmlns:a16="http://schemas.microsoft.com/office/drawing/2014/main" id="{AAD3A188-E13A-4E47-14E0-7DADCBA3D3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2329" y="3243578"/>
            <a:ext cx="5285950" cy="2977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58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bg/>
                                          </p:spTgt>
                                        </p:tgtEl>
                                        <p:attrNameLst>
                                          <p:attrName>style.visibility</p:attrName>
                                        </p:attrNameLst>
                                      </p:cBhvr>
                                      <p:to>
                                        <p:strVal val="visible"/>
                                      </p:to>
                                    </p:set>
                                    <p:animEffect transition="in" filter="fade">
                                      <p:cBhvr>
                                        <p:cTn id="11" dur="500"/>
                                        <p:tgtEl>
                                          <p:spTgt spid="4">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Content Placeholder 2">
            <a:extLst>
              <a:ext uri="{FF2B5EF4-FFF2-40B4-BE49-F238E27FC236}">
                <a16:creationId xmlns:a16="http://schemas.microsoft.com/office/drawing/2014/main" id="{819B98CB-3A00-64E3-2133-2305E728E4E2}"/>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Self-attention involves identifying important interactions between inputs.</a:t>
            </a:r>
          </a:p>
          <a:p>
            <a:pPr lvl="0">
              <a:spcAft>
                <a:spcPts val="1200"/>
              </a:spcAft>
            </a:pPr>
            <a:r>
              <a:rPr lang="en-AU" sz="2400" dirty="0">
                <a:solidFill>
                  <a:schemeClr val="tx1"/>
                </a:solidFill>
              </a:rPr>
              <a:t>Attention weights are computed between all pairs of inputs (e.g. tokens).</a:t>
            </a:r>
          </a:p>
          <a:p>
            <a:pPr lvl="0">
              <a:spcAft>
                <a:spcPts val="1200"/>
              </a:spcAft>
            </a:pPr>
            <a:r>
              <a:rPr lang="en-AU" sz="2400" dirty="0">
                <a:solidFill>
                  <a:schemeClr val="tx1"/>
                </a:solidFill>
              </a:rPr>
              <a:t>Allows for incorporating effects of context on language.</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Self-Attention</a:t>
            </a:r>
          </a:p>
        </p:txBody>
      </p:sp>
      <p:pic>
        <p:nvPicPr>
          <p:cNvPr id="5122" name="Picture 2">
            <a:extLst>
              <a:ext uri="{FF2B5EF4-FFF2-40B4-BE49-F238E27FC236}">
                <a16:creationId xmlns:a16="http://schemas.microsoft.com/office/drawing/2014/main" id="{5FA7B12B-8843-FFFB-FE77-9E7439D17B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480" r="32954" b="48086"/>
          <a:stretch/>
        </p:blipFill>
        <p:spPr bwMode="auto">
          <a:xfrm>
            <a:off x="1631058" y="3165951"/>
            <a:ext cx="3607941" cy="323000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1F568F18-BD16-C89F-9A2B-3F33AFA946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4464" y="2887580"/>
            <a:ext cx="3729113" cy="3645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81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Content Placeholder 2">
            <a:extLst>
              <a:ext uri="{FF2B5EF4-FFF2-40B4-BE49-F238E27FC236}">
                <a16:creationId xmlns:a16="http://schemas.microsoft.com/office/drawing/2014/main" id="{278E3F87-1374-5397-CB01-D99EE2F80100}"/>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Output for a token y</a:t>
            </a:r>
            <a:r>
              <a:rPr lang="en-AU" sz="2400" baseline="-25000" dirty="0">
                <a:solidFill>
                  <a:schemeClr val="tx1"/>
                </a:solidFill>
              </a:rPr>
              <a:t>3</a:t>
            </a:r>
            <a:r>
              <a:rPr lang="en-AU" sz="2400" dirty="0">
                <a:solidFill>
                  <a:schemeClr val="tx1"/>
                </a:solidFill>
              </a:rPr>
              <a:t> is equal to a weighted sum of all value vectors v</a:t>
            </a:r>
            <a:r>
              <a:rPr lang="en-AU" sz="2400" baseline="-25000" dirty="0">
                <a:solidFill>
                  <a:schemeClr val="tx1"/>
                </a:solidFill>
              </a:rPr>
              <a:t>1</a:t>
            </a:r>
            <a:r>
              <a:rPr lang="en-AU" sz="2400" dirty="0">
                <a:solidFill>
                  <a:schemeClr val="tx1"/>
                </a:solidFill>
              </a:rPr>
              <a:t> to v</a:t>
            </a:r>
            <a:r>
              <a:rPr lang="en-AU" sz="2400" baseline="-25000" dirty="0">
                <a:solidFill>
                  <a:schemeClr val="tx1"/>
                </a:solidFill>
              </a:rPr>
              <a:t>3</a:t>
            </a:r>
            <a:r>
              <a:rPr lang="en-AU" sz="2400" dirty="0">
                <a:solidFill>
                  <a:schemeClr val="tx1"/>
                </a:solidFill>
              </a:rPr>
              <a:t>.</a:t>
            </a:r>
          </a:p>
          <a:p>
            <a:pPr lvl="0">
              <a:spcAft>
                <a:spcPts val="1200"/>
              </a:spcAft>
            </a:pPr>
            <a:r>
              <a:rPr lang="en-AU" sz="2400" dirty="0">
                <a:solidFill>
                  <a:schemeClr val="tx1"/>
                </a:solidFill>
              </a:rPr>
              <a:t>The weights are given by the query vector q</a:t>
            </a:r>
            <a:r>
              <a:rPr lang="en-AU" sz="2400" baseline="-25000" dirty="0">
                <a:solidFill>
                  <a:schemeClr val="tx1"/>
                </a:solidFill>
              </a:rPr>
              <a:t>3</a:t>
            </a:r>
            <a:r>
              <a:rPr lang="en-AU" sz="2400" dirty="0">
                <a:solidFill>
                  <a:schemeClr val="tx1"/>
                </a:solidFill>
              </a:rPr>
              <a:t> times each key vector k</a:t>
            </a:r>
            <a:r>
              <a:rPr lang="en-AU" sz="2400" baseline="-25000" dirty="0">
                <a:solidFill>
                  <a:schemeClr val="tx1"/>
                </a:solidFill>
              </a:rPr>
              <a:t>1</a:t>
            </a:r>
            <a:r>
              <a:rPr lang="en-AU" sz="2400" dirty="0">
                <a:solidFill>
                  <a:schemeClr val="tx1"/>
                </a:solidFill>
              </a:rPr>
              <a:t> to k</a:t>
            </a:r>
            <a:r>
              <a:rPr lang="en-AU" sz="2400" baseline="-25000" dirty="0">
                <a:solidFill>
                  <a:schemeClr val="tx1"/>
                </a:solidFill>
              </a:rPr>
              <a:t>3</a:t>
            </a:r>
            <a:r>
              <a:rPr lang="en-AU" sz="2400" dirty="0">
                <a:solidFill>
                  <a:schemeClr val="tx1"/>
                </a:solidFill>
              </a:rPr>
              <a:t>.</a:t>
            </a:r>
          </a:p>
          <a:p>
            <a:pPr lvl="0">
              <a:spcAft>
                <a:spcPts val="1200"/>
              </a:spcAft>
            </a:pPr>
            <a:r>
              <a:rPr lang="en-AU" sz="2400" dirty="0">
                <a:solidFill>
                  <a:schemeClr val="tx1"/>
                </a:solidFill>
              </a:rPr>
              <a:t>Pass the outputs through N transformer layers.</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Transformer Architecture</a:t>
            </a:r>
          </a:p>
        </p:txBody>
      </p:sp>
      <p:pic>
        <p:nvPicPr>
          <p:cNvPr id="2056" name="Picture 8" descr="encoder-without-multi-head">
            <a:extLst>
              <a:ext uri="{FF2B5EF4-FFF2-40B4-BE49-F238E27FC236}">
                <a16:creationId xmlns:a16="http://schemas.microsoft.com/office/drawing/2014/main" id="{8D1F3788-08BA-ADE9-0B1B-395EF4B3A5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466" y="2914238"/>
            <a:ext cx="1935879" cy="354576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diagram of a machine&#10;&#10;Description automatically generated">
            <a:extLst>
              <a:ext uri="{FF2B5EF4-FFF2-40B4-BE49-F238E27FC236}">
                <a16:creationId xmlns:a16="http://schemas.microsoft.com/office/drawing/2014/main" id="{46F614D4-AF19-D201-31E9-62A1A9B9C835}"/>
              </a:ext>
            </a:extLst>
          </p:cNvPr>
          <p:cNvPicPr>
            <a:picLocks noChangeAspect="1"/>
          </p:cNvPicPr>
          <p:nvPr/>
        </p:nvPicPr>
        <p:blipFill rotWithShape="1">
          <a:blip r:embed="rId3">
            <a:extLst>
              <a:ext uri="{28A0092B-C50C-407E-A947-70E740481C1C}">
                <a14:useLocalDpi xmlns:a14="http://schemas.microsoft.com/office/drawing/2010/main" val="0"/>
              </a:ext>
            </a:extLst>
          </a:blip>
          <a:srcRect l="3268" t="2907" r="1362" b="2115"/>
          <a:stretch/>
        </p:blipFill>
        <p:spPr>
          <a:xfrm>
            <a:off x="1862904" y="2914238"/>
            <a:ext cx="3940472" cy="3545767"/>
          </a:xfrm>
          <a:prstGeom prst="rect">
            <a:avLst/>
          </a:prstGeom>
        </p:spPr>
      </p:pic>
    </p:spTree>
    <p:extLst>
      <p:ext uri="{BB962C8B-B14F-4D97-AF65-F5344CB8AC3E}">
        <p14:creationId xmlns:p14="http://schemas.microsoft.com/office/powerpoint/2010/main" val="274061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67246" y="2488042"/>
            <a:ext cx="10353762" cy="1881915"/>
          </a:xfrm>
        </p:spPr>
        <p:txBody>
          <a:bodyPr>
            <a:normAutofit/>
          </a:bodyPr>
          <a:lstStyle/>
          <a:p>
            <a:r>
              <a:rPr lang="en-AU" sz="4800" dirty="0"/>
              <a:t>The Problem of Hallucinations</a:t>
            </a:r>
          </a:p>
        </p:txBody>
      </p:sp>
    </p:spTree>
    <p:extLst>
      <p:ext uri="{BB962C8B-B14F-4D97-AF65-F5344CB8AC3E}">
        <p14:creationId xmlns:p14="http://schemas.microsoft.com/office/powerpoint/2010/main" val="39417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Hallucinations</a:t>
            </a:r>
          </a:p>
        </p:txBody>
      </p:sp>
      <p:sp useBgFill="1">
        <p:nvSpPr>
          <p:cNvPr id="4" name="Content Placeholder 2">
            <a:extLst>
              <a:ext uri="{FF2B5EF4-FFF2-40B4-BE49-F238E27FC236}">
                <a16:creationId xmlns:a16="http://schemas.microsoft.com/office/drawing/2014/main" id="{A4C2EFFD-92C3-11CE-B68A-E7380C43A8B4}"/>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A ‘hallucination’ is an output with confabulated false information not present in or justified by the input.</a:t>
            </a:r>
          </a:p>
          <a:p>
            <a:pPr lvl="0">
              <a:spcAft>
                <a:spcPts val="1200"/>
              </a:spcAft>
            </a:pPr>
            <a:r>
              <a:rPr lang="en-AU" sz="2400" dirty="0">
                <a:solidFill>
                  <a:schemeClr val="tx1"/>
                </a:solidFill>
              </a:rPr>
              <a:t>Better to call it a confabulation or delusion as it's not a sensory problem.</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pic>
        <p:nvPicPr>
          <p:cNvPr id="1026" name="Picture 2" descr="Frequency-of-inaccurate-individual-reference-elements-in-ChatGPT-generated-output.">
            <a:extLst>
              <a:ext uri="{FF2B5EF4-FFF2-40B4-BE49-F238E27FC236}">
                <a16:creationId xmlns:a16="http://schemas.microsoft.com/office/drawing/2014/main" id="{7775108E-37C4-DBF5-1355-BEE61453E0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335" y="2766571"/>
            <a:ext cx="6550693" cy="361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6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Hallucinations</a:t>
            </a:r>
          </a:p>
        </p:txBody>
      </p:sp>
      <p:sp useBgFill="1">
        <p:nvSpPr>
          <p:cNvPr id="4" name="Content Placeholder 2">
            <a:extLst>
              <a:ext uri="{FF2B5EF4-FFF2-40B4-BE49-F238E27FC236}">
                <a16:creationId xmlns:a16="http://schemas.microsoft.com/office/drawing/2014/main" id="{A4C2EFFD-92C3-11CE-B68A-E7380C43A8B4}"/>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Chat-GPT will attempt to do what it is asked, even if it is not able to do so.</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pic>
        <p:nvPicPr>
          <p:cNvPr id="7170" name="Picture 2" descr="undefined">
            <a:extLst>
              <a:ext uri="{FF2B5EF4-FFF2-40B4-BE49-F238E27FC236}">
                <a16:creationId xmlns:a16="http://schemas.microsoft.com/office/drawing/2014/main" id="{48C4C0C9-B67F-5630-D983-A3C347B933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1186" y="2368230"/>
            <a:ext cx="6949627" cy="3571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83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Hallucinations</a:t>
            </a:r>
          </a:p>
        </p:txBody>
      </p:sp>
      <p:sp useBgFill="1">
        <p:nvSpPr>
          <p:cNvPr id="4" name="Content Placeholder 2">
            <a:extLst>
              <a:ext uri="{FF2B5EF4-FFF2-40B4-BE49-F238E27FC236}">
                <a16:creationId xmlns:a16="http://schemas.microsoft.com/office/drawing/2014/main" id="{A4C2EFFD-92C3-11CE-B68A-E7380C43A8B4}"/>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Hallucinations occur because of how LLMs are designed.</a:t>
            </a:r>
          </a:p>
          <a:p>
            <a:pPr lvl="0">
              <a:spcAft>
                <a:spcPts val="1200"/>
              </a:spcAft>
            </a:pPr>
            <a:r>
              <a:rPr lang="en-AU" sz="2400" dirty="0">
                <a:solidFill>
                  <a:schemeClr val="tx1"/>
                </a:solidFill>
              </a:rPr>
              <a:t>Models predict plausible next words based on training data.</a:t>
            </a:r>
          </a:p>
          <a:p>
            <a:pPr lvl="0">
              <a:spcAft>
                <a:spcPts val="1200"/>
              </a:spcAft>
            </a:pPr>
            <a:r>
              <a:rPr lang="en-AU" sz="2400" dirty="0">
                <a:solidFill>
                  <a:schemeClr val="tx1"/>
                </a:solidFill>
              </a:rPr>
              <a:t>Models do not have a concept of truth or falsity.</a:t>
            </a:r>
          </a:p>
          <a:p>
            <a:pPr lvl="0">
              <a:spcAft>
                <a:spcPts val="1200"/>
              </a:spcAft>
            </a:pPr>
            <a:r>
              <a:rPr lang="en-AU" sz="2400" dirty="0">
                <a:solidFill>
                  <a:schemeClr val="tx1"/>
                </a:solidFill>
              </a:rPr>
              <a:t>Models also may inappropriately generalise from training data relevant to different contexts or historical settings.</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2569912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67246" y="2488042"/>
            <a:ext cx="10353762" cy="1881915"/>
          </a:xfrm>
        </p:spPr>
        <p:txBody>
          <a:bodyPr>
            <a:normAutofit/>
          </a:bodyPr>
          <a:lstStyle/>
          <a:p>
            <a:r>
              <a:rPr lang="en-AU" sz="4800" dirty="0"/>
              <a:t>The Problem of Adversarial Attacks</a:t>
            </a:r>
          </a:p>
        </p:txBody>
      </p:sp>
    </p:spTree>
    <p:extLst>
      <p:ext uri="{BB962C8B-B14F-4D97-AF65-F5344CB8AC3E}">
        <p14:creationId xmlns:p14="http://schemas.microsoft.com/office/powerpoint/2010/main" val="744714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Adversarial Attacks</a:t>
            </a:r>
          </a:p>
        </p:txBody>
      </p:sp>
      <p:sp useBgFill="1">
        <p:nvSpPr>
          <p:cNvPr id="3" name="Content Placeholder 2">
            <a:extLst>
              <a:ext uri="{FF2B5EF4-FFF2-40B4-BE49-F238E27FC236}">
                <a16:creationId xmlns:a16="http://schemas.microsoft.com/office/drawing/2014/main" id="{90DA574A-7BE5-54B0-D047-E186FDD4EE71}"/>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Adversarial attacks are attempts to engineer inputs or training data which result in an LLM producing consistently erroneous output.</a:t>
            </a:r>
          </a:p>
          <a:p>
            <a:pPr lvl="0">
              <a:spcAft>
                <a:spcPts val="1200"/>
              </a:spcAft>
            </a:pPr>
            <a:r>
              <a:rPr lang="en-AU" sz="2400" dirty="0">
                <a:solidFill>
                  <a:schemeClr val="tx1"/>
                </a:solidFill>
              </a:rPr>
              <a:t>Often this means inputs which are ‘easy’ for humans but ‘hard’ for the model.</a:t>
            </a:r>
          </a:p>
          <a:p>
            <a:pPr lvl="0">
              <a:spcAft>
                <a:spcPts val="1200"/>
              </a:spcAft>
            </a:pPr>
            <a:r>
              <a:rPr lang="en-AU" sz="2400" dirty="0">
                <a:solidFill>
                  <a:schemeClr val="tx1"/>
                </a:solidFill>
              </a:rPr>
              <a:t>The goal is to expose limits of LLMs and how they differ from human cognition.</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pic>
        <p:nvPicPr>
          <p:cNvPr id="8194" name="Picture 2" descr="A Primer in Adversarial Machine Learning – The Next Advance in AI - Data Science Central">
            <a:extLst>
              <a:ext uri="{FF2B5EF4-FFF2-40B4-BE49-F238E27FC236}">
                <a16:creationId xmlns:a16="http://schemas.microsoft.com/office/drawing/2014/main" id="{05D8C334-30D7-717C-7974-61D51D3A02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564" y="3505412"/>
            <a:ext cx="7223441" cy="2737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3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Content Placeholder 2">
            <a:extLst>
              <a:ext uri="{FF2B5EF4-FFF2-40B4-BE49-F238E27FC236}">
                <a16:creationId xmlns:a16="http://schemas.microsoft.com/office/drawing/2014/main" id="{13CF2851-87CE-3159-D29E-49EBFA76B016}"/>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Can Large Language Models Truly Understand Prompts? A Case Study with Negated Prompts</a:t>
            </a:r>
          </a:p>
          <a:p>
            <a:pPr lvl="0">
              <a:spcAft>
                <a:spcPts val="1200"/>
              </a:spcAft>
            </a:pPr>
            <a:endParaRPr lang="en-AU" sz="2400" dirty="0">
              <a:solidFill>
                <a:schemeClr val="tx1"/>
              </a:solidFill>
            </a:endParaRP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Negated Prompts</a:t>
            </a:r>
          </a:p>
        </p:txBody>
      </p:sp>
      <p:pic>
        <p:nvPicPr>
          <p:cNvPr id="5" name="Picture 4">
            <a:extLst>
              <a:ext uri="{FF2B5EF4-FFF2-40B4-BE49-F238E27FC236}">
                <a16:creationId xmlns:a16="http://schemas.microsoft.com/office/drawing/2014/main" id="{A000658F-D394-F5C6-C0B5-159D68BEB146}"/>
              </a:ext>
            </a:extLst>
          </p:cNvPr>
          <p:cNvPicPr>
            <a:picLocks noChangeAspect="1"/>
          </p:cNvPicPr>
          <p:nvPr/>
        </p:nvPicPr>
        <p:blipFill>
          <a:blip r:embed="rId2"/>
          <a:stretch>
            <a:fillRect/>
          </a:stretch>
        </p:blipFill>
        <p:spPr>
          <a:xfrm>
            <a:off x="2114812" y="1907497"/>
            <a:ext cx="7962374" cy="2199443"/>
          </a:xfrm>
          <a:prstGeom prst="rect">
            <a:avLst/>
          </a:prstGeom>
        </p:spPr>
      </p:pic>
      <p:pic>
        <p:nvPicPr>
          <p:cNvPr id="9" name="Picture 8">
            <a:extLst>
              <a:ext uri="{FF2B5EF4-FFF2-40B4-BE49-F238E27FC236}">
                <a16:creationId xmlns:a16="http://schemas.microsoft.com/office/drawing/2014/main" id="{1F17893F-C41B-3F23-FE6B-428940A1931A}"/>
              </a:ext>
            </a:extLst>
          </p:cNvPr>
          <p:cNvPicPr>
            <a:picLocks noChangeAspect="1"/>
          </p:cNvPicPr>
          <p:nvPr/>
        </p:nvPicPr>
        <p:blipFill>
          <a:blip r:embed="rId3"/>
          <a:stretch>
            <a:fillRect/>
          </a:stretch>
        </p:blipFill>
        <p:spPr>
          <a:xfrm>
            <a:off x="2683463" y="4238373"/>
            <a:ext cx="6825073" cy="2416006"/>
          </a:xfrm>
          <a:prstGeom prst="rect">
            <a:avLst/>
          </a:prstGeom>
        </p:spPr>
      </p:pic>
    </p:spTree>
    <p:extLst>
      <p:ext uri="{BB962C8B-B14F-4D97-AF65-F5344CB8AC3E}">
        <p14:creationId xmlns:p14="http://schemas.microsoft.com/office/powerpoint/2010/main" val="3481509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Content Placeholder 2">
            <a:extLst>
              <a:ext uri="{FF2B5EF4-FFF2-40B4-BE49-F238E27FC236}">
                <a16:creationId xmlns:a16="http://schemas.microsoft.com/office/drawing/2014/main" id="{13CF2851-87CE-3159-D29E-49EBFA76B016}"/>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Adversarial Demonstration Attacks on Large Language Models</a:t>
            </a:r>
          </a:p>
          <a:p>
            <a:pPr lvl="0">
              <a:spcAft>
                <a:spcPts val="1200"/>
              </a:spcAft>
            </a:pPr>
            <a:r>
              <a:rPr lang="en-AU" sz="2400" dirty="0">
                <a:solidFill>
                  <a:schemeClr val="tx1"/>
                </a:solidFill>
              </a:rPr>
              <a:t>“By only manipulating the demonstrations without manipulating the input test examples, attackers can successfully mislead the model.”</a:t>
            </a: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Modified Demonstrations</a:t>
            </a:r>
          </a:p>
        </p:txBody>
      </p:sp>
      <p:pic>
        <p:nvPicPr>
          <p:cNvPr id="7" name="Picture 6">
            <a:extLst>
              <a:ext uri="{FF2B5EF4-FFF2-40B4-BE49-F238E27FC236}">
                <a16:creationId xmlns:a16="http://schemas.microsoft.com/office/drawing/2014/main" id="{B4A4706D-B288-0E72-AC98-DC372A8D34FB}"/>
              </a:ext>
            </a:extLst>
          </p:cNvPr>
          <p:cNvPicPr>
            <a:picLocks noChangeAspect="1"/>
          </p:cNvPicPr>
          <p:nvPr/>
        </p:nvPicPr>
        <p:blipFill>
          <a:blip r:embed="rId2"/>
          <a:stretch>
            <a:fillRect/>
          </a:stretch>
        </p:blipFill>
        <p:spPr>
          <a:xfrm>
            <a:off x="7421505" y="2596224"/>
            <a:ext cx="3527231" cy="3935185"/>
          </a:xfrm>
          <a:prstGeom prst="rect">
            <a:avLst/>
          </a:prstGeom>
        </p:spPr>
      </p:pic>
      <p:pic>
        <p:nvPicPr>
          <p:cNvPr id="10" name="Picture 9">
            <a:extLst>
              <a:ext uri="{FF2B5EF4-FFF2-40B4-BE49-F238E27FC236}">
                <a16:creationId xmlns:a16="http://schemas.microsoft.com/office/drawing/2014/main" id="{A596F63F-89E4-B4A9-18E5-7CC7ACE0409A}"/>
              </a:ext>
            </a:extLst>
          </p:cNvPr>
          <p:cNvPicPr>
            <a:picLocks noChangeAspect="1"/>
          </p:cNvPicPr>
          <p:nvPr/>
        </p:nvPicPr>
        <p:blipFill rotWithShape="1">
          <a:blip r:embed="rId3"/>
          <a:srcRect r="2830"/>
          <a:stretch/>
        </p:blipFill>
        <p:spPr>
          <a:xfrm>
            <a:off x="636091" y="2607780"/>
            <a:ext cx="6486604" cy="2249148"/>
          </a:xfrm>
          <a:prstGeom prst="rect">
            <a:avLst/>
          </a:prstGeom>
        </p:spPr>
      </p:pic>
      <p:pic>
        <p:nvPicPr>
          <p:cNvPr id="13" name="Picture 12">
            <a:extLst>
              <a:ext uri="{FF2B5EF4-FFF2-40B4-BE49-F238E27FC236}">
                <a16:creationId xmlns:a16="http://schemas.microsoft.com/office/drawing/2014/main" id="{34B2D9CF-077B-4EA0-CF8D-CFD02BF31AA9}"/>
              </a:ext>
            </a:extLst>
          </p:cNvPr>
          <p:cNvPicPr>
            <a:picLocks noChangeAspect="1"/>
          </p:cNvPicPr>
          <p:nvPr/>
        </p:nvPicPr>
        <p:blipFill>
          <a:blip r:embed="rId4"/>
          <a:stretch>
            <a:fillRect/>
          </a:stretch>
        </p:blipFill>
        <p:spPr>
          <a:xfrm>
            <a:off x="636091" y="4923250"/>
            <a:ext cx="6486604" cy="1608159"/>
          </a:xfrm>
          <a:prstGeom prst="rect">
            <a:avLst/>
          </a:prstGeom>
        </p:spPr>
      </p:pic>
    </p:spTree>
    <p:extLst>
      <p:ext uri="{BB962C8B-B14F-4D97-AF65-F5344CB8AC3E}">
        <p14:creationId xmlns:p14="http://schemas.microsoft.com/office/powerpoint/2010/main" val="3310337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Content Placeholder 2">
            <a:extLst>
              <a:ext uri="{FF2B5EF4-FFF2-40B4-BE49-F238E27FC236}">
                <a16:creationId xmlns:a16="http://schemas.microsoft.com/office/drawing/2014/main" id="{13CF2851-87CE-3159-D29E-49EBFA76B016}"/>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AU" sz="2400" dirty="0">
                <a:solidFill>
                  <a:schemeClr val="tx1"/>
                </a:solidFill>
              </a:rPr>
              <a:t>Uncovering More Shallow Heuristics: Probing the Natural Language Inference Capacities of Transformer-Based Pre-Trained Language Models</a:t>
            </a:r>
          </a:p>
          <a:p>
            <a:pPr lvl="0">
              <a:spcAft>
                <a:spcPts val="1200"/>
              </a:spcAft>
            </a:pPr>
            <a:r>
              <a:rPr lang="en-AU" sz="2400" dirty="0">
                <a:solidFill>
                  <a:schemeClr val="tx1"/>
                </a:solidFill>
              </a:rPr>
              <a:t>“Manual inspection showed that they respond strongly to symmetries regarding quantiﬁers and negations between premises and hypotheses.”</a:t>
            </a: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NLI with Syllogisms</a:t>
            </a:r>
          </a:p>
        </p:txBody>
      </p:sp>
      <p:pic>
        <p:nvPicPr>
          <p:cNvPr id="4" name="Picture 3">
            <a:extLst>
              <a:ext uri="{FF2B5EF4-FFF2-40B4-BE49-F238E27FC236}">
                <a16:creationId xmlns:a16="http://schemas.microsoft.com/office/drawing/2014/main" id="{7BCAA425-B977-877E-49AF-7BC1B97B1F89}"/>
              </a:ext>
            </a:extLst>
          </p:cNvPr>
          <p:cNvPicPr>
            <a:picLocks noChangeAspect="1"/>
          </p:cNvPicPr>
          <p:nvPr/>
        </p:nvPicPr>
        <p:blipFill>
          <a:blip r:embed="rId2"/>
          <a:stretch>
            <a:fillRect/>
          </a:stretch>
        </p:blipFill>
        <p:spPr>
          <a:xfrm>
            <a:off x="2977925" y="3033233"/>
            <a:ext cx="6236149" cy="3566529"/>
          </a:xfrm>
          <a:prstGeom prst="rect">
            <a:avLst/>
          </a:prstGeom>
        </p:spPr>
      </p:pic>
    </p:spTree>
    <p:extLst>
      <p:ext uri="{BB962C8B-B14F-4D97-AF65-F5344CB8AC3E}">
        <p14:creationId xmlns:p14="http://schemas.microsoft.com/office/powerpoint/2010/main" val="3229903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Content Placeholder 2">
            <a:extLst>
              <a:ext uri="{FF2B5EF4-FFF2-40B4-BE49-F238E27FC236}">
                <a16:creationId xmlns:a16="http://schemas.microsoft.com/office/drawing/2014/main" id="{13CF2851-87CE-3159-D29E-49EBFA76B016}"/>
              </a:ext>
            </a:extLst>
          </p:cNvPr>
          <p:cNvSpPr>
            <a:spLocks noGrp="1"/>
          </p:cNvSpPr>
          <p:nvPr>
            <p:ph idx="1"/>
          </p:nvPr>
        </p:nvSpPr>
        <p:spPr>
          <a:xfrm>
            <a:off x="1" y="1066801"/>
            <a:ext cx="12085720" cy="5791200"/>
          </a:xfrm>
          <a:effectLst/>
        </p:spPr>
        <p:txBody>
          <a:bodyPr lIns="432000">
            <a:normAutofit/>
          </a:bodyPr>
          <a:lstStyle/>
          <a:p>
            <a:pPr lvl="0">
              <a:spcAft>
                <a:spcPts val="1200"/>
              </a:spcAft>
            </a:pPr>
            <a:r>
              <a:rPr lang="en-AU" sz="2400" dirty="0">
                <a:solidFill>
                  <a:schemeClr val="tx1"/>
                </a:solidFill>
              </a:rPr>
              <a:t>Large Language Models Can Be Easily Distracted by Irrelevant Context</a:t>
            </a:r>
          </a:p>
          <a:p>
            <a:pPr lvl="0">
              <a:spcAft>
                <a:spcPts val="1200"/>
              </a:spcAft>
            </a:pPr>
            <a:r>
              <a:rPr lang="en-AU" sz="2400" dirty="0">
                <a:solidFill>
                  <a:schemeClr val="tx1"/>
                </a:solidFill>
              </a:rPr>
              <a:t>“A single piece of irrelevant information can distract the models and substantially degrade their performance, even on problems whose clean versions they correctly solve”</a:t>
            </a: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Simple Math Problems</a:t>
            </a:r>
          </a:p>
        </p:txBody>
      </p:sp>
      <p:pic>
        <p:nvPicPr>
          <p:cNvPr id="5" name="Picture 4">
            <a:extLst>
              <a:ext uri="{FF2B5EF4-FFF2-40B4-BE49-F238E27FC236}">
                <a16:creationId xmlns:a16="http://schemas.microsoft.com/office/drawing/2014/main" id="{272C68E1-A0B5-0DD3-8B31-AC1E711BBA6B}"/>
              </a:ext>
            </a:extLst>
          </p:cNvPr>
          <p:cNvPicPr>
            <a:picLocks noChangeAspect="1"/>
          </p:cNvPicPr>
          <p:nvPr/>
        </p:nvPicPr>
        <p:blipFill>
          <a:blip r:embed="rId2"/>
          <a:stretch>
            <a:fillRect/>
          </a:stretch>
        </p:blipFill>
        <p:spPr>
          <a:xfrm>
            <a:off x="2069105" y="2660848"/>
            <a:ext cx="3618153" cy="3913403"/>
          </a:xfrm>
          <a:prstGeom prst="rect">
            <a:avLst/>
          </a:prstGeom>
        </p:spPr>
      </p:pic>
      <p:pic>
        <p:nvPicPr>
          <p:cNvPr id="7" name="Picture 6">
            <a:extLst>
              <a:ext uri="{FF2B5EF4-FFF2-40B4-BE49-F238E27FC236}">
                <a16:creationId xmlns:a16="http://schemas.microsoft.com/office/drawing/2014/main" id="{ACF30A79-7619-A011-42B3-455CC698E142}"/>
              </a:ext>
            </a:extLst>
          </p:cNvPr>
          <p:cNvPicPr>
            <a:picLocks noChangeAspect="1"/>
          </p:cNvPicPr>
          <p:nvPr/>
        </p:nvPicPr>
        <p:blipFill>
          <a:blip r:embed="rId3"/>
          <a:stretch>
            <a:fillRect/>
          </a:stretch>
        </p:blipFill>
        <p:spPr>
          <a:xfrm>
            <a:off x="6251923" y="2660847"/>
            <a:ext cx="3281466" cy="3913403"/>
          </a:xfrm>
          <a:prstGeom prst="rect">
            <a:avLst/>
          </a:prstGeom>
        </p:spPr>
      </p:pic>
    </p:spTree>
    <p:extLst>
      <p:ext uri="{BB962C8B-B14F-4D97-AF65-F5344CB8AC3E}">
        <p14:creationId xmlns:p14="http://schemas.microsoft.com/office/powerpoint/2010/main" val="2470205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67246" y="2488042"/>
            <a:ext cx="10353762" cy="1881915"/>
          </a:xfrm>
        </p:spPr>
        <p:txBody>
          <a:bodyPr>
            <a:normAutofit/>
          </a:bodyPr>
          <a:lstStyle/>
          <a:p>
            <a:r>
              <a:rPr lang="en-AU" sz="4800" dirty="0"/>
              <a:t>The Problem of Compositionality</a:t>
            </a:r>
          </a:p>
        </p:txBody>
      </p:sp>
    </p:spTree>
    <p:extLst>
      <p:ext uri="{BB962C8B-B14F-4D97-AF65-F5344CB8AC3E}">
        <p14:creationId xmlns:p14="http://schemas.microsoft.com/office/powerpoint/2010/main" val="142556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Content Placeholder 2">
            <a:extLst>
              <a:ext uri="{FF2B5EF4-FFF2-40B4-BE49-F238E27FC236}">
                <a16:creationId xmlns:a16="http://schemas.microsoft.com/office/drawing/2014/main" id="{3D0D7014-A49E-70DD-61E1-C955EE32B698}"/>
              </a:ext>
            </a:extLst>
          </p:cNvPr>
          <p:cNvSpPr>
            <a:spLocks noGrp="1"/>
          </p:cNvSpPr>
          <p:nvPr>
            <p:ph idx="1"/>
          </p:nvPr>
        </p:nvSpPr>
        <p:spPr>
          <a:xfrm>
            <a:off x="1" y="1066801"/>
            <a:ext cx="12085720" cy="5791200"/>
          </a:xfrm>
          <a:effectLst/>
        </p:spPr>
        <p:txBody>
          <a:bodyPr lIns="432000">
            <a:normAutofit/>
          </a:bodyPr>
          <a:lstStyle/>
          <a:p>
            <a:pPr lvl="0">
              <a:spcAft>
                <a:spcPts val="1200"/>
              </a:spcAft>
            </a:pPr>
            <a:r>
              <a:rPr lang="en-AU" sz="2400" dirty="0">
                <a:solidFill>
                  <a:schemeClr val="tx1"/>
                </a:solidFill>
              </a:rPr>
              <a:t>Compositionality refers to the ability to understand systematic variations of a sentence or a problem, even without having seen examples of these variations.</a:t>
            </a:r>
          </a:p>
          <a:p>
            <a:pPr lvl="0">
              <a:spcAft>
                <a:spcPts val="1200"/>
              </a:spcAft>
            </a:pPr>
            <a:r>
              <a:rPr lang="en-AU" sz="2400" dirty="0">
                <a:solidFill>
                  <a:schemeClr val="tx1"/>
                </a:solidFill>
              </a:rPr>
              <a:t>If we understand ‘John loves Mary’, we necessarily understand ‘Mary loves John’.</a:t>
            </a:r>
          </a:p>
          <a:p>
            <a:pPr lvl="0">
              <a:spcAft>
                <a:spcPts val="1200"/>
              </a:spcAft>
            </a:pPr>
            <a:r>
              <a:rPr lang="en-AU" sz="2400" dirty="0">
                <a:solidFill>
                  <a:schemeClr val="tx1"/>
                </a:solidFill>
              </a:rPr>
              <a:t>Essential for human ability to produce and understand novel sentences.</a:t>
            </a:r>
          </a:p>
          <a:p>
            <a:pPr lvl="0">
              <a:spcAft>
                <a:spcPts val="1200"/>
              </a:spcAft>
            </a:pPr>
            <a:r>
              <a:rPr lang="en-AU" sz="2400" dirty="0">
                <a:solidFill>
                  <a:schemeClr val="tx1"/>
                </a:solidFill>
              </a:rPr>
              <a:t>Cognitive scientists like Jerry Fodor have argued that compositionality requires symbolic reasoning systems, which neural networks lack.</a:t>
            </a: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Compositionality</a:t>
            </a:r>
          </a:p>
        </p:txBody>
      </p:sp>
    </p:spTree>
    <p:extLst>
      <p:ext uri="{BB962C8B-B14F-4D97-AF65-F5344CB8AC3E}">
        <p14:creationId xmlns:p14="http://schemas.microsoft.com/office/powerpoint/2010/main" val="210337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Content Placeholder 2">
            <a:extLst>
              <a:ext uri="{FF2B5EF4-FFF2-40B4-BE49-F238E27FC236}">
                <a16:creationId xmlns:a16="http://schemas.microsoft.com/office/drawing/2014/main" id="{13CF2851-87CE-3159-D29E-49EBFA76B016}"/>
              </a:ext>
            </a:extLst>
          </p:cNvPr>
          <p:cNvSpPr>
            <a:spLocks noGrp="1"/>
          </p:cNvSpPr>
          <p:nvPr>
            <p:ph idx="1"/>
          </p:nvPr>
        </p:nvSpPr>
        <p:spPr>
          <a:xfrm>
            <a:off x="1" y="1066801"/>
            <a:ext cx="12085720" cy="5791200"/>
          </a:xfrm>
          <a:effectLst/>
        </p:spPr>
        <p:txBody>
          <a:bodyPr lIns="432000">
            <a:normAutofit/>
          </a:bodyPr>
          <a:lstStyle/>
          <a:p>
            <a:pPr lvl="0">
              <a:spcAft>
                <a:spcPts val="1200"/>
              </a:spcAft>
            </a:pPr>
            <a:r>
              <a:rPr lang="en-AU" sz="2400" dirty="0">
                <a:solidFill>
                  <a:schemeClr val="tx1"/>
                </a:solidFill>
              </a:rPr>
              <a:t>Faith and Fate: Limits of Transformers on Compositionality</a:t>
            </a:r>
          </a:p>
          <a:p>
            <a:pPr lvl="0">
              <a:spcAft>
                <a:spcPts val="1200"/>
              </a:spcAft>
            </a:pPr>
            <a:r>
              <a:rPr lang="en-AU" sz="2400" dirty="0">
                <a:solidFill>
                  <a:schemeClr val="tx1"/>
                </a:solidFill>
              </a:rPr>
              <a:t>“Models are able to correctly perform single-step reasoning, potentially due to memorizing such single-step operations during training, but fail to plan and compose these steps for overall correct reasoning… high ratio of restoration errors, suggests memorization since correct outputs are produced despite incorrect computations.”</a:t>
            </a: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Logic and Multiplication</a:t>
            </a:r>
          </a:p>
        </p:txBody>
      </p:sp>
      <p:pic>
        <p:nvPicPr>
          <p:cNvPr id="8" name="Picture 7">
            <a:extLst>
              <a:ext uri="{FF2B5EF4-FFF2-40B4-BE49-F238E27FC236}">
                <a16:creationId xmlns:a16="http://schemas.microsoft.com/office/drawing/2014/main" id="{600A8C21-0BB5-C5DE-7757-A11A2D8BDDDF}"/>
              </a:ext>
            </a:extLst>
          </p:cNvPr>
          <p:cNvPicPr>
            <a:picLocks noChangeAspect="1"/>
          </p:cNvPicPr>
          <p:nvPr/>
        </p:nvPicPr>
        <p:blipFill rotWithShape="1">
          <a:blip r:embed="rId2"/>
          <a:srcRect b="23156"/>
          <a:stretch/>
        </p:blipFill>
        <p:spPr>
          <a:xfrm>
            <a:off x="1802668" y="3339281"/>
            <a:ext cx="7361249" cy="1630528"/>
          </a:xfrm>
          <a:prstGeom prst="rect">
            <a:avLst/>
          </a:prstGeom>
        </p:spPr>
      </p:pic>
      <p:pic>
        <p:nvPicPr>
          <p:cNvPr id="13" name="Picture 12" descr="A screenshot of a computer&#10;&#10;Description automatically generated">
            <a:extLst>
              <a:ext uri="{FF2B5EF4-FFF2-40B4-BE49-F238E27FC236}">
                <a16:creationId xmlns:a16="http://schemas.microsoft.com/office/drawing/2014/main" id="{9B3FCE4C-1F9E-F650-2772-B1323DD63CA0}"/>
              </a:ext>
            </a:extLst>
          </p:cNvPr>
          <p:cNvPicPr>
            <a:picLocks noChangeAspect="1"/>
          </p:cNvPicPr>
          <p:nvPr/>
        </p:nvPicPr>
        <p:blipFill rotWithShape="1">
          <a:blip r:embed="rId3">
            <a:extLst>
              <a:ext uri="{28A0092B-C50C-407E-A947-70E740481C1C}">
                <a14:useLocalDpi xmlns:a14="http://schemas.microsoft.com/office/drawing/2010/main" val="0"/>
              </a:ext>
            </a:extLst>
          </a:blip>
          <a:srcRect l="41179" t="7108" r="29035"/>
          <a:stretch/>
        </p:blipFill>
        <p:spPr>
          <a:xfrm>
            <a:off x="1802668" y="4969809"/>
            <a:ext cx="1651182" cy="1720575"/>
          </a:xfrm>
          <a:prstGeom prst="rect">
            <a:avLst/>
          </a:prstGeom>
        </p:spPr>
      </p:pic>
      <p:pic>
        <p:nvPicPr>
          <p:cNvPr id="15" name="Picture 14" descr="A screenshot of a graph&#10;&#10;Description automatically generated">
            <a:extLst>
              <a:ext uri="{FF2B5EF4-FFF2-40B4-BE49-F238E27FC236}">
                <a16:creationId xmlns:a16="http://schemas.microsoft.com/office/drawing/2014/main" id="{1FCD8A10-9B88-4FFE-05B4-88A21D1E9740}"/>
              </a:ext>
            </a:extLst>
          </p:cNvPr>
          <p:cNvPicPr>
            <a:picLocks noChangeAspect="1"/>
          </p:cNvPicPr>
          <p:nvPr/>
        </p:nvPicPr>
        <p:blipFill rotWithShape="1">
          <a:blip r:embed="rId4">
            <a:extLst>
              <a:ext uri="{28A0092B-C50C-407E-A947-70E740481C1C}">
                <a14:useLocalDpi xmlns:a14="http://schemas.microsoft.com/office/drawing/2010/main" val="0"/>
              </a:ext>
            </a:extLst>
          </a:blip>
          <a:srcRect b="22508"/>
          <a:stretch/>
        </p:blipFill>
        <p:spPr>
          <a:xfrm>
            <a:off x="3453850" y="4941225"/>
            <a:ext cx="6651878" cy="1699947"/>
          </a:xfrm>
          <a:prstGeom prst="rect">
            <a:avLst/>
          </a:prstGeom>
        </p:spPr>
      </p:pic>
    </p:spTree>
    <p:extLst>
      <p:ext uri="{BB962C8B-B14F-4D97-AF65-F5344CB8AC3E}">
        <p14:creationId xmlns:p14="http://schemas.microsoft.com/office/powerpoint/2010/main" val="54348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Content Placeholder 2">
            <a:extLst>
              <a:ext uri="{FF2B5EF4-FFF2-40B4-BE49-F238E27FC236}">
                <a16:creationId xmlns:a16="http://schemas.microsoft.com/office/drawing/2014/main" id="{13CF2851-87CE-3159-D29E-49EBFA76B016}"/>
              </a:ext>
            </a:extLst>
          </p:cNvPr>
          <p:cNvSpPr>
            <a:spLocks noGrp="1"/>
          </p:cNvSpPr>
          <p:nvPr>
            <p:ph idx="1"/>
          </p:nvPr>
        </p:nvSpPr>
        <p:spPr>
          <a:xfrm>
            <a:off x="1" y="1066801"/>
            <a:ext cx="12085720" cy="5791200"/>
          </a:xfrm>
          <a:effectLst/>
        </p:spPr>
        <p:txBody>
          <a:bodyPr lIns="432000">
            <a:normAutofit/>
          </a:bodyPr>
          <a:lstStyle/>
          <a:p>
            <a:pPr lvl="0">
              <a:spcAft>
                <a:spcPts val="1200"/>
              </a:spcAft>
            </a:pPr>
            <a:r>
              <a:rPr lang="en-AU" sz="2400" dirty="0">
                <a:solidFill>
                  <a:schemeClr val="tx1"/>
                </a:solidFill>
              </a:rPr>
              <a:t>On the Paradox of Learning to Reason from Data</a:t>
            </a:r>
          </a:p>
          <a:p>
            <a:pPr lvl="0">
              <a:spcAft>
                <a:spcPts val="1200"/>
              </a:spcAft>
            </a:pPr>
            <a:r>
              <a:rPr lang="en-AU" sz="2400" dirty="0">
                <a:solidFill>
                  <a:schemeClr val="tx1"/>
                </a:solidFill>
              </a:rPr>
              <a:t>“The test accuracy drops signiﬁcantly when the train and test examples are sampled via different algorithms... Since the correct reasoning function does not change across different data distributions, this generalization failure indicates BERT has not learned to conduct logical reasoning.”</a:t>
            </a: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Syllogistic Reasoning</a:t>
            </a:r>
          </a:p>
        </p:txBody>
      </p:sp>
      <p:pic>
        <p:nvPicPr>
          <p:cNvPr id="4" name="Picture 3">
            <a:extLst>
              <a:ext uri="{FF2B5EF4-FFF2-40B4-BE49-F238E27FC236}">
                <a16:creationId xmlns:a16="http://schemas.microsoft.com/office/drawing/2014/main" id="{8C029881-BDFB-DB42-8FAB-8B95276ABBC5}"/>
              </a:ext>
            </a:extLst>
          </p:cNvPr>
          <p:cNvPicPr>
            <a:picLocks noChangeAspect="1"/>
          </p:cNvPicPr>
          <p:nvPr/>
        </p:nvPicPr>
        <p:blipFill>
          <a:blip r:embed="rId2"/>
          <a:stretch>
            <a:fillRect/>
          </a:stretch>
        </p:blipFill>
        <p:spPr>
          <a:xfrm>
            <a:off x="7150889" y="2927758"/>
            <a:ext cx="3240844" cy="3543667"/>
          </a:xfrm>
          <a:prstGeom prst="rect">
            <a:avLst/>
          </a:prstGeom>
        </p:spPr>
      </p:pic>
      <p:pic>
        <p:nvPicPr>
          <p:cNvPr id="6" name="Picture 5">
            <a:extLst>
              <a:ext uri="{FF2B5EF4-FFF2-40B4-BE49-F238E27FC236}">
                <a16:creationId xmlns:a16="http://schemas.microsoft.com/office/drawing/2014/main" id="{0802FB63-5247-A553-5A88-48E2AED344EF}"/>
              </a:ext>
            </a:extLst>
          </p:cNvPr>
          <p:cNvPicPr>
            <a:picLocks noChangeAspect="1"/>
          </p:cNvPicPr>
          <p:nvPr/>
        </p:nvPicPr>
        <p:blipFill rotWithShape="1">
          <a:blip r:embed="rId3"/>
          <a:srcRect l="6330"/>
          <a:stretch/>
        </p:blipFill>
        <p:spPr>
          <a:xfrm>
            <a:off x="1350627" y="3560092"/>
            <a:ext cx="4154318" cy="2735164"/>
          </a:xfrm>
          <a:prstGeom prst="rect">
            <a:avLst/>
          </a:prstGeom>
        </p:spPr>
      </p:pic>
    </p:spTree>
    <p:extLst>
      <p:ext uri="{BB962C8B-B14F-4D97-AF65-F5344CB8AC3E}">
        <p14:creationId xmlns:p14="http://schemas.microsoft.com/office/powerpoint/2010/main" val="4290912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Content Placeholder 2">
            <a:extLst>
              <a:ext uri="{FF2B5EF4-FFF2-40B4-BE49-F238E27FC236}">
                <a16:creationId xmlns:a16="http://schemas.microsoft.com/office/drawing/2014/main" id="{13CF2851-87CE-3159-D29E-49EBFA76B016}"/>
              </a:ext>
            </a:extLst>
          </p:cNvPr>
          <p:cNvSpPr>
            <a:spLocks noGrp="1"/>
          </p:cNvSpPr>
          <p:nvPr>
            <p:ph idx="1"/>
          </p:nvPr>
        </p:nvSpPr>
        <p:spPr>
          <a:xfrm>
            <a:off x="1" y="1066801"/>
            <a:ext cx="12085720" cy="5791200"/>
          </a:xfrm>
          <a:effectLst/>
        </p:spPr>
        <p:txBody>
          <a:bodyPr lIns="432000">
            <a:normAutofit/>
          </a:bodyPr>
          <a:lstStyle/>
          <a:p>
            <a:pPr lvl="0">
              <a:spcAft>
                <a:spcPts val="1200"/>
              </a:spcAft>
            </a:pPr>
            <a:r>
              <a:rPr lang="en-US" sz="2400" dirty="0">
                <a:solidFill>
                  <a:schemeClr val="tx1"/>
                </a:solidFill>
              </a:rPr>
              <a:t>Approaches to Compositionality: Comparing Semantic Parsing and Transformers on an Adversarial Sentence Similarity Dataset</a:t>
            </a: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Sentence Representations</a:t>
            </a:r>
          </a:p>
        </p:txBody>
      </p:sp>
      <p:pic>
        <p:nvPicPr>
          <p:cNvPr id="8" name="Picture 7">
            <a:extLst>
              <a:ext uri="{FF2B5EF4-FFF2-40B4-BE49-F238E27FC236}">
                <a16:creationId xmlns:a16="http://schemas.microsoft.com/office/drawing/2014/main" id="{B852B29B-96AC-85A5-248B-5E7528117C17}"/>
              </a:ext>
            </a:extLst>
          </p:cNvPr>
          <p:cNvPicPr>
            <a:picLocks noChangeAspect="1"/>
          </p:cNvPicPr>
          <p:nvPr/>
        </p:nvPicPr>
        <p:blipFill>
          <a:blip r:embed="rId2"/>
          <a:stretch>
            <a:fillRect/>
          </a:stretch>
        </p:blipFill>
        <p:spPr>
          <a:xfrm>
            <a:off x="721454" y="3663891"/>
            <a:ext cx="5468268" cy="2676900"/>
          </a:xfrm>
          <a:prstGeom prst="rect">
            <a:avLst/>
          </a:prstGeom>
        </p:spPr>
      </p:pic>
      <p:pic>
        <p:nvPicPr>
          <p:cNvPr id="5" name="Picture 4">
            <a:extLst>
              <a:ext uri="{FF2B5EF4-FFF2-40B4-BE49-F238E27FC236}">
                <a16:creationId xmlns:a16="http://schemas.microsoft.com/office/drawing/2014/main" id="{9447D498-C4E1-306C-C3F3-5E22B0046D40}"/>
              </a:ext>
            </a:extLst>
          </p:cNvPr>
          <p:cNvPicPr>
            <a:picLocks noChangeAspect="1"/>
          </p:cNvPicPr>
          <p:nvPr/>
        </p:nvPicPr>
        <p:blipFill>
          <a:blip r:embed="rId3"/>
          <a:stretch>
            <a:fillRect/>
          </a:stretch>
        </p:blipFill>
        <p:spPr>
          <a:xfrm>
            <a:off x="6358856" y="3663891"/>
            <a:ext cx="5557731" cy="2676899"/>
          </a:xfrm>
          <a:prstGeom prst="rect">
            <a:avLst/>
          </a:prstGeom>
        </p:spPr>
      </p:pic>
      <p:pic>
        <p:nvPicPr>
          <p:cNvPr id="10" name="Picture 9">
            <a:extLst>
              <a:ext uri="{FF2B5EF4-FFF2-40B4-BE49-F238E27FC236}">
                <a16:creationId xmlns:a16="http://schemas.microsoft.com/office/drawing/2014/main" id="{B7B0DA33-2D16-99D3-A565-681DF703C035}"/>
              </a:ext>
            </a:extLst>
          </p:cNvPr>
          <p:cNvPicPr>
            <a:picLocks noChangeAspect="1"/>
          </p:cNvPicPr>
          <p:nvPr/>
        </p:nvPicPr>
        <p:blipFill>
          <a:blip r:embed="rId4"/>
          <a:stretch>
            <a:fillRect/>
          </a:stretch>
        </p:blipFill>
        <p:spPr>
          <a:xfrm>
            <a:off x="721454" y="2215094"/>
            <a:ext cx="4160939" cy="824016"/>
          </a:xfrm>
          <a:prstGeom prst="rect">
            <a:avLst/>
          </a:prstGeom>
        </p:spPr>
      </p:pic>
      <p:pic>
        <p:nvPicPr>
          <p:cNvPr id="13" name="Picture 12">
            <a:extLst>
              <a:ext uri="{FF2B5EF4-FFF2-40B4-BE49-F238E27FC236}">
                <a16:creationId xmlns:a16="http://schemas.microsoft.com/office/drawing/2014/main" id="{583268B9-91DE-22AB-6F5A-5779A9CD544C}"/>
              </a:ext>
            </a:extLst>
          </p:cNvPr>
          <p:cNvPicPr>
            <a:picLocks noChangeAspect="1"/>
          </p:cNvPicPr>
          <p:nvPr/>
        </p:nvPicPr>
        <p:blipFill>
          <a:blip r:embed="rId5"/>
          <a:stretch>
            <a:fillRect/>
          </a:stretch>
        </p:blipFill>
        <p:spPr>
          <a:xfrm>
            <a:off x="5508124" y="2215094"/>
            <a:ext cx="5930093" cy="824016"/>
          </a:xfrm>
          <a:prstGeom prst="rect">
            <a:avLst/>
          </a:prstGeom>
        </p:spPr>
      </p:pic>
    </p:spTree>
    <p:extLst>
      <p:ext uri="{BB962C8B-B14F-4D97-AF65-F5344CB8AC3E}">
        <p14:creationId xmlns:p14="http://schemas.microsoft.com/office/powerpoint/2010/main" val="275676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67246" y="2488042"/>
            <a:ext cx="10353762" cy="1881915"/>
          </a:xfrm>
        </p:spPr>
        <p:txBody>
          <a:bodyPr>
            <a:normAutofit/>
          </a:bodyPr>
          <a:lstStyle/>
          <a:p>
            <a:r>
              <a:rPr lang="en-AU" sz="4800" dirty="0"/>
              <a:t>The Need for Cognitive Architectures</a:t>
            </a:r>
          </a:p>
        </p:txBody>
      </p:sp>
    </p:spTree>
    <p:extLst>
      <p:ext uri="{BB962C8B-B14F-4D97-AF65-F5344CB8AC3E}">
        <p14:creationId xmlns:p14="http://schemas.microsoft.com/office/powerpoint/2010/main" val="1114582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Content Placeholder 2">
            <a:extLst>
              <a:ext uri="{FF2B5EF4-FFF2-40B4-BE49-F238E27FC236}">
                <a16:creationId xmlns:a16="http://schemas.microsoft.com/office/drawing/2014/main" id="{13CF2851-87CE-3159-D29E-49EBFA76B016}"/>
              </a:ext>
            </a:extLst>
          </p:cNvPr>
          <p:cNvSpPr>
            <a:spLocks noGrp="1"/>
          </p:cNvSpPr>
          <p:nvPr>
            <p:ph idx="1"/>
          </p:nvPr>
        </p:nvSpPr>
        <p:spPr>
          <a:xfrm>
            <a:off x="1" y="1066801"/>
            <a:ext cx="12085720" cy="5791200"/>
          </a:xfrm>
          <a:effectLst/>
        </p:spPr>
        <p:txBody>
          <a:bodyPr lIns="432000">
            <a:normAutofit/>
          </a:bodyPr>
          <a:lstStyle/>
          <a:p>
            <a:pPr lvl="0">
              <a:spcAft>
                <a:spcPts val="1200"/>
              </a:spcAft>
            </a:pPr>
            <a:r>
              <a:rPr lang="en-AU" sz="2400" dirty="0">
                <a:solidFill>
                  <a:schemeClr val="tx1"/>
                </a:solidFill>
              </a:rPr>
              <a:t>A cognitive architecture is a formal model describing the components of a mind and how they interact to generate complex cognitive behaviours.</a:t>
            </a:r>
          </a:p>
          <a:p>
            <a:pPr lvl="0">
              <a:spcAft>
                <a:spcPts val="1200"/>
              </a:spcAft>
            </a:pPr>
            <a:endParaRPr lang="en-AU" sz="2400" dirty="0">
              <a:solidFill>
                <a:schemeClr val="tx1"/>
              </a:solidFill>
            </a:endParaRP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Cognitive Architectures</a:t>
            </a:r>
          </a:p>
        </p:txBody>
      </p:sp>
      <p:pic>
        <p:nvPicPr>
          <p:cNvPr id="9218" name="Picture 2" descr="undefined">
            <a:extLst>
              <a:ext uri="{FF2B5EF4-FFF2-40B4-BE49-F238E27FC236}">
                <a16:creationId xmlns:a16="http://schemas.microsoft.com/office/drawing/2014/main" id="{7C599C41-63B6-B9CF-464F-C3405F6CFD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19" y="2167689"/>
            <a:ext cx="4221079" cy="42210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A235D88-6FB2-D8DF-A68B-DE87A16D1797}"/>
              </a:ext>
            </a:extLst>
          </p:cNvPr>
          <p:cNvPicPr>
            <a:picLocks noChangeAspect="1"/>
          </p:cNvPicPr>
          <p:nvPr/>
        </p:nvPicPr>
        <p:blipFill>
          <a:blip r:embed="rId3"/>
          <a:stretch>
            <a:fillRect/>
          </a:stretch>
        </p:blipFill>
        <p:spPr>
          <a:xfrm>
            <a:off x="5503896" y="2216762"/>
            <a:ext cx="5164535" cy="1212238"/>
          </a:xfrm>
          <a:prstGeom prst="rect">
            <a:avLst/>
          </a:prstGeom>
        </p:spPr>
      </p:pic>
      <p:pic>
        <p:nvPicPr>
          <p:cNvPr id="4" name="Picture 3">
            <a:extLst>
              <a:ext uri="{FF2B5EF4-FFF2-40B4-BE49-F238E27FC236}">
                <a16:creationId xmlns:a16="http://schemas.microsoft.com/office/drawing/2014/main" id="{6F857D7A-3D9C-323B-B70B-A3921E3C04FA}"/>
              </a:ext>
            </a:extLst>
          </p:cNvPr>
          <p:cNvPicPr>
            <a:picLocks noChangeAspect="1"/>
          </p:cNvPicPr>
          <p:nvPr/>
        </p:nvPicPr>
        <p:blipFill>
          <a:blip r:embed="rId4"/>
          <a:stretch>
            <a:fillRect/>
          </a:stretch>
        </p:blipFill>
        <p:spPr>
          <a:xfrm>
            <a:off x="5503896" y="3512889"/>
            <a:ext cx="5164535" cy="1912791"/>
          </a:xfrm>
          <a:prstGeom prst="rect">
            <a:avLst/>
          </a:prstGeom>
        </p:spPr>
      </p:pic>
    </p:spTree>
    <p:extLst>
      <p:ext uri="{BB962C8B-B14F-4D97-AF65-F5344CB8AC3E}">
        <p14:creationId xmlns:p14="http://schemas.microsoft.com/office/powerpoint/2010/main" val="2426204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Content Placeholder 2">
            <a:extLst>
              <a:ext uri="{FF2B5EF4-FFF2-40B4-BE49-F238E27FC236}">
                <a16:creationId xmlns:a16="http://schemas.microsoft.com/office/drawing/2014/main" id="{13CF2851-87CE-3159-D29E-49EBFA76B016}"/>
              </a:ext>
            </a:extLst>
          </p:cNvPr>
          <p:cNvSpPr>
            <a:spLocks noGrp="1"/>
          </p:cNvSpPr>
          <p:nvPr>
            <p:ph idx="1"/>
          </p:nvPr>
        </p:nvSpPr>
        <p:spPr>
          <a:xfrm>
            <a:off x="1" y="1066801"/>
            <a:ext cx="12085720" cy="5791200"/>
          </a:xfrm>
          <a:effectLst/>
        </p:spPr>
        <p:txBody>
          <a:bodyPr lIns="432000">
            <a:normAutofit/>
          </a:bodyPr>
          <a:lstStyle/>
          <a:p>
            <a:pPr lvl="0">
              <a:spcAft>
                <a:spcPts val="1200"/>
              </a:spcAft>
            </a:pPr>
            <a:r>
              <a:rPr lang="en-AU" sz="2400" dirty="0">
                <a:solidFill>
                  <a:schemeClr val="tx1"/>
                </a:solidFill>
              </a:rPr>
              <a:t>Very little is known about what a cognitive architecture should look like, what formalisms it should use, or what components it should incorporate.</a:t>
            </a: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Cognitive Architectures</a:t>
            </a:r>
          </a:p>
        </p:txBody>
      </p:sp>
      <p:pic>
        <p:nvPicPr>
          <p:cNvPr id="6" name="Picture 5">
            <a:extLst>
              <a:ext uri="{FF2B5EF4-FFF2-40B4-BE49-F238E27FC236}">
                <a16:creationId xmlns:a16="http://schemas.microsoft.com/office/drawing/2014/main" id="{F3476B48-0D3F-17E6-59AB-6758B7C755A5}"/>
              </a:ext>
            </a:extLst>
          </p:cNvPr>
          <p:cNvPicPr>
            <a:picLocks noChangeAspect="1"/>
          </p:cNvPicPr>
          <p:nvPr/>
        </p:nvPicPr>
        <p:blipFill>
          <a:blip r:embed="rId2"/>
          <a:stretch>
            <a:fillRect/>
          </a:stretch>
        </p:blipFill>
        <p:spPr>
          <a:xfrm>
            <a:off x="3061980" y="1981679"/>
            <a:ext cx="5285065" cy="4658207"/>
          </a:xfrm>
          <a:prstGeom prst="rect">
            <a:avLst/>
          </a:prstGeom>
        </p:spPr>
      </p:pic>
    </p:spTree>
    <p:extLst>
      <p:ext uri="{BB962C8B-B14F-4D97-AF65-F5344CB8AC3E}">
        <p14:creationId xmlns:p14="http://schemas.microsoft.com/office/powerpoint/2010/main" val="109238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Content Placeholder 2">
            <a:extLst>
              <a:ext uri="{FF2B5EF4-FFF2-40B4-BE49-F238E27FC236}">
                <a16:creationId xmlns:a16="http://schemas.microsoft.com/office/drawing/2014/main" id="{13CF2851-87CE-3159-D29E-49EBFA76B016}"/>
              </a:ext>
            </a:extLst>
          </p:cNvPr>
          <p:cNvSpPr>
            <a:spLocks noGrp="1"/>
          </p:cNvSpPr>
          <p:nvPr>
            <p:ph idx="1"/>
          </p:nvPr>
        </p:nvSpPr>
        <p:spPr>
          <a:xfrm>
            <a:off x="1" y="1066801"/>
            <a:ext cx="12085720" cy="5791200"/>
          </a:xfrm>
          <a:effectLst/>
        </p:spPr>
        <p:txBody>
          <a:bodyPr lIns="432000">
            <a:normAutofit/>
          </a:bodyPr>
          <a:lstStyle/>
          <a:p>
            <a:pPr lvl="0">
              <a:spcAft>
                <a:spcPts val="1200"/>
              </a:spcAft>
            </a:pPr>
            <a:r>
              <a:rPr lang="en-AU" sz="2400" dirty="0">
                <a:solidFill>
                  <a:schemeClr val="tx1"/>
                </a:solidFill>
              </a:rPr>
              <a:t>The release of </a:t>
            </a:r>
            <a:r>
              <a:rPr lang="en-AU" sz="2400" dirty="0" err="1">
                <a:solidFill>
                  <a:schemeClr val="tx1"/>
                </a:solidFill>
              </a:rPr>
              <a:t>ChatGPT</a:t>
            </a:r>
            <a:r>
              <a:rPr lang="en-AU" sz="2400" dirty="0">
                <a:solidFill>
                  <a:schemeClr val="tx1"/>
                </a:solidFill>
              </a:rPr>
              <a:t> and GPT4 led to efforts to use LLMs as autonomous reasoning agents.</a:t>
            </a:r>
          </a:p>
          <a:p>
            <a:pPr>
              <a:spcAft>
                <a:spcPts val="1200"/>
              </a:spcAft>
            </a:pPr>
            <a:r>
              <a:rPr lang="en-AU" sz="2400" dirty="0">
                <a:solidFill>
                  <a:schemeClr val="tx1"/>
                </a:solidFill>
              </a:rPr>
              <a:t>The idea is to allow GPT4 to integrate with external tools like databases, search engines, python libraries, and wolfram alpha.</a:t>
            </a:r>
          </a:p>
          <a:p>
            <a:pPr lvl="0">
              <a:spcAft>
                <a:spcPts val="1200"/>
              </a:spcAft>
            </a:pPr>
            <a:r>
              <a:rPr lang="en-AU" sz="2400" dirty="0">
                <a:solidFill>
                  <a:schemeClr val="tx1"/>
                </a:solidFill>
              </a:rPr>
              <a:t>Unclear how a language model will systematically integrate these components without a general purpose cognitive architecture.</a:t>
            </a:r>
          </a:p>
          <a:p>
            <a:pPr lvl="0">
              <a:spcAft>
                <a:spcPts val="1200"/>
              </a:spcAft>
            </a:pPr>
            <a:endParaRPr lang="en-AU" sz="2400" dirty="0">
              <a:solidFill>
                <a:schemeClr val="tx1"/>
              </a:solidFill>
            </a:endParaRPr>
          </a:p>
        </p:txBody>
      </p:sp>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Auto-GPT</a:t>
            </a:r>
          </a:p>
        </p:txBody>
      </p:sp>
      <p:pic>
        <p:nvPicPr>
          <p:cNvPr id="4" name="Picture 3">
            <a:extLst>
              <a:ext uri="{FF2B5EF4-FFF2-40B4-BE49-F238E27FC236}">
                <a16:creationId xmlns:a16="http://schemas.microsoft.com/office/drawing/2014/main" id="{167ABE10-4E23-B2B0-1D7C-7FAB4499717E}"/>
              </a:ext>
            </a:extLst>
          </p:cNvPr>
          <p:cNvPicPr>
            <a:picLocks noChangeAspect="1"/>
          </p:cNvPicPr>
          <p:nvPr/>
        </p:nvPicPr>
        <p:blipFill>
          <a:blip r:embed="rId2"/>
          <a:stretch>
            <a:fillRect/>
          </a:stretch>
        </p:blipFill>
        <p:spPr>
          <a:xfrm>
            <a:off x="3571355" y="3962401"/>
            <a:ext cx="4943012" cy="2463507"/>
          </a:xfrm>
          <a:prstGeom prst="rect">
            <a:avLst/>
          </a:prstGeom>
        </p:spPr>
      </p:pic>
    </p:spTree>
    <p:extLst>
      <p:ext uri="{BB962C8B-B14F-4D97-AF65-F5344CB8AC3E}">
        <p14:creationId xmlns:p14="http://schemas.microsoft.com/office/powerpoint/2010/main" val="426549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67246" y="2488042"/>
            <a:ext cx="10353762" cy="1881915"/>
          </a:xfrm>
        </p:spPr>
        <p:txBody>
          <a:bodyPr>
            <a:normAutofit/>
          </a:bodyPr>
          <a:lstStyle/>
          <a:p>
            <a:r>
              <a:rPr lang="en-AU" sz="4800" dirty="0"/>
              <a:t>Conclusions</a:t>
            </a:r>
          </a:p>
        </p:txBody>
      </p:sp>
    </p:spTree>
    <p:extLst>
      <p:ext uri="{BB962C8B-B14F-4D97-AF65-F5344CB8AC3E}">
        <p14:creationId xmlns:p14="http://schemas.microsoft.com/office/powerpoint/2010/main" val="122877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US" sz="4400" dirty="0"/>
              <a:t>LLMs are not AGI</a:t>
            </a:r>
            <a:endParaRPr lang="en-AU" sz="4400" dirty="0"/>
          </a:p>
        </p:txBody>
      </p:sp>
      <p:sp useBgFill="1">
        <p:nvSpPr>
          <p:cNvPr id="3" name="Content Placeholder 2">
            <a:extLst>
              <a:ext uri="{FF2B5EF4-FFF2-40B4-BE49-F238E27FC236}">
                <a16:creationId xmlns:a16="http://schemas.microsoft.com/office/drawing/2014/main" id="{1C1B72AF-DEE1-9872-A8E5-0B778E88AF03}"/>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US" sz="2400" dirty="0">
                <a:solidFill>
                  <a:schemeClr val="tx1"/>
                </a:solidFill>
              </a:rPr>
              <a:t>LLMs do not simulate human cognition in any realistic way.</a:t>
            </a:r>
          </a:p>
          <a:p>
            <a:pPr lvl="0">
              <a:spcAft>
                <a:spcPts val="1200"/>
              </a:spcAft>
            </a:pPr>
            <a:r>
              <a:rPr lang="en-US" sz="2400" dirty="0">
                <a:solidFill>
                  <a:schemeClr val="tx1"/>
                </a:solidFill>
              </a:rPr>
              <a:t>LLMs lack many core components of cognition, such as memory, planning, numerical cognition, perception, motivation, goals.</a:t>
            </a:r>
          </a:p>
          <a:p>
            <a:pPr lvl="0">
              <a:spcAft>
                <a:spcPts val="1200"/>
              </a:spcAft>
            </a:pPr>
            <a:r>
              <a:rPr lang="en-US" sz="2400" dirty="0">
                <a:solidFill>
                  <a:schemeClr val="tx1"/>
                </a:solidFill>
              </a:rPr>
              <a:t>Attempting to incorporate these by adding plugins to GPT4 will not result in a general intelligence, just as a pile of wood and bricks is not a house.</a:t>
            </a:r>
          </a:p>
          <a:p>
            <a:pPr lvl="0">
              <a:spcAft>
                <a:spcPts val="1200"/>
              </a:spcAft>
            </a:pPr>
            <a:r>
              <a:rPr lang="en-US" sz="2400" dirty="0">
                <a:solidFill>
                  <a:schemeClr val="tx1"/>
                </a:solidFill>
              </a:rPr>
              <a:t>We are fast reaching the limits of how large LLMs can get and how much additional data is available for training.</a:t>
            </a: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664195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US" sz="4400" dirty="0"/>
              <a:t>Open Questions</a:t>
            </a:r>
            <a:endParaRPr lang="en-AU" sz="4400" dirty="0"/>
          </a:p>
        </p:txBody>
      </p:sp>
      <p:sp useBgFill="1">
        <p:nvSpPr>
          <p:cNvPr id="3" name="Content Placeholder 2">
            <a:extLst>
              <a:ext uri="{FF2B5EF4-FFF2-40B4-BE49-F238E27FC236}">
                <a16:creationId xmlns:a16="http://schemas.microsoft.com/office/drawing/2014/main" id="{1C1B72AF-DEE1-9872-A8E5-0B778E88AF03}"/>
              </a:ext>
            </a:extLst>
          </p:cNvPr>
          <p:cNvSpPr>
            <a:spLocks noGrp="1"/>
          </p:cNvSpPr>
          <p:nvPr>
            <p:ph idx="1"/>
          </p:nvPr>
        </p:nvSpPr>
        <p:spPr>
          <a:xfrm>
            <a:off x="1" y="1066801"/>
            <a:ext cx="12192000" cy="5791200"/>
          </a:xfrm>
          <a:effectLst/>
        </p:spPr>
        <p:txBody>
          <a:bodyPr lIns="432000">
            <a:normAutofit/>
          </a:bodyPr>
          <a:lstStyle/>
          <a:p>
            <a:pPr lvl="0">
              <a:spcAft>
                <a:spcPts val="1200"/>
              </a:spcAft>
            </a:pPr>
            <a:r>
              <a:rPr lang="en-US" sz="2400" dirty="0">
                <a:solidFill>
                  <a:schemeClr val="tx1"/>
                </a:solidFill>
              </a:rPr>
              <a:t>Why are LLMs so effective at mimicking natural language?</a:t>
            </a:r>
          </a:p>
          <a:p>
            <a:pPr lvl="0">
              <a:spcAft>
                <a:spcPts val="1200"/>
              </a:spcAft>
            </a:pPr>
            <a:r>
              <a:rPr lang="en-US" sz="2400" dirty="0">
                <a:solidFill>
                  <a:schemeClr val="tx1"/>
                </a:solidFill>
              </a:rPr>
              <a:t>How can LLMs be augmented with systems for symbolic reasoning and distinguishing truth and falsity?</a:t>
            </a:r>
          </a:p>
          <a:p>
            <a:pPr lvl="0">
              <a:spcAft>
                <a:spcPts val="1200"/>
              </a:spcAft>
            </a:pPr>
            <a:r>
              <a:rPr lang="en-US" sz="2400" dirty="0">
                <a:solidFill>
                  <a:schemeClr val="tx1"/>
                </a:solidFill>
              </a:rPr>
              <a:t>What are the implications of adversarial attacks on LLMs? Do these indicate fundamental weaknesses in the paradigm?</a:t>
            </a:r>
          </a:p>
          <a:p>
            <a:pPr lvl="0">
              <a:spcAft>
                <a:spcPts val="1200"/>
              </a:spcAft>
            </a:pPr>
            <a:r>
              <a:rPr lang="en-US" sz="2400" dirty="0">
                <a:solidFill>
                  <a:schemeClr val="tx1"/>
                </a:solidFill>
              </a:rPr>
              <a:t>Can LLMs learn to perform </a:t>
            </a:r>
            <a:r>
              <a:rPr lang="en-US" sz="2400">
                <a:solidFill>
                  <a:schemeClr val="tx1"/>
                </a:solidFill>
              </a:rPr>
              <a:t>genuine composition </a:t>
            </a:r>
            <a:endParaRPr lang="en-US"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251527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B195848-210D-A7D0-0867-9AE8924C5982}"/>
              </a:ext>
            </a:extLst>
          </p:cNvPr>
          <p:cNvSpPr>
            <a:spLocks noGrp="1"/>
          </p:cNvSpPr>
          <p:nvPr>
            <p:ph type="title"/>
          </p:nvPr>
        </p:nvSpPr>
        <p:spPr>
          <a:xfrm>
            <a:off x="919119" y="1486734"/>
            <a:ext cx="10353762" cy="3884531"/>
          </a:xfrm>
        </p:spPr>
        <p:txBody>
          <a:bodyPr>
            <a:noAutofit/>
          </a:bodyPr>
          <a:lstStyle/>
          <a:p>
            <a:r>
              <a:rPr lang="en-AU" sz="4800" dirty="0"/>
              <a:t>Questions?</a:t>
            </a:r>
          </a:p>
        </p:txBody>
      </p:sp>
    </p:spTree>
    <p:extLst>
      <p:ext uri="{BB962C8B-B14F-4D97-AF65-F5344CB8AC3E}">
        <p14:creationId xmlns:p14="http://schemas.microsoft.com/office/powerpoint/2010/main" val="102486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Slate</Template>
  <TotalTime>6151</TotalTime>
  <Words>976</Words>
  <Application>Microsoft Office PowerPoint</Application>
  <PresentationFormat>Widescreen</PresentationFormat>
  <Paragraphs>86</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Calibri</vt:lpstr>
      <vt:lpstr>Calisto MT</vt:lpstr>
      <vt:lpstr>Wingdings 2</vt:lpstr>
      <vt:lpstr>Slate</vt:lpstr>
      <vt:lpstr>Large Language Models and Cognition</vt:lpstr>
      <vt:lpstr>Introduction to  Large Language Models</vt:lpstr>
      <vt:lpstr>Large Language Models</vt:lpstr>
      <vt:lpstr>Word Embeddings</vt:lpstr>
      <vt:lpstr>Neural Networks</vt:lpstr>
      <vt:lpstr>Self-Attention</vt:lpstr>
      <vt:lpstr>Transformer Architecture</vt:lpstr>
      <vt:lpstr>The Problem of Hallucinations</vt:lpstr>
      <vt:lpstr>Hallucinations</vt:lpstr>
      <vt:lpstr>Hallucinations</vt:lpstr>
      <vt:lpstr>Hallucinations</vt:lpstr>
      <vt:lpstr>The Problem of Adversarial Attacks</vt:lpstr>
      <vt:lpstr>Adversarial Attacks</vt:lpstr>
      <vt:lpstr>Negated Prompts</vt:lpstr>
      <vt:lpstr>Modified Demonstrations</vt:lpstr>
      <vt:lpstr>NLI with Syllogisms</vt:lpstr>
      <vt:lpstr>Simple Math Problems</vt:lpstr>
      <vt:lpstr>The Problem of Compositionality</vt:lpstr>
      <vt:lpstr>Compositionality</vt:lpstr>
      <vt:lpstr>Logic and Multiplication</vt:lpstr>
      <vt:lpstr>Syllogistic Reasoning</vt:lpstr>
      <vt:lpstr>Sentence Representations</vt:lpstr>
      <vt:lpstr>The Need for Cognitive Architectures</vt:lpstr>
      <vt:lpstr>Cognitive Architectures</vt:lpstr>
      <vt:lpstr>Cognitive Architectures</vt:lpstr>
      <vt:lpstr>Auto-GPT</vt:lpstr>
      <vt:lpstr>Conclusions</vt:lpstr>
      <vt:lpstr>LLMs are not AGI</vt:lpstr>
      <vt:lpstr>Open Questions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Fodor</dc:creator>
  <cp:lastModifiedBy>James Fodor</cp:lastModifiedBy>
  <cp:revision>212</cp:revision>
  <dcterms:created xsi:type="dcterms:W3CDTF">2022-03-03T22:42:08Z</dcterms:created>
  <dcterms:modified xsi:type="dcterms:W3CDTF">2023-11-27T08:01:36Z</dcterms:modified>
</cp:coreProperties>
</file>