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13"/>
  </p:notesMasterIdLst>
  <p:sldIdLst>
    <p:sldId id="256" r:id="rId2"/>
    <p:sldId id="272" r:id="rId3"/>
    <p:sldId id="490" r:id="rId4"/>
    <p:sldId id="494" r:id="rId5"/>
    <p:sldId id="541" r:id="rId6"/>
    <p:sldId id="542" r:id="rId7"/>
    <p:sldId id="536" r:id="rId8"/>
    <p:sldId id="546" r:id="rId9"/>
    <p:sldId id="547" r:id="rId10"/>
    <p:sldId id="548" r:id="rId11"/>
    <p:sldId id="52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2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4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2881" y="4155743"/>
            <a:ext cx="9753026" cy="74954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sz="4000" dirty="0"/>
              <a:t>Compositional Semantics in the Brain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5494871"/>
            <a:ext cx="9440034" cy="9486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James Fodor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22</a:t>
            </a:r>
            <a:r>
              <a:rPr lang="en-AU" sz="2400" baseline="30000" dirty="0">
                <a:solidFill>
                  <a:srgbClr val="F7F825"/>
                </a:solidFill>
              </a:rPr>
              <a:t>nd</a:t>
            </a:r>
            <a:r>
              <a:rPr lang="en-AU" sz="2400" dirty="0">
                <a:solidFill>
                  <a:srgbClr val="F7F825"/>
                </a:solidFill>
              </a:rPr>
              <a:t> August 2023</a:t>
            </a:r>
          </a:p>
        </p:txBody>
      </p:sp>
      <p:pic>
        <p:nvPicPr>
          <p:cNvPr id="3074" name="Picture 2" descr="Colourful Semantics: A teacher's guide">
            <a:extLst>
              <a:ext uri="{FF2B5EF4-FFF2-40B4-BE49-F238E27FC236}">
                <a16:creationId xmlns:a16="http://schemas.microsoft.com/office/drawing/2014/main" id="{1EE98CDE-C77C-AE30-4D34-400E0267C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6352" y="643463"/>
            <a:ext cx="5726084" cy="324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Semantics?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Semantics is the study of meaning.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the mind/brain represent the meaning of a word?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combine words into sentences?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CB0581F-0882-A2C4-E19C-70EA9622E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2741"/>
          <a:stretch/>
        </p:blipFill>
        <p:spPr bwMode="auto">
          <a:xfrm>
            <a:off x="1920056" y="3733112"/>
            <a:ext cx="3118491" cy="212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DA1544-8ACC-C276-0E7F-79D33A9095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9319" y="3884666"/>
            <a:ext cx="3277909" cy="182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1D756E18-99C9-3EF9-DD02-84D293988ED7}"/>
              </a:ext>
            </a:extLst>
          </p:cNvPr>
          <p:cNvSpPr txBox="1">
            <a:spLocks/>
          </p:cNvSpPr>
          <p:nvPr/>
        </p:nvSpPr>
        <p:spPr>
          <a:xfrm>
            <a:off x="1" y="1066801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Word embeddings represent the meaning of a word as a vector of numbers.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Embeddings live in ‘semantic space’.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More similar vectors = more similar meaning.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Basis for LLMs like ChatGPT.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54C2CA-4DD1-63BD-0077-E9FF6F38A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Word Embeddings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06EC5EAC-7028-5E2A-6365-40D08265F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85" y="3638739"/>
            <a:ext cx="3482829" cy="28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Content Placeholder 2">
            <a:extLst>
              <a:ext uri="{FF2B5EF4-FFF2-40B4-BE49-F238E27FC236}">
                <a16:creationId xmlns:a16="http://schemas.microsoft.com/office/drawing/2014/main" id="{0FD3B76C-9779-2845-97A9-952E2CBF5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4565"/>
            <a:ext cx="12192000" cy="275766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represent an entire sentence or phrase?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and context of words matter.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E45696-B3DE-FEAC-8AF4-5D8CFCB98D4F}"/>
              </a:ext>
            </a:extLst>
          </p:cNvPr>
          <p:cNvSpPr txBox="1">
            <a:spLocks/>
          </p:cNvSpPr>
          <p:nvPr/>
        </p:nvSpPr>
        <p:spPr>
          <a:xfrm>
            <a:off x="924443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Compositionality</a:t>
            </a:r>
          </a:p>
        </p:txBody>
      </p:sp>
      <p:pic>
        <p:nvPicPr>
          <p:cNvPr id="14" name="Picture 6" descr="See the source image">
            <a:extLst>
              <a:ext uri="{FF2B5EF4-FFF2-40B4-BE49-F238E27FC236}">
                <a16:creationId xmlns:a16="http://schemas.microsoft.com/office/drawing/2014/main" id="{212AC465-9F42-C4CE-D356-7A4241CB8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7"/>
          <a:stretch/>
        </p:blipFill>
        <p:spPr bwMode="auto">
          <a:xfrm>
            <a:off x="605227" y="4884736"/>
            <a:ext cx="1646212" cy="113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See the source image">
            <a:extLst>
              <a:ext uri="{FF2B5EF4-FFF2-40B4-BE49-F238E27FC236}">
                <a16:creationId xmlns:a16="http://schemas.microsoft.com/office/drawing/2014/main" id="{63CCAC38-0FE6-6936-E24B-6496E2E91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/>
          <a:stretch/>
        </p:blipFill>
        <p:spPr bwMode="auto">
          <a:xfrm>
            <a:off x="643126" y="2960233"/>
            <a:ext cx="1570415" cy="132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CA5B62-2753-DC33-A8F9-2D283DF2C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2534325"/>
            <a:ext cx="1656362" cy="18202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96F02F-D895-00A2-ABE3-FF3C97355E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4583414"/>
            <a:ext cx="1656362" cy="18202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C4DF71-8032-82E1-684A-9FA33B7101A7}"/>
              </a:ext>
            </a:extLst>
          </p:cNvPr>
          <p:cNvSpPr txBox="1"/>
          <p:nvPr/>
        </p:nvSpPr>
        <p:spPr>
          <a:xfrm>
            <a:off x="2473815" y="3328037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Bite(DOG,MAN)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14A30-6269-A50D-A332-B4D26DD2E38B}"/>
              </a:ext>
            </a:extLst>
          </p:cNvPr>
          <p:cNvSpPr txBox="1"/>
          <p:nvPr/>
        </p:nvSpPr>
        <p:spPr>
          <a:xfrm>
            <a:off x="2469163" y="5230489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Bite(MAN,DOG)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5A2104C-6B2F-F6A9-EC04-688D39B68D9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33460" y="2943016"/>
            <a:ext cx="3953313" cy="32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Several studies have examined brain responses to language using fMRI.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Semantics in the Brain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9343D2F-08C8-31D4-F035-198AA27C57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8170002"/>
                  </p:ext>
                </p:extLst>
              </p:nvPr>
            </p:nvGraphicFramePr>
            <p:xfrm>
              <a:off x="2087028" y="3506077"/>
              <a:ext cx="8017944" cy="169824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260809">
                      <a:extLst>
                        <a:ext uri="{9D8B030D-6E8A-4147-A177-3AD203B41FA5}">
                          <a16:colId xmlns:a16="http://schemas.microsoft.com/office/drawing/2014/main" val="3140195852"/>
                        </a:ext>
                      </a:extLst>
                    </a:gridCol>
                    <a:gridCol w="2430404">
                      <a:extLst>
                        <a:ext uri="{9D8B030D-6E8A-4147-A177-3AD203B41FA5}">
                          <a16:colId xmlns:a16="http://schemas.microsoft.com/office/drawing/2014/main" val="3616971750"/>
                        </a:ext>
                      </a:extLst>
                    </a:gridCol>
                    <a:gridCol w="3326731">
                      <a:extLst>
                        <a:ext uri="{9D8B030D-6E8A-4147-A177-3AD203B41FA5}">
                          <a16:colId xmlns:a16="http://schemas.microsoft.com/office/drawing/2014/main" val="288052054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Model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Function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Citation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518653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Additive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AU" sz="1600" i="1" smtClean="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AU" sz="1600" dirty="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(Mitchell and Lapata 2010)</a:t>
                          </a:r>
                          <a:endParaRPr lang="en-AU" sz="160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287962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Multiplicative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AU" sz="1600" i="1" smtClean="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⊙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⊙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AU" sz="1600" dirty="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(Mitchell and </a:t>
                          </a:r>
                          <a:r>
                            <a:rPr lang="en-AU" sz="1600" dirty="0" err="1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Lapata</a:t>
                          </a: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 2010)</a:t>
                          </a:r>
                          <a:endParaRPr lang="en-AU" sz="1600" dirty="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5663884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Circular convolution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AU" sz="1600" i="1" smtClean="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AU" sz="1600" i="1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AU" sz="1600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acc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acc>
                                      <m:accPr>
                                        <m:chr m:val="̃"/>
                                        <m:ctrlPr>
                                          <a:rPr lang="en-AU" sz="1600" i="1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AU" sz="1600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e>
                                    </m:acc>
                                  </m:e>
                                </m:d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AU" sz="1600" dirty="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(Blouw, Solodkin et al. 2016)</a:t>
                          </a:r>
                          <a:endParaRPr lang="en-AU" sz="160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20672502"/>
                      </a:ext>
                    </a:extLst>
                  </a:tr>
                  <a:tr h="406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Tensor product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AU" sz="1600" i="1" smtClean="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AU" sz="1600" i="1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AU" sz="1600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acc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acc>
                                      <m:accPr>
                                        <m:chr m:val="̃"/>
                                        <m:ctrlPr>
                                          <a:rPr lang="en-AU" sz="1600" i="1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AU" sz="1600">
                                            <a:solidFill>
                                              <a:schemeClr val="tx1">
                                                <a:lumMod val="95000"/>
                                              </a:schemeClr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e>
                                    </m:acc>
                                  </m:e>
                                </m:d>
                                <m:r>
                                  <a:rPr lang="en-AU" sz="1600">
                                    <a:solidFill>
                                      <a:schemeClr val="tx1">
                                        <a:lumMod val="9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en-AU" sz="1600" i="1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AU" sz="1600">
                                        <a:solidFill>
                                          <a:schemeClr val="tx1">
                                            <a:lumMod val="9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AU" sz="160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(Hartung, </a:t>
                          </a:r>
                          <a:r>
                            <a:rPr lang="en-AU" sz="1600" dirty="0" err="1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Kaupmann</a:t>
                          </a: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 et al. 2017)</a:t>
                          </a:r>
                          <a:endParaRPr lang="en-AU" sz="1600" dirty="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02969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9343D2F-08C8-31D4-F035-198AA27C57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8170002"/>
                  </p:ext>
                </p:extLst>
              </p:nvPr>
            </p:nvGraphicFramePr>
            <p:xfrm>
              <a:off x="2087028" y="3506077"/>
              <a:ext cx="8017944" cy="169824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260809">
                      <a:extLst>
                        <a:ext uri="{9D8B030D-6E8A-4147-A177-3AD203B41FA5}">
                          <a16:colId xmlns:a16="http://schemas.microsoft.com/office/drawing/2014/main" val="3140195852"/>
                        </a:ext>
                      </a:extLst>
                    </a:gridCol>
                    <a:gridCol w="2430404">
                      <a:extLst>
                        <a:ext uri="{9D8B030D-6E8A-4147-A177-3AD203B41FA5}">
                          <a16:colId xmlns:a16="http://schemas.microsoft.com/office/drawing/2014/main" val="3616971750"/>
                        </a:ext>
                      </a:extLst>
                    </a:gridCol>
                    <a:gridCol w="3326731">
                      <a:extLst>
                        <a:ext uri="{9D8B030D-6E8A-4147-A177-3AD203B41FA5}">
                          <a16:colId xmlns:a16="http://schemas.microsoft.com/office/drawing/2014/main" val="2880520548"/>
                        </a:ext>
                      </a:extLst>
                    </a:gridCol>
                  </a:tblGrid>
                  <a:tr h="24815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Model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Function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Citation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5186538"/>
                      </a:ext>
                    </a:extLst>
                  </a:tr>
                  <a:tr h="36252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Additive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93233" t="-86441" r="-137845" b="-3067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(Mitchell and Lapata 2010)</a:t>
                          </a:r>
                          <a:endParaRPr lang="en-AU" sz="160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2879629"/>
                      </a:ext>
                    </a:extLst>
                  </a:tr>
                  <a:tr h="36252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Multiplicative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93233" t="-183333" r="-137845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(Mitchell and </a:t>
                          </a:r>
                          <a:r>
                            <a:rPr lang="en-AU" sz="1600" dirty="0" err="1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Lapata</a:t>
                          </a: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 2010)</a:t>
                          </a:r>
                          <a:endParaRPr lang="en-AU" sz="1600" dirty="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56638840"/>
                      </a:ext>
                    </a:extLst>
                  </a:tr>
                  <a:tr h="36252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Circular convolution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93233" t="-288136" r="-137845" b="-105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(Blouw, Solodkin et al. 2016)</a:t>
                          </a:r>
                          <a:endParaRPr lang="en-AU" sz="160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20672502"/>
                      </a:ext>
                    </a:extLst>
                  </a:tr>
                  <a:tr h="36252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effectLst/>
                            </a:rPr>
                            <a:t>Tensor product</a:t>
                          </a:r>
                          <a:endParaRPr lang="en-AU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75000"/>
                            <a:lumOff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93233" t="-381667" r="-137845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(Hartung, </a:t>
                          </a:r>
                          <a:r>
                            <a:rPr lang="en-AU" sz="1600" dirty="0" err="1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Kaupmann</a:t>
                          </a:r>
                          <a:r>
                            <a:rPr lang="en-AU" sz="1600" dirty="0">
                              <a:solidFill>
                                <a:schemeClr val="tx1">
                                  <a:lumMod val="95000"/>
                                </a:schemeClr>
                              </a:solidFill>
                              <a:effectLst/>
                            </a:rPr>
                            <a:t> et al. 2017)</a:t>
                          </a:r>
                          <a:endParaRPr lang="en-AU" sz="1600" dirty="0">
                            <a:solidFill>
                              <a:schemeClr val="tx1">
                                <a:lumMod val="9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0296982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752E8B6-66DD-7F4F-D40A-D304AA7CD4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2057" y="1591995"/>
            <a:ext cx="8172915" cy="478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7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Present stimuli as text or audio while participant in scanner.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Compare brain activity to predictions of different semantics models.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Experimental Paradigm</a:t>
            </a:r>
          </a:p>
        </p:txBody>
      </p:sp>
      <p:pic>
        <p:nvPicPr>
          <p:cNvPr id="1026" name="Picture 2" descr="Representational Similarity Analysis — mne-rsa 0.6 documentation">
            <a:extLst>
              <a:ext uri="{FF2B5EF4-FFF2-40B4-BE49-F238E27FC236}">
                <a16:creationId xmlns:a16="http://schemas.microsoft.com/office/drawing/2014/main" id="{859853CF-8E5A-964D-9013-E2A49BE57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373" y="2177335"/>
            <a:ext cx="6451254" cy="45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65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AEBA3E22-DB5D-6F3B-41EB-7E34C7DC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4401551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Correlation of pairwise sentence similarities for brain data and models.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 by Model (Pereira 2018)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5842C1-D642-6B77-3A74-7E430DE0D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783" y="2085174"/>
            <a:ext cx="8450541" cy="400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2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AEBA3E22-DB5D-6F3B-41EB-7E34C7DC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4"/>
            <a:ext cx="11105927" cy="616048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Brain similarity (vertical) plotted against model similarity (horizontal).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 by Subject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311C0-A4B5-E7C7-181E-E77F70BD1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54" y="1656152"/>
            <a:ext cx="10653657" cy="22721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47DC47-9F2B-9EA6-3AA6-A4F0CA504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353" y="3997940"/>
            <a:ext cx="10653657" cy="235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1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AEBA3E22-DB5D-6F3B-41EB-7E34C7DC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4"/>
            <a:ext cx="11105927" cy="616048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Representational Similarity Matrix for stimuli over six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Why no Better Results?</a:t>
            </a:r>
          </a:p>
        </p:txBody>
      </p:sp>
      <p:pic>
        <p:nvPicPr>
          <p:cNvPr id="5" name="Picture 4" descr="A group of colorful squares&#10;&#10;Description automatically generated">
            <a:extLst>
              <a:ext uri="{FF2B5EF4-FFF2-40B4-BE49-F238E27FC236}">
                <a16:creationId xmlns:a16="http://schemas.microsoft.com/office/drawing/2014/main" id="{0B86E102-463D-1D86-042D-3CD01D813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655" y="1656152"/>
            <a:ext cx="8966689" cy="482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8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AEBA3E22-DB5D-6F3B-41EB-7E34C7DC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93" y="1040104"/>
            <a:ext cx="10025318" cy="1292898"/>
          </a:xfrm>
          <a:effectLst/>
        </p:spPr>
        <p:txBody>
          <a:bodyPr>
            <a:normAutofit/>
          </a:bodyPr>
          <a:lstStyle/>
          <a:p>
            <a:pPr marL="3690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The company purchased the apartment block from the family. </a:t>
            </a:r>
            <a:br>
              <a:rPr lang="en-AU" sz="2400" dirty="0"/>
            </a:br>
            <a:r>
              <a:rPr lang="en-AU" sz="2400" dirty="0"/>
              <a:t>The family blocked the purchase of the apartment by the company.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The Need for Better Data…</a:t>
            </a:r>
          </a:p>
        </p:txBody>
      </p:sp>
      <p:pic>
        <p:nvPicPr>
          <p:cNvPr id="3" name="Picture 2" descr="A group of colorful squares&#10;&#10;Description automatically generated">
            <a:extLst>
              <a:ext uri="{FF2B5EF4-FFF2-40B4-BE49-F238E27FC236}">
                <a16:creationId xmlns:a16="http://schemas.microsoft.com/office/drawing/2014/main" id="{3A82AE13-DD1F-B567-90B7-EC4A488F7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38" y="1991170"/>
            <a:ext cx="8537025" cy="45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6514</TotalTime>
  <Words>288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Calisto MT</vt:lpstr>
      <vt:lpstr>Cambria Math</vt:lpstr>
      <vt:lpstr>Wingdings 2</vt:lpstr>
      <vt:lpstr>Slate</vt:lpstr>
      <vt:lpstr>Compositional Semantics in the Brain</vt:lpstr>
      <vt:lpstr>What is Semantics?</vt:lpstr>
      <vt:lpstr>Word Embeddings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187</cp:revision>
  <dcterms:created xsi:type="dcterms:W3CDTF">2022-03-03T22:42:08Z</dcterms:created>
  <dcterms:modified xsi:type="dcterms:W3CDTF">2023-08-22T04:31:14Z</dcterms:modified>
</cp:coreProperties>
</file>