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6" r:id="rId1"/>
  </p:sldMasterIdLst>
  <p:notesMasterIdLst>
    <p:notesMasterId r:id="rId19"/>
  </p:notesMasterIdLst>
  <p:sldIdLst>
    <p:sldId id="256" r:id="rId2"/>
    <p:sldId id="517" r:id="rId3"/>
    <p:sldId id="536" r:id="rId4"/>
    <p:sldId id="533" r:id="rId5"/>
    <p:sldId id="532" r:id="rId6"/>
    <p:sldId id="534" r:id="rId7"/>
    <p:sldId id="531" r:id="rId8"/>
    <p:sldId id="530" r:id="rId9"/>
    <p:sldId id="525" r:id="rId10"/>
    <p:sldId id="538" r:id="rId11"/>
    <p:sldId id="526" r:id="rId12"/>
    <p:sldId id="537" r:id="rId13"/>
    <p:sldId id="527" r:id="rId14"/>
    <p:sldId id="539" r:id="rId15"/>
    <p:sldId id="535" r:id="rId16"/>
    <p:sldId id="524" r:id="rId17"/>
    <p:sldId id="52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1111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9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429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4CDCF-4816-48C0-9361-5CE4A11C0470}" type="datetimeFigureOut">
              <a:rPr lang="en-AU" smtClean="0"/>
              <a:t>24/09/2023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3D46C8-F7A5-4F25-B37A-9AD34CE4D46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4917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24/09/2023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1248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24/09/2023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670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24/09/2023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735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24/09/2023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1179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24/09/2023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2455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24/09/2023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378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24/09/2023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998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24/09/2023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665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24/09/2023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733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24/09/2023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8571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24/09/2023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7431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24/09/2023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340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24/09/2023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289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24/09/2023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368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24/09/2023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1361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24/09/2023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736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1405D-880C-4C1E-BF2C-D94CB540C323}" type="datetimeFigureOut">
              <a:rPr lang="en-AU" smtClean="0"/>
              <a:t>24/09/2023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350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F591405D-880C-4C1E-BF2C-D94CB540C323}" type="datetimeFigureOut">
              <a:rPr lang="en-AU" smtClean="0"/>
              <a:t>24/09/2023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7A55E541-F75B-4BA3-8B9C-A6D1542FFB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47651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  <p:sldLayoutId id="2147483959" r:id="rId13"/>
    <p:sldLayoutId id="2147483960" r:id="rId14"/>
    <p:sldLayoutId id="2147483961" r:id="rId15"/>
    <p:sldLayoutId id="2147483962" r:id="rId16"/>
    <p:sldLayoutId id="2147483963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4410B06-D02A-FA0C-F0D4-E3219E291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588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009167-6865-470F-AF59-9EAE1055EC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" y="1600199"/>
            <a:ext cx="12191980" cy="1828801"/>
          </a:xfrm>
        </p:spPr>
        <p:txBody>
          <a:bodyPr>
            <a:noAutofit/>
          </a:bodyPr>
          <a:lstStyle/>
          <a:p>
            <a:r>
              <a:rPr lang="en-AU" sz="8800" dirty="0"/>
              <a:t>Economic Growth and Development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3BF3F0-EBA5-489B-937C-945C4D7D30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AU" sz="2800" dirty="0"/>
              <a:t>James Fodor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AU" sz="2800" dirty="0"/>
              <a:t>24</a:t>
            </a:r>
            <a:r>
              <a:rPr lang="en-AU" sz="2800" baseline="30000" dirty="0"/>
              <a:t>th</a:t>
            </a:r>
            <a:r>
              <a:rPr lang="en-AU" sz="2800" dirty="0"/>
              <a:t> September 2023</a:t>
            </a:r>
          </a:p>
        </p:txBody>
      </p:sp>
    </p:spTree>
    <p:extLst>
      <p:ext uri="{BB962C8B-B14F-4D97-AF65-F5344CB8AC3E}">
        <p14:creationId xmlns:p14="http://schemas.microsoft.com/office/powerpoint/2010/main" val="363905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DN media">
            <a:extLst>
              <a:ext uri="{FF2B5EF4-FFF2-40B4-BE49-F238E27FC236}">
                <a16:creationId xmlns:a16="http://schemas.microsoft.com/office/drawing/2014/main" id="{4A918556-E39F-2537-C9D6-C7FAA03E7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2912"/>
            <a:ext cx="12192000" cy="562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69F00A-6ADA-1BA6-61E0-3090921BF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Paradox of Growth</a:t>
            </a:r>
          </a:p>
        </p:txBody>
      </p:sp>
    </p:spTree>
    <p:extLst>
      <p:ext uri="{BB962C8B-B14F-4D97-AF65-F5344CB8AC3E}">
        <p14:creationId xmlns:p14="http://schemas.microsoft.com/office/powerpoint/2010/main" val="320553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9F00A-6ADA-1BA6-61E0-3090921BF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The Human Face of Growth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42C0A5D-606B-3F55-87C1-4314E55195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80"/>
          <a:stretch/>
        </p:blipFill>
        <p:spPr bwMode="auto">
          <a:xfrm>
            <a:off x="3529365" y="1130769"/>
            <a:ext cx="5133270" cy="555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11B421-DBA5-26E8-2E43-E366343694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1" t="11084" r="73455" b="73082"/>
          <a:stretch/>
        </p:blipFill>
        <p:spPr>
          <a:xfrm>
            <a:off x="8985460" y="5712361"/>
            <a:ext cx="2816016" cy="97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81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What: Rostow’s Stages of Growth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2D2BEC6A-1DF8-4EFC-A89B-92323D4EC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066800"/>
            <a:ext cx="12192001" cy="5791200"/>
          </a:xfrm>
          <a:effectLst/>
        </p:spPr>
        <p:txBody>
          <a:bodyPr lIns="432000">
            <a:normAutofit/>
          </a:bodyPr>
          <a:lstStyle/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endParaRPr lang="en-A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Traditional society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Preconditions for take-off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Take-off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Drive to maturity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 of mass consumption</a:t>
            </a:r>
          </a:p>
        </p:txBody>
      </p:sp>
      <p:pic>
        <p:nvPicPr>
          <p:cNvPr id="6146" name="Picture 2" descr="🎉 Rostows development model. Rostow's stages of growth. 2019-01-22">
            <a:extLst>
              <a:ext uri="{FF2B5EF4-FFF2-40B4-BE49-F238E27FC236}">
                <a16:creationId xmlns:a16="http://schemas.microsoft.com/office/drawing/2014/main" id="{AA39A63D-05A8-F31B-CE08-53523A6C80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2" r="12285" b="3366"/>
          <a:stretch/>
        </p:blipFill>
        <p:spPr bwMode="auto">
          <a:xfrm>
            <a:off x="4688984" y="1247686"/>
            <a:ext cx="6976025" cy="5059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8914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How: Solow Model of Growth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2D2BEC6A-1DF8-4EFC-A89B-92323D4EC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066800"/>
            <a:ext cx="12192001" cy="5791200"/>
          </a:xfrm>
          <a:effectLst/>
        </p:spPr>
        <p:txBody>
          <a:bodyPr lIns="432000">
            <a:normAutofit/>
          </a:bodyPr>
          <a:lstStyle/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Growth involves accumulation of physical and human capital.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Growth slows down over time due to diminishing returns.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States/regions/nations should convergence over time.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D5CB777-EE3B-0027-55F5-F590C1F4E5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0" t="17029" b="4529"/>
          <a:stretch/>
        </p:blipFill>
        <p:spPr bwMode="auto">
          <a:xfrm>
            <a:off x="3098296" y="3047242"/>
            <a:ext cx="5330038" cy="349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73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How: Solow Model of Growth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2D2BEC6A-1DF8-4EFC-A89B-92323D4EC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066800"/>
            <a:ext cx="12192001" cy="5791200"/>
          </a:xfrm>
          <a:effectLst/>
        </p:spPr>
        <p:txBody>
          <a:bodyPr lIns="432000">
            <a:normAutofit/>
          </a:bodyPr>
          <a:lstStyle/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see ‘conditional’ convergence.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only conditional?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are the barriers to growth?</a:t>
            </a:r>
          </a:p>
        </p:txBody>
      </p:sp>
      <p:pic>
        <p:nvPicPr>
          <p:cNvPr id="1026" name="Picture 2" descr="Sala-i-Martin's Convergence">
            <a:extLst>
              <a:ext uri="{FF2B5EF4-FFF2-40B4-BE49-F238E27FC236}">
                <a16:creationId xmlns:a16="http://schemas.microsoft.com/office/drawing/2014/main" id="{585A25C1-9F06-8FE6-79DA-E5922342B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965" y="1657884"/>
            <a:ext cx="6248395" cy="4790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569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Why: Dependency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2D2BEC6A-1DF8-4EFC-A89B-92323D4EC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066800"/>
            <a:ext cx="8716711" cy="5791200"/>
          </a:xfrm>
          <a:effectLst/>
        </p:spPr>
        <p:txBody>
          <a:bodyPr lIns="432000">
            <a:normAutofit/>
          </a:bodyPr>
          <a:lstStyle/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Core exploits the periphery.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Institutions which benefit wealthy nations.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Established during colonialism but continued afterwards.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Free trade prevents periphery from industrialising.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endParaRPr lang="en-A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3A516F-FD08-CEA0-38CC-D70BCCF13D8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t="2187" b="2812"/>
          <a:stretch>
            <a:fillRect/>
          </a:stretch>
        </p:blipFill>
        <p:spPr bwMode="auto">
          <a:xfrm>
            <a:off x="8047605" y="2309210"/>
            <a:ext cx="3480355" cy="3306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6098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Why: Dependency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2D2BEC6A-1DF8-4EFC-A89B-92323D4EC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6800"/>
            <a:ext cx="12192000" cy="5791200"/>
          </a:xfrm>
          <a:effectLst/>
        </p:spPr>
        <p:txBody>
          <a:bodyPr lIns="432000">
            <a:normAutofit/>
          </a:bodyPr>
          <a:lstStyle/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Does not explain growth spurts of open economies </a:t>
            </a:r>
            <a:r>
              <a:rPr lang="en-AU" sz="2400" dirty="0">
                <a:effectLst/>
              </a:rPr>
              <a:t>(South Korea, Taiwan, Singapore, Malaysia, China, India, and Chile).</a:t>
            </a:r>
            <a:endParaRPr lang="en-A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History of colonialism not obviously associated with growth.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Wealth extraction seldom leads to prolonged growth and industrialisation.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AB0A91B-40C0-EF9C-1046-0509D37152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501348"/>
              </p:ext>
            </p:extLst>
          </p:nvPr>
        </p:nvGraphicFramePr>
        <p:xfrm>
          <a:off x="3326124" y="3405499"/>
          <a:ext cx="5539751" cy="3192963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828648">
                  <a:extLst>
                    <a:ext uri="{9D8B030D-6E8A-4147-A177-3AD203B41FA5}">
                      <a16:colId xmlns:a16="http://schemas.microsoft.com/office/drawing/2014/main" val="3865852512"/>
                    </a:ext>
                  </a:extLst>
                </a:gridCol>
                <a:gridCol w="840621">
                  <a:extLst>
                    <a:ext uri="{9D8B030D-6E8A-4147-A177-3AD203B41FA5}">
                      <a16:colId xmlns:a16="http://schemas.microsoft.com/office/drawing/2014/main" val="2474613254"/>
                    </a:ext>
                  </a:extLst>
                </a:gridCol>
                <a:gridCol w="850957">
                  <a:extLst>
                    <a:ext uri="{9D8B030D-6E8A-4147-A177-3AD203B41FA5}">
                      <a16:colId xmlns:a16="http://schemas.microsoft.com/office/drawing/2014/main" val="1749058431"/>
                    </a:ext>
                  </a:extLst>
                </a:gridCol>
                <a:gridCol w="977079">
                  <a:extLst>
                    <a:ext uri="{9D8B030D-6E8A-4147-A177-3AD203B41FA5}">
                      <a16:colId xmlns:a16="http://schemas.microsoft.com/office/drawing/2014/main" val="1016946766"/>
                    </a:ext>
                  </a:extLst>
                </a:gridCol>
                <a:gridCol w="1076770">
                  <a:extLst>
                    <a:ext uri="{9D8B030D-6E8A-4147-A177-3AD203B41FA5}">
                      <a16:colId xmlns:a16="http://schemas.microsoft.com/office/drawing/2014/main" val="1493978121"/>
                    </a:ext>
                  </a:extLst>
                </a:gridCol>
                <a:gridCol w="965676">
                  <a:extLst>
                    <a:ext uri="{9D8B030D-6E8A-4147-A177-3AD203B41FA5}">
                      <a16:colId xmlns:a16="http://schemas.microsoft.com/office/drawing/2014/main" val="285394065"/>
                    </a:ext>
                  </a:extLst>
                </a:gridCol>
              </a:tblGrid>
              <a:tr h="3232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AU" sz="1050" dirty="0">
                          <a:effectLst/>
                        </a:rPr>
                        <a:t>Region</a:t>
                      </a:r>
                      <a:endParaRPr lang="en-A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Nation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Coloniser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AU" sz="1050" dirty="0">
                          <a:effectLst/>
                        </a:rPr>
                        <a:t>Timespan (GDP year)</a:t>
                      </a:r>
                      <a:endParaRPr lang="en-A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GDP at Indep.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GDP in 2018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extLst>
                  <a:ext uri="{0D108BD9-81ED-4DB2-BD59-A6C34878D82A}">
                    <a16:rowId xmlns:a16="http://schemas.microsoft.com/office/drawing/2014/main" val="1221369894"/>
                  </a:ext>
                </a:extLst>
              </a:tr>
              <a:tr h="213175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East Africa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Ethiopia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 dirty="0">
                          <a:effectLst/>
                        </a:rPr>
                        <a:t>None</a:t>
                      </a:r>
                      <a:endParaRPr lang="en-A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 dirty="0">
                          <a:effectLst/>
                        </a:rPr>
                        <a:t>NA (1963)</a:t>
                      </a:r>
                      <a:endParaRPr lang="en-A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$763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$1,794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extLst>
                  <a:ext uri="{0D108BD9-81ED-4DB2-BD59-A6C34878D82A}">
                    <a16:rowId xmlns:a16="http://schemas.microsoft.com/office/drawing/2014/main" val="295658591"/>
                  </a:ext>
                </a:extLst>
              </a:tr>
              <a:tr h="213175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 dirty="0">
                          <a:effectLst/>
                        </a:rPr>
                        <a:t>Kenya</a:t>
                      </a:r>
                      <a:endParaRPr lang="en-A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Britain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1895-1963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AU" sz="1050" dirty="0">
                          <a:effectLst/>
                        </a:rPr>
                        <a:t>$1,800</a:t>
                      </a:r>
                      <a:endParaRPr lang="en-A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$3,077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extLst>
                  <a:ext uri="{0D108BD9-81ED-4DB2-BD59-A6C34878D82A}">
                    <a16:rowId xmlns:a16="http://schemas.microsoft.com/office/drawing/2014/main" val="36464548"/>
                  </a:ext>
                </a:extLst>
              </a:tr>
              <a:tr h="213175">
                <a:tc row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50" dirty="0">
                          <a:effectLst/>
                        </a:rPr>
                        <a:t>South East Asia</a:t>
                      </a:r>
                      <a:endParaRPr lang="en-A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 dirty="0">
                          <a:effectLst/>
                        </a:rPr>
                        <a:t>Thailand</a:t>
                      </a:r>
                      <a:endParaRPr lang="en-A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None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NA (1957)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$1,470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$19,326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extLst>
                  <a:ext uri="{0D108BD9-81ED-4DB2-BD59-A6C34878D82A}">
                    <a16:rowId xmlns:a16="http://schemas.microsoft.com/office/drawing/2014/main" val="730900716"/>
                  </a:ext>
                </a:extLst>
              </a:tr>
              <a:tr h="213175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 dirty="0">
                          <a:effectLst/>
                        </a:rPr>
                        <a:t>Malaysia</a:t>
                      </a:r>
                      <a:endParaRPr lang="en-A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Britain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1826-1957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$3,441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$31,714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extLst>
                  <a:ext uri="{0D108BD9-81ED-4DB2-BD59-A6C34878D82A}">
                    <a16:rowId xmlns:a16="http://schemas.microsoft.com/office/drawing/2014/main" val="3693201126"/>
                  </a:ext>
                </a:extLst>
              </a:tr>
              <a:tr h="213175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Myanmar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 dirty="0">
                          <a:effectLst/>
                        </a:rPr>
                        <a:t>Britain</a:t>
                      </a:r>
                      <a:endParaRPr lang="en-A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1886-1948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$502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$5,922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extLst>
                  <a:ext uri="{0D108BD9-81ED-4DB2-BD59-A6C34878D82A}">
                    <a16:rowId xmlns:a16="http://schemas.microsoft.com/office/drawing/2014/main" val="102388344"/>
                  </a:ext>
                </a:extLst>
              </a:tr>
              <a:tr h="213175"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Middle East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Iran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 dirty="0">
                          <a:effectLst/>
                        </a:rPr>
                        <a:t>None</a:t>
                      </a:r>
                      <a:endParaRPr lang="en-A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 dirty="0">
                          <a:effectLst/>
                        </a:rPr>
                        <a:t>NA (1950)</a:t>
                      </a:r>
                      <a:endParaRPr lang="en-A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$4,981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AU" sz="1050" dirty="0">
                          <a:effectLst/>
                        </a:rPr>
                        <a:t>$19,091</a:t>
                      </a:r>
                      <a:endParaRPr lang="en-A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extLst>
                  <a:ext uri="{0D108BD9-81ED-4DB2-BD59-A6C34878D82A}">
                    <a16:rowId xmlns:a16="http://schemas.microsoft.com/office/drawing/2014/main" val="939537907"/>
                  </a:ext>
                </a:extLst>
              </a:tr>
              <a:tr h="213175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Iraq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Britain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 dirty="0">
                          <a:effectLst/>
                        </a:rPr>
                        <a:t>1919-1954</a:t>
                      </a:r>
                      <a:endParaRPr lang="en-A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AU" sz="1050" dirty="0">
                          <a:effectLst/>
                        </a:rPr>
                        <a:t>$11,752</a:t>
                      </a:r>
                      <a:endParaRPr lang="en-A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$16,303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extLst>
                  <a:ext uri="{0D108BD9-81ED-4DB2-BD59-A6C34878D82A}">
                    <a16:rowId xmlns:a16="http://schemas.microsoft.com/office/drawing/2014/main" val="2069899145"/>
                  </a:ext>
                </a:extLst>
              </a:tr>
              <a:tr h="213175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Jordan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 dirty="0">
                          <a:effectLst/>
                        </a:rPr>
                        <a:t>Britain</a:t>
                      </a:r>
                      <a:endParaRPr lang="en-A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1919-1946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$3,698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$10,175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extLst>
                  <a:ext uri="{0D108BD9-81ED-4DB2-BD59-A6C34878D82A}">
                    <a16:rowId xmlns:a16="http://schemas.microsoft.com/office/drawing/2014/main" val="2119777778"/>
                  </a:ext>
                </a:extLst>
              </a:tr>
              <a:tr h="213175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Caribbean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Haiti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Spain, France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 dirty="0">
                          <a:effectLst/>
                        </a:rPr>
                        <a:t>1492-1804</a:t>
                      </a:r>
                      <a:endParaRPr lang="en-A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$2,637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$1,656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extLst>
                  <a:ext uri="{0D108BD9-81ED-4DB2-BD59-A6C34878D82A}">
                    <a16:rowId xmlns:a16="http://schemas.microsoft.com/office/drawing/2014/main" val="2849998918"/>
                  </a:ext>
                </a:extLst>
              </a:tr>
              <a:tr h="213175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Jamaica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Spain, Britain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1494-1962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$5,869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$8,276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extLst>
                  <a:ext uri="{0D108BD9-81ED-4DB2-BD59-A6C34878D82A}">
                    <a16:rowId xmlns:a16="http://schemas.microsoft.com/office/drawing/2014/main" val="2642325263"/>
                  </a:ext>
                </a:extLst>
              </a:tr>
              <a:tr h="213175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West Africa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Liberia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None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 dirty="0">
                          <a:effectLst/>
                        </a:rPr>
                        <a:t>NA (1961)</a:t>
                      </a:r>
                      <a:endParaRPr lang="en-A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$1,303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$1,161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extLst>
                  <a:ext uri="{0D108BD9-81ED-4DB2-BD59-A6C34878D82A}">
                    <a16:rowId xmlns:a16="http://schemas.microsoft.com/office/drawing/2014/main" val="3959340767"/>
                  </a:ext>
                </a:extLst>
              </a:tr>
              <a:tr h="213175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Sierra Leone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>
                          <a:effectLst/>
                        </a:rPr>
                        <a:t>Britain</a:t>
                      </a:r>
                      <a:endParaRPr lang="en-A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AU" sz="1050" dirty="0">
                          <a:effectLst/>
                        </a:rPr>
                        <a:t>1808-1961</a:t>
                      </a:r>
                      <a:endParaRPr lang="en-A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AU" sz="1050" dirty="0">
                          <a:effectLst/>
                        </a:rPr>
                        <a:t>$1,335</a:t>
                      </a:r>
                      <a:endParaRPr lang="en-A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AU" sz="1050" dirty="0">
                          <a:effectLst/>
                        </a:rPr>
                        <a:t>$1,421</a:t>
                      </a:r>
                      <a:endParaRPr lang="en-A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161" marR="55161" marT="0" marB="0"/>
                </a:tc>
                <a:extLst>
                  <a:ext uri="{0D108BD9-81ED-4DB2-BD59-A6C34878D82A}">
                    <a16:rowId xmlns:a16="http://schemas.microsoft.com/office/drawing/2014/main" val="27113074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877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Why: Culture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2D2BEC6A-1DF8-4EFC-A89B-92323D4EC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2000" cy="5791200"/>
          </a:xfrm>
          <a:effectLst/>
        </p:spPr>
        <p:txBody>
          <a:bodyPr lIns="432000">
            <a:normAutofit/>
          </a:bodyPr>
          <a:lstStyle/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Max Weber argued that the </a:t>
            </a:r>
            <a:r>
              <a:rPr lang="en-AU" sz="2400" dirty="0">
                <a:effectLst/>
              </a:rPr>
              <a:t>Protestant work ethic promotes hard work and saving.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/>
              </a:rPr>
              <a:t>Some cultures more individualistic, others more collectivist favouring corruption or ingroup (e.g. Italy, Nigeria).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endParaRPr lang="en-A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410268F1-8149-4F04-328C-DC921FF18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784" y="2723827"/>
            <a:ext cx="8592440" cy="4027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2874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Why: Culture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2D2BEC6A-1DF8-4EFC-A89B-92323D4EC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2000" cy="5791200"/>
          </a:xfrm>
          <a:effectLst/>
        </p:spPr>
        <p:txBody>
          <a:bodyPr lIns="432000">
            <a:normAutofit/>
          </a:bodyPr>
          <a:lstStyle/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Hard to measure or define culture or its elements.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Cultures contain multiple aspects, some good for growth and some not (e.g. ‘Asian values’ debate).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Culture changes over time and with development.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Economic growth miracles happen too fast to be due to cultural change.</a:t>
            </a:r>
            <a:endParaRPr lang="en-AU" sz="2400" dirty="0">
              <a:effectLst/>
            </a:endParaRP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endParaRPr lang="en-A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208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Why: Geography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2D2BEC6A-1DF8-4EFC-A89B-92323D4EC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2000" cy="5791200"/>
          </a:xfrm>
          <a:effectLst/>
        </p:spPr>
        <p:txBody>
          <a:bodyPr lIns="432000">
            <a:normAutofit/>
          </a:bodyPr>
          <a:lstStyle/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Fairly strong correlation between latitude and income.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Navigable rivers, good soil, resources, cooler climates all may help growth.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endParaRPr lang="en-A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91FBC6-312D-AB16-08A3-55D52C36035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13613" b="2730"/>
          <a:stretch/>
        </p:blipFill>
        <p:spPr bwMode="auto">
          <a:xfrm>
            <a:off x="2051667" y="2427005"/>
            <a:ext cx="8088665" cy="4247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3230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DN media">
            <a:extLst>
              <a:ext uri="{FF2B5EF4-FFF2-40B4-BE49-F238E27FC236}">
                <a16:creationId xmlns:a16="http://schemas.microsoft.com/office/drawing/2014/main" id="{4A918556-E39F-2537-C9D6-C7FAA03E77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1" t="4556" r="958" b="3217"/>
          <a:stretch/>
        </p:blipFill>
        <p:spPr bwMode="auto">
          <a:xfrm>
            <a:off x="179462" y="1239140"/>
            <a:ext cx="11895745" cy="5187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69F00A-6ADA-1BA6-61E0-3090921BF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Why: Geography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6CF659-9CF4-B2DC-DBB8-23B5C1126C49}"/>
              </a:ext>
            </a:extLst>
          </p:cNvPr>
          <p:cNvSpPr txBox="1"/>
          <p:nvPr/>
        </p:nvSpPr>
        <p:spPr>
          <a:xfrm>
            <a:off x="6477712" y="2956845"/>
            <a:ext cx="3433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2E2456-F028-AE16-A7BB-65B4C35DF229}"/>
              </a:ext>
            </a:extLst>
          </p:cNvPr>
          <p:cNvSpPr txBox="1"/>
          <p:nvPr/>
        </p:nvSpPr>
        <p:spPr>
          <a:xfrm>
            <a:off x="6306030" y="4691641"/>
            <a:ext cx="3433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FBE31C-97C7-CC73-3567-0201D0F5185B}"/>
              </a:ext>
            </a:extLst>
          </p:cNvPr>
          <p:cNvSpPr txBox="1"/>
          <p:nvPr/>
        </p:nvSpPr>
        <p:spPr>
          <a:xfrm>
            <a:off x="5783970" y="2372070"/>
            <a:ext cx="3433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CA5E91-50F3-FBA1-6496-EBF2D44238BB}"/>
              </a:ext>
            </a:extLst>
          </p:cNvPr>
          <p:cNvSpPr txBox="1"/>
          <p:nvPr/>
        </p:nvSpPr>
        <p:spPr>
          <a:xfrm>
            <a:off x="9988610" y="2664457"/>
            <a:ext cx="3433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3EFF7A-4E50-813A-A69F-AAB60DEC814B}"/>
              </a:ext>
            </a:extLst>
          </p:cNvPr>
          <p:cNvSpPr txBox="1"/>
          <p:nvPr/>
        </p:nvSpPr>
        <p:spPr>
          <a:xfrm>
            <a:off x="6306030" y="3978752"/>
            <a:ext cx="3433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F600A8-7F24-C861-CDF5-F579DE83C3E2}"/>
              </a:ext>
            </a:extLst>
          </p:cNvPr>
          <p:cNvSpPr txBox="1"/>
          <p:nvPr/>
        </p:nvSpPr>
        <p:spPr>
          <a:xfrm>
            <a:off x="7886290" y="2844225"/>
            <a:ext cx="3433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8E8F95-2547-539F-D0E0-A9CE1F7E4926}"/>
              </a:ext>
            </a:extLst>
          </p:cNvPr>
          <p:cNvSpPr txBox="1"/>
          <p:nvPr/>
        </p:nvSpPr>
        <p:spPr>
          <a:xfrm>
            <a:off x="10929517" y="5618860"/>
            <a:ext cx="3433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62699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Why: Institutions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2D2BEC6A-1DF8-4EFC-A89B-92323D4EC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2000" cy="5791200"/>
          </a:xfrm>
          <a:effectLst/>
        </p:spPr>
        <p:txBody>
          <a:bodyPr lIns="432000">
            <a:normAutofit/>
          </a:bodyPr>
          <a:lstStyle/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North: “institutions are the rules of the game in a society or, more formally, are the humanly devised constraints that shape human interaction”,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Natural experiments involving very similar regions (East and West Germany, North and South Korea, Mainland China and Taiwan/Kong Kong).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Migrants to the US.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ADAFE894-FD53-F3E1-CFC5-045E6099C2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05" b="19551"/>
          <a:stretch/>
        </p:blipFill>
        <p:spPr bwMode="auto">
          <a:xfrm>
            <a:off x="3818100" y="3067940"/>
            <a:ext cx="5674760" cy="354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708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Why: Institutions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2D2BEC6A-1DF8-4EFC-A89B-92323D4EC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2000" cy="5791200"/>
          </a:xfrm>
          <a:effectLst/>
        </p:spPr>
        <p:txBody>
          <a:bodyPr lIns="432000">
            <a:normAutofit/>
          </a:bodyPr>
          <a:lstStyle/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Protection of property rights.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Enforcement of contracts.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Effective legal system.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Liberalised trade (relatively).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Effective labour market regulations.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Efficient taxation.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Private ownership of capital.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More?</a:t>
            </a:r>
            <a:endParaRPr lang="en-A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121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Implications for EA?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2D2BEC6A-1DF8-4EFC-A89B-92323D4EC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2000" cy="5791200"/>
          </a:xfrm>
          <a:effectLst/>
        </p:spPr>
        <p:txBody>
          <a:bodyPr lIns="432000">
            <a:normAutofit/>
          </a:bodyPr>
          <a:lstStyle/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Already a lot of work on this, but EAs can help.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much focus on this cause area.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 for better interdisciplinary work.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endParaRPr lang="en-A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8400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35D4-70F0-400A-A96D-06296450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2462"/>
            <a:ext cx="10353762" cy="970450"/>
          </a:xfrm>
        </p:spPr>
        <p:txBody>
          <a:bodyPr>
            <a:normAutofit/>
          </a:bodyPr>
          <a:lstStyle/>
          <a:p>
            <a:r>
              <a:rPr lang="en-AU" sz="4400" dirty="0"/>
              <a:t>Conclusions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1C1B72AF-DEE1-9872-A8E5-0B778E88A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66801"/>
            <a:ext cx="12192000" cy="5791200"/>
          </a:xfrm>
          <a:effectLst/>
        </p:spPr>
        <p:txBody>
          <a:bodyPr lIns="432000">
            <a:normAutofit/>
          </a:bodyPr>
          <a:lstStyle/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Growth is a process of structural change.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Once is begins, growth is self-sustaining and tends to lead to convergence.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growth is difficult to start due to poverty traps.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 the right institutions to break through the traps.</a:t>
            </a:r>
          </a:p>
          <a:p>
            <a:pPr marL="4941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 might be able to contribute to this!</a:t>
            </a:r>
          </a:p>
        </p:txBody>
      </p:sp>
    </p:spTree>
    <p:extLst>
      <p:ext uri="{BB962C8B-B14F-4D97-AF65-F5344CB8AC3E}">
        <p14:creationId xmlns:p14="http://schemas.microsoft.com/office/powerpoint/2010/main" val="42577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B195848-210D-A7D0-0867-9AE8924C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86734"/>
            <a:ext cx="10353762" cy="3884531"/>
          </a:xfrm>
        </p:spPr>
        <p:txBody>
          <a:bodyPr>
            <a:noAutofit/>
          </a:bodyPr>
          <a:lstStyle/>
          <a:p>
            <a:r>
              <a:rPr lang="en-AU" sz="6600" dirty="0"/>
              <a:t>Questions?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8CC912-E452-C6C1-3181-B5297BEA6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34330" t="18900" r="32079" b="6551"/>
          <a:stretch>
            <a:fillRect/>
          </a:stretch>
        </p:blipFill>
        <p:spPr bwMode="auto">
          <a:xfrm>
            <a:off x="579562" y="908720"/>
            <a:ext cx="2373149" cy="296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90A69F-2224-A0D5-0AD1-A8FA392E1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1303" t="18900" r="32670" b="7601"/>
          <a:stretch>
            <a:fillRect/>
          </a:stretch>
        </p:blipFill>
        <p:spPr bwMode="auto">
          <a:xfrm>
            <a:off x="4828034" y="908720"/>
            <a:ext cx="4392488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Introduction to Modern Economic Growth | Princeton University Press">
            <a:extLst>
              <a:ext uri="{FF2B5EF4-FFF2-40B4-BE49-F238E27FC236}">
                <a16:creationId xmlns:a16="http://schemas.microsoft.com/office/drawing/2014/main" id="{269FE4AD-C1F3-48D1-3B46-734FAD1F1F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9"/>
          <a:stretch/>
        </p:blipFill>
        <p:spPr bwMode="auto">
          <a:xfrm>
            <a:off x="7424737" y="76200"/>
            <a:ext cx="4767263" cy="677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odaro Economic Development 12th Edition Free Download Pdf - INFOLEARNERS">
            <a:extLst>
              <a:ext uri="{FF2B5EF4-FFF2-40B4-BE49-F238E27FC236}">
                <a16:creationId xmlns:a16="http://schemas.microsoft.com/office/drawing/2014/main" id="{CFF30E5E-CE53-3D02-E796-BA1E80B54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863" y="838200"/>
            <a:ext cx="451485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re-Industrial Societies | Book by Patricia Crone | Official Publisher Page | Simon &amp; Schuster">
            <a:extLst>
              <a:ext uri="{FF2B5EF4-FFF2-40B4-BE49-F238E27FC236}">
                <a16:creationId xmlns:a16="http://schemas.microsoft.com/office/drawing/2014/main" id="{B443625F-1C30-B58A-4FFD-45DCFC4CC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19" y="4114088"/>
            <a:ext cx="1546285" cy="236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486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5858</TotalTime>
  <Words>610</Words>
  <Application>Microsoft Office PowerPoint</Application>
  <PresentationFormat>Widescreen</PresentationFormat>
  <Paragraphs>143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Calibri</vt:lpstr>
      <vt:lpstr>Calisto MT</vt:lpstr>
      <vt:lpstr>Times New Roman</vt:lpstr>
      <vt:lpstr>Wingdings 2</vt:lpstr>
      <vt:lpstr>Slate</vt:lpstr>
      <vt:lpstr>Economic Growth and Development</vt:lpstr>
      <vt:lpstr>Paradox of Growth</vt:lpstr>
      <vt:lpstr>The Human Face of Growth</vt:lpstr>
      <vt:lpstr>What: Rostow’s Stages of Growth</vt:lpstr>
      <vt:lpstr>How: Solow Model of Growth</vt:lpstr>
      <vt:lpstr>How: Solow Model of Growth</vt:lpstr>
      <vt:lpstr>Why: Dependency</vt:lpstr>
      <vt:lpstr>Why: Dependency</vt:lpstr>
      <vt:lpstr>Why: Culture</vt:lpstr>
      <vt:lpstr>Why: Culture</vt:lpstr>
      <vt:lpstr>Why: Geography</vt:lpstr>
      <vt:lpstr>Why: Geography</vt:lpstr>
      <vt:lpstr>Why: Institutions</vt:lpstr>
      <vt:lpstr>Why: Institutions</vt:lpstr>
      <vt:lpstr>Implications for EA?</vt:lpstr>
      <vt:lpstr>Conclusions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Fodor</dc:creator>
  <cp:lastModifiedBy>James Fodor</cp:lastModifiedBy>
  <cp:revision>200</cp:revision>
  <dcterms:created xsi:type="dcterms:W3CDTF">2022-03-03T22:42:08Z</dcterms:created>
  <dcterms:modified xsi:type="dcterms:W3CDTF">2023-09-24T00:46:21Z</dcterms:modified>
</cp:coreProperties>
</file>