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13"/>
  </p:notesMasterIdLst>
  <p:sldIdLst>
    <p:sldId id="256" r:id="rId2"/>
    <p:sldId id="431" r:id="rId3"/>
    <p:sldId id="440" r:id="rId4"/>
    <p:sldId id="444" r:id="rId5"/>
    <p:sldId id="445" r:id="rId6"/>
    <p:sldId id="441" r:id="rId7"/>
    <p:sldId id="443" r:id="rId8"/>
    <p:sldId id="447" r:id="rId9"/>
    <p:sldId id="442" r:id="rId10"/>
    <p:sldId id="448" r:id="rId11"/>
    <p:sldId id="44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9" autoAdjust="0"/>
    <p:restoredTop sz="96778" autoAdjust="0"/>
  </p:normalViewPr>
  <p:slideViewPr>
    <p:cSldViewPr>
      <p:cViewPr>
        <p:scale>
          <a:sx n="75" d="100"/>
          <a:sy n="75" d="100"/>
        </p:scale>
        <p:origin x="-1122"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276369-9B3B-44A6-ADEF-FE9FD5158550}" type="datetimeFigureOut">
              <a:rPr lang="en-AU" smtClean="0"/>
              <a:pPr/>
              <a:t>31/03/2021</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85A5CF-CD5B-48A1-BBB4-5E4D41ED2AF5}"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5</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7</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8</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9</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10</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11</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31/03/2021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32AD-F116-461C-A70E-C6F32922ABAF}" type="datetimeFigureOut">
              <a:rPr lang="en-AU" smtClean="0"/>
              <a:pPr/>
              <a:t>31/03/2021</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CB222-AAB8-4746-85F0-ACCA5969EC3F}"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9394" name="Picture 2" descr="https://1.bp.blogspot.com/-j16P59zeLQM/XSJZGl9kUzI/AAAAAAAAE_A/60tS0H-1xYY8iTeSmzlVCZY0rSSKect_wCLcBGAs/s1600/el%2Buniverso%2Brota.jpg"/>
          <p:cNvPicPr>
            <a:picLocks noChangeAspect="1" noChangeArrowheads="1"/>
          </p:cNvPicPr>
          <p:nvPr/>
        </p:nvPicPr>
        <p:blipFill>
          <a:blip r:embed="rId3" cstate="print"/>
          <a:srcRect l="17535" r="4019"/>
          <a:stretch>
            <a:fillRect/>
          </a:stretch>
        </p:blipFill>
        <p:spPr bwMode="auto">
          <a:xfrm>
            <a:off x="-1016" y="116632"/>
            <a:ext cx="9145016" cy="6608477"/>
          </a:xfrm>
          <a:prstGeom prst="rect">
            <a:avLst/>
          </a:prstGeom>
          <a:noFill/>
        </p:spPr>
      </p:pic>
      <p:sp>
        <p:nvSpPr>
          <p:cNvPr id="2" name="Title 1"/>
          <p:cNvSpPr>
            <a:spLocks noGrp="1"/>
          </p:cNvSpPr>
          <p:nvPr>
            <p:ph type="ctrTitle"/>
          </p:nvPr>
        </p:nvSpPr>
        <p:spPr>
          <a:xfrm>
            <a:off x="0" y="620688"/>
            <a:ext cx="9144000" cy="3384376"/>
          </a:xfrm>
        </p:spPr>
        <p:txBody>
          <a:bodyPr>
            <a:noAutofit/>
          </a:bodyPr>
          <a:lstStyle/>
          <a:p>
            <a:r>
              <a:rPr lang="en-AU" sz="8800" dirty="0" smtClean="0">
                <a:solidFill>
                  <a:schemeClr val="bg1"/>
                </a:solidFill>
                <a:effectLst>
                  <a:outerShdw blurRad="38100" dist="38100" dir="2700000" algn="tl">
                    <a:srgbClr val="000000">
                      <a:alpha val="43137"/>
                    </a:srgbClr>
                  </a:outerShdw>
                </a:effectLst>
                <a:latin typeface="Calisto MT" pitchFamily="18" charset="0"/>
              </a:rPr>
              <a:t>The Meaning </a:t>
            </a:r>
            <a:br>
              <a:rPr lang="en-AU" sz="8800" dirty="0" smtClean="0">
                <a:solidFill>
                  <a:schemeClr val="bg1"/>
                </a:solidFill>
                <a:effectLst>
                  <a:outerShdw blurRad="38100" dist="38100" dir="2700000" algn="tl">
                    <a:srgbClr val="000000">
                      <a:alpha val="43137"/>
                    </a:srgbClr>
                  </a:outerShdw>
                </a:effectLst>
                <a:latin typeface="Calisto MT" pitchFamily="18" charset="0"/>
              </a:rPr>
            </a:br>
            <a:r>
              <a:rPr lang="en-AU" sz="8800" dirty="0" smtClean="0">
                <a:solidFill>
                  <a:schemeClr val="bg1"/>
                </a:solidFill>
                <a:effectLst>
                  <a:outerShdw blurRad="38100" dist="38100" dir="2700000" algn="tl">
                    <a:srgbClr val="000000">
                      <a:alpha val="43137"/>
                    </a:srgbClr>
                  </a:outerShdw>
                </a:effectLst>
                <a:latin typeface="Calisto MT" pitchFamily="18" charset="0"/>
              </a:rPr>
              <a:t>of Life</a:t>
            </a:r>
            <a:endParaRPr lang="en-AU" sz="8800" dirty="0">
              <a:solidFill>
                <a:schemeClr val="bg1"/>
              </a:solidFill>
              <a:effectLst>
                <a:outerShdw blurRad="38100" dist="38100" dir="2700000" algn="tl">
                  <a:srgbClr val="000000">
                    <a:alpha val="43137"/>
                  </a:srgbClr>
                </a:outerShdw>
              </a:effectLst>
              <a:latin typeface="Calisto MT" pitchFamily="18" charset="0"/>
            </a:endParaRPr>
          </a:p>
        </p:txBody>
      </p:sp>
      <p:sp>
        <p:nvSpPr>
          <p:cNvPr id="3" name="Subtitle 2"/>
          <p:cNvSpPr>
            <a:spLocks noGrp="1"/>
          </p:cNvSpPr>
          <p:nvPr>
            <p:ph type="subTitle" idx="1"/>
          </p:nvPr>
        </p:nvSpPr>
        <p:spPr>
          <a:xfrm>
            <a:off x="1331640" y="5229200"/>
            <a:ext cx="6400800" cy="694928"/>
          </a:xfrm>
        </p:spPr>
        <p:txBody>
          <a:bodyPr>
            <a:noAutofit/>
          </a:bodyPr>
          <a:lstStyle/>
          <a:p>
            <a:r>
              <a:rPr lang="en-AU" sz="4000" dirty="0" smtClean="0">
                <a:solidFill>
                  <a:schemeClr val="bg1"/>
                </a:solidFill>
                <a:effectLst>
                  <a:outerShdw blurRad="38100" dist="38100" dir="2700000" algn="tl">
                    <a:srgbClr val="000000">
                      <a:alpha val="43137"/>
                    </a:srgbClr>
                  </a:outerShdw>
                </a:effectLst>
                <a:latin typeface="Calisto MT" pitchFamily="18" charset="0"/>
              </a:rPr>
              <a:t>James Fodor, Mar 2021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My Philosophical Views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196752"/>
            <a:ext cx="8280920" cy="1395126"/>
          </a:xfrm>
          <a:prstGeom prst="rect">
            <a:avLst/>
          </a:prstGeom>
          <a:noFill/>
        </p:spPr>
        <p:txBody>
          <a:bodyPr wrap="square" rtlCol="0">
            <a:spAutoFit/>
          </a:bodyPr>
          <a:lstStyle/>
          <a:p>
            <a:pPr marL="457200" lvl="0" indent="-457200">
              <a:lnSpc>
                <a:spcPct val="150000"/>
              </a:lnSpc>
              <a:spcAft>
                <a:spcPts val="600"/>
              </a:spcAft>
              <a:buFont typeface="Arial" pitchFamily="34" charset="0"/>
              <a:buChar char="•"/>
            </a:pPr>
            <a:r>
              <a:rPr lang="en-AU" sz="2800" dirty="0" smtClean="0"/>
              <a:t>Atheism: disbelief in existence of God</a:t>
            </a:r>
          </a:p>
          <a:p>
            <a:pPr marL="457200" lvl="0" indent="-457200">
              <a:lnSpc>
                <a:spcPct val="150000"/>
              </a:lnSpc>
              <a:spcAft>
                <a:spcPts val="600"/>
              </a:spcAft>
              <a:buFont typeface="Arial" pitchFamily="34" charset="0"/>
              <a:buChar char="•"/>
            </a:pPr>
            <a:r>
              <a:rPr lang="en-AU" sz="2800" dirty="0" smtClean="0"/>
              <a:t>Naturalism: belief in natural entities only</a:t>
            </a:r>
          </a:p>
        </p:txBody>
      </p:sp>
      <p:pic>
        <p:nvPicPr>
          <p:cNvPr id="12290" name="Picture 2" descr="Naturalism in a Biblical Worldview | Henry Center"/>
          <p:cNvPicPr>
            <a:picLocks noChangeAspect="1" noChangeArrowheads="1"/>
          </p:cNvPicPr>
          <p:nvPr/>
        </p:nvPicPr>
        <p:blipFill>
          <a:blip r:embed="rId3" cstate="print"/>
          <a:srcRect/>
          <a:stretch>
            <a:fillRect/>
          </a:stretch>
        </p:blipFill>
        <p:spPr bwMode="auto">
          <a:xfrm>
            <a:off x="1043608" y="2716039"/>
            <a:ext cx="6912768" cy="388131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 Theory of Meaning</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196752"/>
            <a:ext cx="8280920" cy="2185214"/>
          </a:xfrm>
          <a:prstGeom prst="rect">
            <a:avLst/>
          </a:prstGeom>
          <a:noFill/>
        </p:spPr>
        <p:txBody>
          <a:bodyPr wrap="square" rtlCol="0">
            <a:spAutoFit/>
          </a:bodyPr>
          <a:lstStyle/>
          <a:p>
            <a:pPr marL="457200" indent="-457200">
              <a:lnSpc>
                <a:spcPct val="150000"/>
              </a:lnSpc>
              <a:spcAft>
                <a:spcPts val="600"/>
              </a:spcAft>
              <a:buFont typeface="Arial" pitchFamily="34" charset="0"/>
              <a:buChar char="•"/>
            </a:pPr>
            <a:r>
              <a:rPr lang="en-AU" sz="2800" dirty="0" smtClean="0"/>
              <a:t>Susan Wolf’s hybrid theory of meaning (spectrum)</a:t>
            </a:r>
          </a:p>
          <a:p>
            <a:pPr marL="457200" lvl="0" indent="-457200">
              <a:lnSpc>
                <a:spcPct val="150000"/>
              </a:lnSpc>
              <a:spcAft>
                <a:spcPts val="600"/>
              </a:spcAft>
              <a:buFont typeface="Arial" pitchFamily="34" charset="0"/>
              <a:buChar char="•"/>
            </a:pPr>
            <a:r>
              <a:rPr lang="en-AU" sz="2800" dirty="0" smtClean="0"/>
              <a:t>Subjective aspect: the way someone feels </a:t>
            </a:r>
          </a:p>
          <a:p>
            <a:pPr marL="457200" lvl="0" indent="-457200">
              <a:lnSpc>
                <a:spcPct val="150000"/>
              </a:lnSpc>
              <a:spcAft>
                <a:spcPts val="600"/>
              </a:spcAft>
              <a:buFont typeface="Arial" pitchFamily="34" charset="0"/>
              <a:buChar char="•"/>
            </a:pPr>
            <a:r>
              <a:rPr lang="en-AU" sz="2800" dirty="0" smtClean="0"/>
              <a:t>Objective aspect: what exists outside of feelings</a:t>
            </a:r>
          </a:p>
        </p:txBody>
      </p:sp>
      <p:pic>
        <p:nvPicPr>
          <p:cNvPr id="1026" name="Picture 2"/>
          <p:cNvPicPr>
            <a:picLocks noChangeAspect="1" noChangeArrowheads="1"/>
          </p:cNvPicPr>
          <p:nvPr/>
        </p:nvPicPr>
        <p:blipFill>
          <a:blip r:embed="rId3" cstate="print"/>
          <a:srcRect l="33479" t="22290" r="18926" b="31352"/>
          <a:stretch>
            <a:fillRect/>
          </a:stretch>
        </p:blipFill>
        <p:spPr bwMode="auto">
          <a:xfrm>
            <a:off x="1259632" y="3356992"/>
            <a:ext cx="6048672" cy="33123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Subjective Aspect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196752"/>
            <a:ext cx="8280920" cy="3477875"/>
          </a:xfrm>
          <a:prstGeom prst="rect">
            <a:avLst/>
          </a:prstGeom>
          <a:noFill/>
        </p:spPr>
        <p:txBody>
          <a:bodyPr wrap="square" rtlCol="0">
            <a:spAutoFit/>
          </a:bodyPr>
          <a:lstStyle/>
          <a:p>
            <a:pPr marL="457200" lvl="0" indent="-457200">
              <a:lnSpc>
                <a:spcPct val="150000"/>
              </a:lnSpc>
              <a:spcAft>
                <a:spcPts val="600"/>
              </a:spcAft>
              <a:buFont typeface="Arial" pitchFamily="34" charset="0"/>
              <a:buChar char="•"/>
            </a:pPr>
            <a:r>
              <a:rPr lang="en-AU" sz="2800" dirty="0" smtClean="0"/>
              <a:t>Why subjective: Gandhi disillusioned</a:t>
            </a:r>
          </a:p>
          <a:p>
            <a:pPr marL="457200" lvl="0" indent="-457200">
              <a:lnSpc>
                <a:spcPct val="150000"/>
              </a:lnSpc>
              <a:spcAft>
                <a:spcPts val="600"/>
              </a:spcAft>
              <a:buFont typeface="Arial" pitchFamily="34" charset="0"/>
              <a:buChar char="•"/>
            </a:pPr>
            <a:r>
              <a:rPr lang="en-AU" sz="2800" dirty="0" smtClean="0"/>
              <a:t>Meaningful: satisfied, gripped, engaged, fulfilled, interested</a:t>
            </a:r>
          </a:p>
          <a:p>
            <a:pPr marL="457200" lvl="0" indent="-457200">
              <a:lnSpc>
                <a:spcPct val="150000"/>
              </a:lnSpc>
              <a:spcAft>
                <a:spcPts val="600"/>
              </a:spcAft>
              <a:buFont typeface="Arial" pitchFamily="34" charset="0"/>
              <a:buChar char="•"/>
            </a:pPr>
            <a:r>
              <a:rPr lang="en-AU" sz="2800" dirty="0" smtClean="0"/>
              <a:t>Not meaningful: alienated, bored, disengaged, despairing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Objective Aspect</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196752"/>
            <a:ext cx="8280920" cy="2185214"/>
          </a:xfrm>
          <a:prstGeom prst="rect">
            <a:avLst/>
          </a:prstGeom>
          <a:noFill/>
        </p:spPr>
        <p:txBody>
          <a:bodyPr wrap="square" rtlCol="0">
            <a:spAutoFit/>
          </a:bodyPr>
          <a:lstStyle/>
          <a:p>
            <a:pPr marL="457200" lvl="0" indent="-457200">
              <a:lnSpc>
                <a:spcPct val="150000"/>
              </a:lnSpc>
              <a:spcAft>
                <a:spcPts val="600"/>
              </a:spcAft>
              <a:buFont typeface="Arial" pitchFamily="34" charset="0"/>
              <a:buChar char="•"/>
            </a:pPr>
            <a:r>
              <a:rPr lang="en-AU" sz="2800" dirty="0" smtClean="0"/>
              <a:t>Why objective: Sisyphus</a:t>
            </a:r>
            <a:r>
              <a:rPr lang="en-AU" sz="2800" b="1" dirty="0" smtClean="0"/>
              <a:t> </a:t>
            </a:r>
            <a:r>
              <a:rPr lang="en-AU" sz="2800" dirty="0" smtClean="0"/>
              <a:t>fulfilled</a:t>
            </a:r>
          </a:p>
          <a:p>
            <a:pPr marL="457200" lvl="0" indent="-457200">
              <a:lnSpc>
                <a:spcPct val="150000"/>
              </a:lnSpc>
              <a:spcAft>
                <a:spcPts val="600"/>
              </a:spcAft>
              <a:buFont typeface="Arial" pitchFamily="34" charset="0"/>
              <a:buChar char="•"/>
            </a:pPr>
            <a:r>
              <a:rPr lang="en-AU" sz="2800" dirty="0" smtClean="0"/>
              <a:t>Something ‘larger than oneself’ or ‘outside oneself’</a:t>
            </a:r>
          </a:p>
          <a:p>
            <a:pPr marL="457200" lvl="0" indent="-457200">
              <a:lnSpc>
                <a:spcPct val="150000"/>
              </a:lnSpc>
              <a:spcAft>
                <a:spcPts val="600"/>
              </a:spcAft>
              <a:buFont typeface="Arial" pitchFamily="34" charset="0"/>
              <a:buChar char="•"/>
            </a:pPr>
            <a:r>
              <a:rPr lang="en-AU" sz="2800" dirty="0" smtClean="0"/>
              <a:t>Something objectively valuable</a:t>
            </a:r>
          </a:p>
        </p:txBody>
      </p:sp>
      <p:pic>
        <p:nvPicPr>
          <p:cNvPr id="6" name="Picture 2" descr="Would Camus' Sisyphus want Basic Income? — Musing Mind"/>
          <p:cNvPicPr>
            <a:picLocks noChangeAspect="1" noChangeArrowheads="1"/>
          </p:cNvPicPr>
          <p:nvPr/>
        </p:nvPicPr>
        <p:blipFill>
          <a:blip r:embed="rId3" cstate="print"/>
          <a:srcRect/>
          <a:stretch>
            <a:fillRect/>
          </a:stretch>
        </p:blipFill>
        <p:spPr bwMode="auto">
          <a:xfrm>
            <a:off x="1691680" y="3429000"/>
            <a:ext cx="5832648" cy="314963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 Theory of Value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196752"/>
            <a:ext cx="8280920" cy="6370975"/>
          </a:xfrm>
          <a:prstGeom prst="rect">
            <a:avLst/>
          </a:prstGeom>
          <a:noFill/>
        </p:spPr>
        <p:txBody>
          <a:bodyPr wrap="square" rtlCol="0">
            <a:spAutoFit/>
          </a:bodyPr>
          <a:lstStyle/>
          <a:p>
            <a:pPr marL="457200" lvl="0" indent="-457200">
              <a:lnSpc>
                <a:spcPct val="150000"/>
              </a:lnSpc>
              <a:spcAft>
                <a:spcPts val="600"/>
              </a:spcAft>
              <a:buFont typeface="Arial" pitchFamily="34" charset="0"/>
              <a:buChar char="•"/>
            </a:pPr>
            <a:r>
              <a:rPr lang="en-AU" sz="2800" dirty="0" smtClean="0"/>
              <a:t>Intrinsic </a:t>
            </a:r>
            <a:r>
              <a:rPr lang="en-AU" sz="2800" dirty="0" err="1" smtClean="0"/>
              <a:t>vs</a:t>
            </a:r>
            <a:r>
              <a:rPr lang="en-AU" sz="2800" dirty="0" smtClean="0"/>
              <a:t> extrinsic value</a:t>
            </a:r>
          </a:p>
          <a:p>
            <a:pPr marL="457200" lvl="0" indent="-457200">
              <a:lnSpc>
                <a:spcPct val="150000"/>
              </a:lnSpc>
              <a:spcAft>
                <a:spcPts val="600"/>
              </a:spcAft>
              <a:buFont typeface="Arial" pitchFamily="34" charset="0"/>
              <a:buChar char="•"/>
            </a:pPr>
            <a:r>
              <a:rPr lang="en-AU" sz="2800" dirty="0" smtClean="0"/>
              <a:t>Joseph </a:t>
            </a:r>
            <a:r>
              <a:rPr lang="en-AU" sz="2800" dirty="0" err="1" smtClean="0"/>
              <a:t>Raz’s</a:t>
            </a:r>
            <a:r>
              <a:rPr lang="en-AU" sz="2800" dirty="0" smtClean="0"/>
              <a:t> humanistic principle: ‘the explanation and justification of the goodness or badness of anything derives ultimately from its contribution... to human life (sentient life) and its quality’</a:t>
            </a:r>
          </a:p>
          <a:p>
            <a:pPr marL="457200" indent="-457200">
              <a:lnSpc>
                <a:spcPct val="150000"/>
              </a:lnSpc>
              <a:spcAft>
                <a:spcPts val="600"/>
              </a:spcAft>
              <a:buFont typeface="Arial" pitchFamily="34" charset="0"/>
              <a:buChar char="•"/>
            </a:pPr>
            <a:r>
              <a:rPr lang="en-AU" sz="2800" dirty="0" smtClean="0"/>
              <a:t>Theories of human flourishing (wellbeing):</a:t>
            </a:r>
          </a:p>
          <a:p>
            <a:pPr marL="914400" lvl="1" indent="-457200">
              <a:spcAft>
                <a:spcPts val="600"/>
              </a:spcAft>
              <a:buFont typeface="Wingdings" pitchFamily="2" charset="2"/>
              <a:buChar char="§"/>
            </a:pPr>
            <a:r>
              <a:rPr lang="en-AU" sz="2800" dirty="0" smtClean="0"/>
              <a:t>Hedonism</a:t>
            </a:r>
          </a:p>
          <a:p>
            <a:pPr marL="914400" lvl="1" indent="-457200">
              <a:spcAft>
                <a:spcPts val="600"/>
              </a:spcAft>
              <a:buFont typeface="Wingdings" pitchFamily="2" charset="2"/>
              <a:buChar char="§"/>
            </a:pPr>
            <a:r>
              <a:rPr lang="en-AU" sz="2800" dirty="0" smtClean="0"/>
              <a:t>Preference satisfaction</a:t>
            </a:r>
          </a:p>
          <a:p>
            <a:pPr marL="914400" lvl="1" indent="-457200">
              <a:spcAft>
                <a:spcPts val="600"/>
              </a:spcAft>
              <a:buFont typeface="Wingdings" pitchFamily="2" charset="2"/>
              <a:buChar char="§"/>
            </a:pPr>
            <a:r>
              <a:rPr lang="en-AU" sz="2800" dirty="0" smtClean="0"/>
              <a:t>Objective list theory</a:t>
            </a:r>
          </a:p>
          <a:p>
            <a:pPr marL="457200" lvl="0" indent="-457200">
              <a:lnSpc>
                <a:spcPct val="150000"/>
              </a:lnSpc>
              <a:spcAft>
                <a:spcPts val="600"/>
              </a:spcAft>
              <a:buFont typeface="Arial" pitchFamily="34" charset="0"/>
              <a:buChar char="•"/>
            </a:pPr>
            <a:endParaRPr lang="en-AU" sz="2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Meaning of Life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67544" y="1190357"/>
            <a:ext cx="7992888" cy="5262979"/>
          </a:xfrm>
          <a:prstGeom prst="rect">
            <a:avLst/>
          </a:prstGeom>
        </p:spPr>
        <p:txBody>
          <a:bodyPr wrap="square">
            <a:spAutoFit/>
          </a:bodyPr>
          <a:lstStyle/>
          <a:p>
            <a:pPr lvl="0">
              <a:lnSpc>
                <a:spcPct val="150000"/>
              </a:lnSpc>
              <a:spcAft>
                <a:spcPts val="600"/>
              </a:spcAft>
            </a:pPr>
            <a:r>
              <a:rPr lang="en-AU" sz="2800" dirty="0" smtClean="0"/>
              <a:t>“Our interest in being able to see our lives as worthwhile from some point of view external to ourselves... seem to me to be pervasive. By engaging in projects of independent value, by protecting, preserving, creating, realizing value whose source lies outside of oneself, one can satisfy these interests. Indeed, it is hard to see how one could satisfy these interests in any other way.” (Susan Wolf)</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Meaning of Life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67544" y="1196752"/>
            <a:ext cx="7992888" cy="1318181"/>
          </a:xfrm>
          <a:prstGeom prst="rect">
            <a:avLst/>
          </a:prstGeom>
        </p:spPr>
        <p:txBody>
          <a:bodyPr wrap="square">
            <a:spAutoFit/>
          </a:bodyPr>
          <a:lstStyle/>
          <a:p>
            <a:pPr lvl="0">
              <a:lnSpc>
                <a:spcPct val="150000"/>
              </a:lnSpc>
              <a:spcAft>
                <a:spcPts val="600"/>
              </a:spcAft>
            </a:pPr>
            <a:r>
              <a:rPr lang="en-AU" sz="2800" dirty="0" smtClean="0"/>
              <a:t>“A person’s life is meaningful to the extent that they positively engage in objectively valuable projects.”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The Role of God</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196752"/>
            <a:ext cx="8280920" cy="2908489"/>
          </a:xfrm>
          <a:prstGeom prst="rect">
            <a:avLst/>
          </a:prstGeom>
          <a:noFill/>
        </p:spPr>
        <p:txBody>
          <a:bodyPr wrap="square" rtlCol="0">
            <a:spAutoFit/>
          </a:bodyPr>
          <a:lstStyle/>
          <a:p>
            <a:pPr marL="457200" lvl="0" indent="-457200">
              <a:lnSpc>
                <a:spcPct val="150000"/>
              </a:lnSpc>
              <a:spcAft>
                <a:spcPts val="600"/>
              </a:spcAft>
              <a:buFont typeface="Arial" pitchFamily="34" charset="0"/>
              <a:buChar char="•"/>
            </a:pPr>
            <a:r>
              <a:rPr lang="en-AU" sz="2800" dirty="0" smtClean="0"/>
              <a:t>Unclear what this adds to the picture</a:t>
            </a:r>
          </a:p>
          <a:p>
            <a:pPr marL="457200" lvl="0" indent="-457200">
              <a:lnSpc>
                <a:spcPct val="150000"/>
              </a:lnSpc>
              <a:spcAft>
                <a:spcPts val="600"/>
              </a:spcAft>
              <a:buFont typeface="Arial" pitchFamily="34" charset="0"/>
              <a:buChar char="•"/>
            </a:pPr>
            <a:r>
              <a:rPr lang="en-AU" sz="2800" dirty="0" smtClean="0"/>
              <a:t>Might affect what is valuable</a:t>
            </a:r>
          </a:p>
          <a:p>
            <a:pPr marL="457200" lvl="0" indent="-457200">
              <a:lnSpc>
                <a:spcPct val="150000"/>
              </a:lnSpc>
              <a:spcAft>
                <a:spcPts val="600"/>
              </a:spcAft>
              <a:buFont typeface="Arial" pitchFamily="34" charset="0"/>
              <a:buChar char="•"/>
            </a:pPr>
            <a:r>
              <a:rPr lang="en-AU" sz="2800" dirty="0" smtClean="0"/>
              <a:t>Not needed for a theory of meaning</a:t>
            </a:r>
          </a:p>
          <a:p>
            <a:pPr marL="457200" lvl="0" indent="-457200">
              <a:lnSpc>
                <a:spcPct val="150000"/>
              </a:lnSpc>
              <a:spcAft>
                <a:spcPts val="600"/>
              </a:spcAft>
              <a:buFont typeface="Arial" pitchFamily="34" charset="0"/>
              <a:buChar char="•"/>
            </a:pPr>
            <a:r>
              <a:rPr lang="en-AU" sz="2800" dirty="0" smtClean="0"/>
              <a:t>Is worship of God meaningful?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Notes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052736"/>
            <a:ext cx="8280920" cy="5909310"/>
          </a:xfrm>
          <a:prstGeom prst="rect">
            <a:avLst/>
          </a:prstGeom>
          <a:noFill/>
        </p:spPr>
        <p:txBody>
          <a:bodyPr wrap="square" rtlCol="0">
            <a:spAutoFit/>
          </a:bodyPr>
          <a:lstStyle/>
          <a:p>
            <a:pPr marL="457200" lvl="0" indent="-457200">
              <a:buFont typeface="Arial" pitchFamily="34" charset="0"/>
              <a:buChar char="•"/>
            </a:pPr>
            <a:r>
              <a:rPr lang="en-AU" dirty="0" err="1" smtClean="0"/>
              <a:t>Uthman’s</a:t>
            </a:r>
            <a:r>
              <a:rPr lang="en-AU" dirty="0" smtClean="0"/>
              <a:t> opening</a:t>
            </a:r>
          </a:p>
          <a:p>
            <a:pPr marL="457200" lvl="0" indent="-457200">
              <a:buFont typeface="Arial" pitchFamily="34" charset="0"/>
              <a:buChar char="•"/>
            </a:pPr>
            <a:r>
              <a:rPr lang="en-AU" dirty="0" smtClean="0"/>
              <a:t>Atheism not a view that is consistent with human life</a:t>
            </a:r>
          </a:p>
          <a:p>
            <a:pPr marL="457200" lvl="0" indent="-457200">
              <a:buFont typeface="Arial" pitchFamily="34" charset="0"/>
              <a:buChar char="•"/>
            </a:pPr>
            <a:r>
              <a:rPr lang="en-AU" b="1" dirty="0" smtClean="0"/>
              <a:t>Meaning is what something is directed towards – reason why it exists</a:t>
            </a:r>
          </a:p>
          <a:p>
            <a:pPr marL="457200" lvl="0" indent="-457200">
              <a:buFont typeface="Arial" pitchFamily="34" charset="0"/>
              <a:buChar char="•"/>
            </a:pPr>
            <a:r>
              <a:rPr lang="en-AU" b="1" dirty="0" smtClean="0"/>
              <a:t>Material objects/entities don’t have any mean in themselves. Meaning must be provided by external agent (mind). </a:t>
            </a:r>
          </a:p>
          <a:p>
            <a:pPr marL="457200" lvl="0" indent="-457200">
              <a:buFont typeface="Arial" pitchFamily="34" charset="0"/>
              <a:buChar char="•"/>
            </a:pPr>
            <a:r>
              <a:rPr lang="en-AU" dirty="0" smtClean="0"/>
              <a:t>No objective meaning on the materialist worldview</a:t>
            </a:r>
          </a:p>
          <a:p>
            <a:pPr marL="457200" lvl="0" indent="-457200">
              <a:buFont typeface="Arial" pitchFamily="34" charset="0"/>
              <a:buChar char="•"/>
            </a:pPr>
            <a:r>
              <a:rPr lang="en-AU" dirty="0" smtClean="0"/>
              <a:t>Going from nothing to nowhere. ‘Lost train to nowhere’</a:t>
            </a:r>
          </a:p>
          <a:p>
            <a:pPr marL="457200" lvl="0" indent="-457200">
              <a:buFont typeface="Arial" pitchFamily="34" charset="0"/>
              <a:buChar char="•"/>
            </a:pPr>
            <a:r>
              <a:rPr lang="en-AU" dirty="0" smtClean="0"/>
              <a:t>Many prominent atheists share this view of atheism</a:t>
            </a:r>
          </a:p>
          <a:p>
            <a:pPr marL="457200" lvl="0" indent="-457200">
              <a:buFont typeface="Arial" pitchFamily="34" charset="0"/>
              <a:buChar char="•"/>
            </a:pPr>
            <a:r>
              <a:rPr lang="en-AU" dirty="0" smtClean="0"/>
              <a:t>Everything destined to extinction</a:t>
            </a:r>
          </a:p>
          <a:p>
            <a:pPr marL="457200" lvl="0" indent="-457200">
              <a:buFont typeface="Arial" pitchFamily="34" charset="0"/>
              <a:buChar char="•"/>
            </a:pPr>
            <a:r>
              <a:rPr lang="en-AU" dirty="0" smtClean="0"/>
              <a:t>Design </a:t>
            </a:r>
            <a:r>
              <a:rPr lang="en-AU" dirty="0" err="1" smtClean="0"/>
              <a:t>vs</a:t>
            </a:r>
            <a:r>
              <a:rPr lang="en-AU" dirty="0" smtClean="0"/>
              <a:t> purpose </a:t>
            </a:r>
            <a:r>
              <a:rPr lang="en-AU" dirty="0" err="1" smtClean="0"/>
              <a:t>vs</a:t>
            </a:r>
            <a:r>
              <a:rPr lang="en-AU" dirty="0" smtClean="0"/>
              <a:t> meaning</a:t>
            </a:r>
          </a:p>
          <a:p>
            <a:pPr marL="457200" lvl="0" indent="-457200">
              <a:buFont typeface="Arial" pitchFamily="34" charset="0"/>
              <a:buChar char="•"/>
            </a:pPr>
            <a:r>
              <a:rPr lang="en-AU" dirty="0" smtClean="0"/>
              <a:t>You can ‘make up’ meaning/subjective meaning</a:t>
            </a:r>
          </a:p>
          <a:p>
            <a:pPr marL="457200" lvl="0" indent="-457200">
              <a:buFont typeface="Arial" pitchFamily="34" charset="0"/>
              <a:buChar char="•"/>
            </a:pPr>
            <a:r>
              <a:rPr lang="en-AU" dirty="0" smtClean="0"/>
              <a:t>‘Finding meaning in life even if there is no meaning of life’</a:t>
            </a:r>
          </a:p>
          <a:p>
            <a:pPr marL="457200" lvl="0" indent="-457200">
              <a:buFont typeface="Arial" pitchFamily="34" charset="0"/>
              <a:buChar char="•"/>
            </a:pPr>
            <a:r>
              <a:rPr lang="en-AU" dirty="0" smtClean="0"/>
              <a:t>Subjective meaning is inadequate</a:t>
            </a:r>
          </a:p>
          <a:p>
            <a:pPr marL="457200" lvl="0" indent="-457200">
              <a:buFont typeface="Arial" pitchFamily="34" charset="0"/>
              <a:buChar char="•"/>
            </a:pPr>
            <a:r>
              <a:rPr lang="en-AU" b="1" dirty="0" smtClean="0"/>
              <a:t>If we make up our own meaning it is fiction. ‘Doesn’t have the grounding.</a:t>
            </a:r>
          </a:p>
          <a:p>
            <a:pPr marL="457200" lvl="0" indent="-457200">
              <a:buFont typeface="Arial" pitchFamily="34" charset="0"/>
              <a:buChar char="•"/>
            </a:pPr>
            <a:r>
              <a:rPr lang="en-AU" dirty="0" smtClean="0"/>
              <a:t>Our lives are the accidental product of mindless mechanical processes</a:t>
            </a:r>
          </a:p>
          <a:p>
            <a:pPr marL="457200" lvl="0" indent="-457200">
              <a:buFont typeface="Arial" pitchFamily="34" charset="0"/>
              <a:buChar char="•"/>
            </a:pPr>
            <a:r>
              <a:rPr lang="en-AU" dirty="0" smtClean="0"/>
              <a:t>Alex Rosenberg</a:t>
            </a:r>
          </a:p>
          <a:p>
            <a:pPr marL="457200" lvl="0" indent="-457200">
              <a:buFont typeface="Arial" pitchFamily="34" charset="0"/>
              <a:buChar char="•"/>
            </a:pPr>
            <a:r>
              <a:rPr lang="en-AU" dirty="0" smtClean="0"/>
              <a:t>Judging worldviews by coherence and justification/grounding</a:t>
            </a:r>
          </a:p>
          <a:p>
            <a:pPr marL="457200" lvl="0" indent="-457200">
              <a:buFont typeface="Arial" pitchFamily="34" charset="0"/>
              <a:buChar char="•"/>
            </a:pPr>
            <a:r>
              <a:rPr lang="en-AU" dirty="0" smtClean="0"/>
              <a:t>Argument against the coherence of atheism</a:t>
            </a:r>
          </a:p>
          <a:p>
            <a:pPr marL="457200" lvl="0" indent="-457200">
              <a:buFont typeface="Arial" pitchFamily="34" charset="0"/>
              <a:buChar char="•"/>
            </a:pPr>
            <a:r>
              <a:rPr lang="en-AU" dirty="0" smtClean="0"/>
              <a:t>Meaning while on the train, even though the train came from nothing and is going nowhere</a:t>
            </a:r>
          </a:p>
          <a:p>
            <a:pPr marL="457200" lvl="0" indent="-457200">
              <a:buFont typeface="Arial" pitchFamily="34" charset="0"/>
              <a:buChar char="•"/>
            </a:pPr>
            <a:endParaRPr lang="en-AU"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My Blog</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196752"/>
            <a:ext cx="8280920" cy="2185214"/>
          </a:xfrm>
          <a:prstGeom prst="rect">
            <a:avLst/>
          </a:prstGeom>
          <a:noFill/>
        </p:spPr>
        <p:txBody>
          <a:bodyPr wrap="square" rtlCol="0">
            <a:spAutoFit/>
          </a:bodyPr>
          <a:lstStyle/>
          <a:p>
            <a:pPr marL="457200" lvl="0" indent="-457200">
              <a:lnSpc>
                <a:spcPct val="150000"/>
              </a:lnSpc>
              <a:spcAft>
                <a:spcPts val="600"/>
              </a:spcAft>
              <a:buFont typeface="Arial" pitchFamily="34" charset="0"/>
              <a:buChar char="•"/>
            </a:pPr>
            <a:r>
              <a:rPr lang="en-AU" sz="2800" dirty="0" smtClean="0"/>
              <a:t>Unclear what this adds to the picture</a:t>
            </a:r>
          </a:p>
          <a:p>
            <a:pPr marL="457200" lvl="0" indent="-457200">
              <a:lnSpc>
                <a:spcPct val="150000"/>
              </a:lnSpc>
              <a:spcAft>
                <a:spcPts val="600"/>
              </a:spcAft>
              <a:buFont typeface="Arial" pitchFamily="34" charset="0"/>
              <a:buChar char="•"/>
            </a:pPr>
            <a:r>
              <a:rPr lang="en-AU" sz="2800" dirty="0" smtClean="0"/>
              <a:t>Might affect what is valuable</a:t>
            </a:r>
          </a:p>
          <a:p>
            <a:pPr marL="457200" lvl="0" indent="-457200">
              <a:lnSpc>
                <a:spcPct val="150000"/>
              </a:lnSpc>
              <a:spcAft>
                <a:spcPts val="600"/>
              </a:spcAft>
              <a:buFont typeface="Arial" pitchFamily="34" charset="0"/>
              <a:buChar char="•"/>
            </a:pPr>
            <a:endParaRPr lang="en-AU" sz="2800" dirty="0" smtClean="0"/>
          </a:p>
        </p:txBody>
      </p:sp>
      <p:pic>
        <p:nvPicPr>
          <p:cNvPr id="32770" name="Picture 2"/>
          <p:cNvPicPr>
            <a:picLocks noChangeAspect="1" noChangeArrowheads="1"/>
          </p:cNvPicPr>
          <p:nvPr/>
        </p:nvPicPr>
        <p:blipFill>
          <a:blip r:embed="rId3" cstate="print"/>
          <a:srcRect l="12176" t="15750" r="15878" b="17314"/>
          <a:stretch>
            <a:fillRect/>
          </a:stretch>
        </p:blipFill>
        <p:spPr bwMode="auto">
          <a:xfrm>
            <a:off x="0" y="1340768"/>
            <a:ext cx="9144000" cy="48965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139123</TotalTime>
  <Words>480</Words>
  <Application>Microsoft Office PowerPoint</Application>
  <PresentationFormat>On-screen Show (4:3)</PresentationFormat>
  <Paragraphs>66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The Meaning  of Life</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James Fodor</cp:lastModifiedBy>
  <cp:revision>548</cp:revision>
  <dcterms:created xsi:type="dcterms:W3CDTF">2014-03-21T04:49:25Z</dcterms:created>
  <dcterms:modified xsi:type="dcterms:W3CDTF">2021-03-31T07:59:47Z</dcterms:modified>
</cp:coreProperties>
</file>