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23"/>
  </p:notesMasterIdLst>
  <p:sldIdLst>
    <p:sldId id="256" r:id="rId2"/>
    <p:sldId id="482" r:id="rId3"/>
    <p:sldId id="472" r:id="rId4"/>
    <p:sldId id="498" r:id="rId5"/>
    <p:sldId id="502" r:id="rId6"/>
    <p:sldId id="479" r:id="rId7"/>
    <p:sldId id="496" r:id="rId8"/>
    <p:sldId id="481" r:id="rId9"/>
    <p:sldId id="488" r:id="rId10"/>
    <p:sldId id="484" r:id="rId11"/>
    <p:sldId id="492" r:id="rId12"/>
    <p:sldId id="499" r:id="rId13"/>
    <p:sldId id="490" r:id="rId14"/>
    <p:sldId id="491" r:id="rId15"/>
    <p:sldId id="493" r:id="rId16"/>
    <p:sldId id="494" r:id="rId17"/>
    <p:sldId id="495" r:id="rId18"/>
    <p:sldId id="497" r:id="rId19"/>
    <p:sldId id="500" r:id="rId20"/>
    <p:sldId id="501" r:id="rId21"/>
    <p:sldId id="4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9" autoAdjust="0"/>
    <p:restoredTop sz="96778" autoAdjust="0"/>
  </p:normalViewPr>
  <p:slideViewPr>
    <p:cSldViewPr>
      <p:cViewPr varScale="1">
        <p:scale>
          <a:sx n="144" d="100"/>
          <a:sy n="144" d="100"/>
        </p:scale>
        <p:origin x="1141" y="12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22/11/2021</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extLst>
      <p:ext uri="{BB962C8B-B14F-4D97-AF65-F5344CB8AC3E}">
        <p14:creationId xmlns:p14="http://schemas.microsoft.com/office/powerpoint/2010/main" val="289946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extLst>
      <p:ext uri="{BB962C8B-B14F-4D97-AF65-F5344CB8AC3E}">
        <p14:creationId xmlns:p14="http://schemas.microsoft.com/office/powerpoint/2010/main" val="3655521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extLst>
      <p:ext uri="{BB962C8B-B14F-4D97-AF65-F5344CB8AC3E}">
        <p14:creationId xmlns:p14="http://schemas.microsoft.com/office/powerpoint/2010/main" val="3798608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7</a:t>
            </a:fld>
            <a:endParaRPr lang="en-AU"/>
          </a:p>
        </p:txBody>
      </p:sp>
    </p:spTree>
    <p:extLst>
      <p:ext uri="{BB962C8B-B14F-4D97-AF65-F5344CB8AC3E}">
        <p14:creationId xmlns:p14="http://schemas.microsoft.com/office/powerpoint/2010/main" val="2212018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extLst>
      <p:ext uri="{BB962C8B-B14F-4D97-AF65-F5344CB8AC3E}">
        <p14:creationId xmlns:p14="http://schemas.microsoft.com/office/powerpoint/2010/main" val="1185743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12</a:t>
            </a:fld>
            <a:endParaRPr lang="en-AU"/>
          </a:p>
        </p:txBody>
      </p:sp>
    </p:spTree>
    <p:extLst>
      <p:ext uri="{BB962C8B-B14F-4D97-AF65-F5344CB8AC3E}">
        <p14:creationId xmlns:p14="http://schemas.microsoft.com/office/powerpoint/2010/main" val="2862312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13</a:t>
            </a:fld>
            <a:endParaRPr lang="en-AU"/>
          </a:p>
        </p:txBody>
      </p:sp>
    </p:spTree>
    <p:extLst>
      <p:ext uri="{BB962C8B-B14F-4D97-AF65-F5344CB8AC3E}">
        <p14:creationId xmlns:p14="http://schemas.microsoft.com/office/powerpoint/2010/main" val="3192212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14</a:t>
            </a:fld>
            <a:endParaRPr lang="en-AU"/>
          </a:p>
        </p:txBody>
      </p:sp>
    </p:spTree>
    <p:extLst>
      <p:ext uri="{BB962C8B-B14F-4D97-AF65-F5344CB8AC3E}">
        <p14:creationId xmlns:p14="http://schemas.microsoft.com/office/powerpoint/2010/main" val="180337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15</a:t>
            </a:fld>
            <a:endParaRPr lang="en-AU"/>
          </a:p>
        </p:txBody>
      </p:sp>
    </p:spTree>
    <p:extLst>
      <p:ext uri="{BB962C8B-B14F-4D97-AF65-F5344CB8AC3E}">
        <p14:creationId xmlns:p14="http://schemas.microsoft.com/office/powerpoint/2010/main" val="397105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16</a:t>
            </a:fld>
            <a:endParaRPr lang="en-AU"/>
          </a:p>
        </p:txBody>
      </p:sp>
    </p:spTree>
    <p:extLst>
      <p:ext uri="{BB962C8B-B14F-4D97-AF65-F5344CB8AC3E}">
        <p14:creationId xmlns:p14="http://schemas.microsoft.com/office/powerpoint/2010/main" val="2248305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17</a:t>
            </a:fld>
            <a:endParaRPr lang="en-AU"/>
          </a:p>
        </p:txBody>
      </p:sp>
    </p:spTree>
    <p:extLst>
      <p:ext uri="{BB962C8B-B14F-4D97-AF65-F5344CB8AC3E}">
        <p14:creationId xmlns:p14="http://schemas.microsoft.com/office/powerpoint/2010/main" val="1741543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18</a:t>
            </a:fld>
            <a:endParaRPr lang="en-AU"/>
          </a:p>
        </p:txBody>
      </p:sp>
    </p:spTree>
    <p:extLst>
      <p:ext uri="{BB962C8B-B14F-4D97-AF65-F5344CB8AC3E}">
        <p14:creationId xmlns:p14="http://schemas.microsoft.com/office/powerpoint/2010/main" val="1158984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19</a:t>
            </a:fld>
            <a:endParaRPr lang="en-AU"/>
          </a:p>
        </p:txBody>
      </p:sp>
    </p:spTree>
    <p:extLst>
      <p:ext uri="{BB962C8B-B14F-4D97-AF65-F5344CB8AC3E}">
        <p14:creationId xmlns:p14="http://schemas.microsoft.com/office/powerpoint/2010/main" val="894435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20</a:t>
            </a:fld>
            <a:endParaRPr lang="en-AU"/>
          </a:p>
        </p:txBody>
      </p:sp>
    </p:spTree>
    <p:extLst>
      <p:ext uri="{BB962C8B-B14F-4D97-AF65-F5344CB8AC3E}">
        <p14:creationId xmlns:p14="http://schemas.microsoft.com/office/powerpoint/2010/main" val="1232984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22/11/2021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22/11/2021</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420888"/>
          </a:xfrm>
          <a:noFill/>
        </p:spPr>
        <p:txBody>
          <a:bodyPr>
            <a:noAutofit/>
          </a:bodyPr>
          <a:lstStyle/>
          <a:p>
            <a:r>
              <a:rPr lang="en-AU" sz="4800" kern="1400" spc="-50" dirty="0">
                <a:solidFill>
                  <a:schemeClr val="bg1"/>
                </a:solidFill>
                <a:effectLst/>
                <a:latin typeface="Calisto MT" panose="02040603050505030304" pitchFamily="18" charset="0"/>
                <a:ea typeface="Times New Roman" panose="02020603050405020304" pitchFamily="18" charset="0"/>
                <a:cs typeface="Times New Roman" panose="02020603050405020304" pitchFamily="18" charset="0"/>
              </a:rPr>
              <a:t>Testing Sentence Embedding Models using Semantic Similarity Judgments of Simple Phrases</a:t>
            </a:r>
            <a:endParaRPr lang="en-AU" sz="4800" dirty="0">
              <a:solidFill>
                <a:schemeClr val="bg1"/>
              </a:solidFill>
              <a:effectLst>
                <a:outerShdw blurRad="38100" dist="38100" dir="2700000" algn="tl">
                  <a:srgbClr val="000000">
                    <a:alpha val="43137"/>
                  </a:srgbClr>
                </a:outerShdw>
              </a:effectLst>
              <a:latin typeface="Calisto MT" panose="02040603050505030304" pitchFamily="18" charset="0"/>
            </a:endParaRPr>
          </a:p>
        </p:txBody>
      </p:sp>
      <p:sp>
        <p:nvSpPr>
          <p:cNvPr id="3" name="Subtitle 2"/>
          <p:cNvSpPr>
            <a:spLocks noGrp="1"/>
          </p:cNvSpPr>
          <p:nvPr>
            <p:ph type="subTitle" idx="1"/>
          </p:nvPr>
        </p:nvSpPr>
        <p:spPr>
          <a:xfrm>
            <a:off x="539552" y="6309320"/>
            <a:ext cx="8136904" cy="576064"/>
          </a:xfrm>
          <a:noFill/>
        </p:spPr>
        <p:txBody>
          <a:bodyPr>
            <a:normAutofit lnSpcReduction="10000"/>
          </a:bodyPr>
          <a:lstStyle/>
          <a:p>
            <a:r>
              <a:rPr lang="en-AU" dirty="0">
                <a:solidFill>
                  <a:schemeClr val="bg1"/>
                </a:solidFill>
                <a:effectLst>
                  <a:outerShdw blurRad="38100" dist="38100" dir="2700000" algn="tl">
                    <a:srgbClr val="000000">
                      <a:alpha val="43137"/>
                    </a:srgbClr>
                  </a:outerShdw>
                </a:effectLst>
                <a:latin typeface="Calisto MT" pitchFamily="18" charset="0"/>
              </a:rPr>
              <a:t>James Fodor, November 2021</a:t>
            </a:r>
          </a:p>
        </p:txBody>
      </p:sp>
      <p:pic>
        <p:nvPicPr>
          <p:cNvPr id="5124" name="Picture 4" descr="See the source image">
            <a:extLst>
              <a:ext uri="{FF2B5EF4-FFF2-40B4-BE49-F238E27FC236}">
                <a16:creationId xmlns:a16="http://schemas.microsoft.com/office/drawing/2014/main" id="{3C441F24-5A2F-4D04-A4FC-428DAF1B30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401"/>
          <a:stretch/>
        </p:blipFill>
        <p:spPr bwMode="auto">
          <a:xfrm>
            <a:off x="1061609" y="2366430"/>
            <a:ext cx="7020781" cy="35384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E28F759-9D3C-4F92-8CD0-371AA2229B44}"/>
              </a:ext>
            </a:extLst>
          </p:cNvPr>
          <p:cNvSpPr txBox="1"/>
          <p:nvPr/>
        </p:nvSpPr>
        <p:spPr>
          <a:xfrm>
            <a:off x="36004" y="5877272"/>
            <a:ext cx="9144000" cy="461665"/>
          </a:xfrm>
          <a:prstGeom prst="rect">
            <a:avLst/>
          </a:prstGeom>
          <a:noFill/>
        </p:spPr>
        <p:txBody>
          <a:bodyPr wrap="square">
            <a:spAutoFit/>
          </a:bodyPr>
          <a:lstStyle/>
          <a:p>
            <a:r>
              <a:rPr lang="en-AU" sz="800" b="0" i="0" dirty="0">
                <a:solidFill>
                  <a:srgbClr val="D3CFC9"/>
                </a:solidFill>
                <a:effectLst/>
                <a:latin typeface="Arial" panose="020B0604020202020204" pitchFamily="34" charset="0"/>
              </a:rPr>
              <a:t>Distributional or vector-space models of word meaning provide a widely used framework for modelling the meaning of words as patterns activity in an underlying semantic space. However, it is unclear how to best extend these methods to incorporate the effects of phrase context and word order so as to construct semantic representations for novel phrases. This preliminary study elicits human semantic similarity judgements for simple phrases, and uses these data to test several proposed models of compositionality in vector-space semantic models.</a:t>
            </a:r>
            <a:endParaRPr lang="en-AU"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Concept Representation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1964512"/>
          </a:xfrm>
          <a:prstGeom prst="rect">
            <a:avLst/>
          </a:prstGeom>
          <a:noFill/>
        </p:spPr>
        <p:txBody>
          <a:bodyPr wrap="square" rtlCol="0">
            <a:spAutoFit/>
          </a:bodyPr>
          <a:lstStyle/>
          <a:p>
            <a:pPr>
              <a:lnSpc>
                <a:spcPct val="150000"/>
              </a:lnSpc>
            </a:pPr>
            <a:r>
              <a:rPr lang="en-AU" sz="2800" dirty="0"/>
              <a:t>“A key goal of cognitive neuroscience is to delineate the nature, content, and neuroanatomical distribution of the </a:t>
            </a:r>
            <a:r>
              <a:rPr lang="en-AU" sz="2800" b="1" dirty="0"/>
              <a:t>neural representation of concept knowledge</a:t>
            </a:r>
            <a:r>
              <a:rPr lang="en-AU" sz="2800" dirty="0"/>
              <a:t>.”</a:t>
            </a:r>
          </a:p>
        </p:txBody>
      </p:sp>
      <p:sp>
        <p:nvSpPr>
          <p:cNvPr id="6" name="Rectangle 5"/>
          <p:cNvSpPr/>
          <p:nvPr/>
        </p:nvSpPr>
        <p:spPr>
          <a:xfrm>
            <a:off x="0" y="6581001"/>
            <a:ext cx="9144000" cy="646331"/>
          </a:xfrm>
          <a:prstGeom prst="rect">
            <a:avLst/>
          </a:prstGeom>
        </p:spPr>
        <p:txBody>
          <a:bodyPr wrap="square">
            <a:spAutoFit/>
          </a:bodyPr>
          <a:lstStyle/>
          <a:p>
            <a:r>
              <a:rPr lang="en-AU" sz="1200" dirty="0"/>
              <a:t>Bauer, Andrew J., and Marcel A. Just. "Neural representations of concept knowledge." </a:t>
            </a:r>
            <a:r>
              <a:rPr lang="en-AU" sz="1200" i="1" dirty="0"/>
              <a:t>The oxford handbook of neurolinguistics</a:t>
            </a:r>
            <a:r>
              <a:rPr lang="en-AU" sz="1200" dirty="0"/>
              <a:t> (2019): 1-21.</a:t>
            </a:r>
          </a:p>
          <a:p>
            <a:r>
              <a:rPr lang="en-AU" sz="1200" dirty="0" err="1"/>
              <a:t>Huth</a:t>
            </a:r>
            <a:r>
              <a:rPr lang="en-AU" sz="1200" dirty="0"/>
              <a:t>, Alexander G., Wendy A. De </a:t>
            </a:r>
            <a:r>
              <a:rPr lang="en-AU" sz="1200" dirty="0" err="1"/>
              <a:t>Heer</a:t>
            </a:r>
            <a:r>
              <a:rPr lang="en-AU" sz="1200" dirty="0"/>
              <a:t>, Thomas L. Griffiths, </a:t>
            </a:r>
            <a:r>
              <a:rPr lang="en-AU" sz="1200" dirty="0" err="1"/>
              <a:t>Frédéric</a:t>
            </a:r>
            <a:r>
              <a:rPr lang="en-AU" sz="1200" dirty="0"/>
              <a:t> E. </a:t>
            </a:r>
            <a:r>
              <a:rPr lang="en-AU" sz="1200" dirty="0" err="1"/>
              <a:t>Theunissen</a:t>
            </a:r>
            <a:r>
              <a:rPr lang="en-AU" sz="1200" dirty="0"/>
              <a:t>, and Jack L. Gallant. "Natural speech reveals the semantic maps that tile human cerebral cortex." </a:t>
            </a:r>
            <a:r>
              <a:rPr lang="en-AU" sz="1200" i="1" dirty="0"/>
              <a:t>Nature</a:t>
            </a:r>
            <a:r>
              <a:rPr lang="en-AU" sz="1200" dirty="0"/>
              <a:t> 532, no. 7600 (2016): 453-458.</a:t>
            </a:r>
          </a:p>
        </p:txBody>
      </p:sp>
      <p:pic>
        <p:nvPicPr>
          <p:cNvPr id="870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35" y="3269322"/>
            <a:ext cx="4608513" cy="3256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91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0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Concept Representation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2610843"/>
          </a:xfrm>
          <a:prstGeom prst="rect">
            <a:avLst/>
          </a:prstGeom>
          <a:noFill/>
        </p:spPr>
        <p:txBody>
          <a:bodyPr wrap="square" rtlCol="0">
            <a:spAutoFit/>
          </a:bodyPr>
          <a:lstStyle/>
          <a:p>
            <a:pPr>
              <a:lnSpc>
                <a:spcPct val="150000"/>
              </a:lnSpc>
            </a:pPr>
            <a:r>
              <a:rPr lang="en-AU" sz="2800" dirty="0"/>
              <a:t>“A concept can be defined, in neural terms, as a systematic, </a:t>
            </a:r>
            <a:r>
              <a:rPr lang="en-AU" sz="2800" b="1" dirty="0"/>
              <a:t>distributed pattern of activation </a:t>
            </a:r>
            <a:r>
              <a:rPr lang="en-AU" sz="2800" dirty="0"/>
              <a:t>across a network of cortical regions that occurs when a person</a:t>
            </a:r>
          </a:p>
          <a:p>
            <a:pPr>
              <a:lnSpc>
                <a:spcPct val="150000"/>
              </a:lnSpc>
            </a:pPr>
            <a:r>
              <a:rPr lang="en-AU" sz="2800" dirty="0"/>
              <a:t>thinks about that concept.”</a:t>
            </a:r>
          </a:p>
        </p:txBody>
      </p:sp>
      <p:sp>
        <p:nvSpPr>
          <p:cNvPr id="6" name="Rectangle 5"/>
          <p:cNvSpPr/>
          <p:nvPr/>
        </p:nvSpPr>
        <p:spPr>
          <a:xfrm>
            <a:off x="0" y="6396335"/>
            <a:ext cx="9144000" cy="461665"/>
          </a:xfrm>
          <a:prstGeom prst="rect">
            <a:avLst/>
          </a:prstGeom>
        </p:spPr>
        <p:txBody>
          <a:bodyPr wrap="square">
            <a:spAutoFit/>
          </a:bodyPr>
          <a:lstStyle/>
          <a:p>
            <a:r>
              <a:rPr lang="en-AU" sz="1200" dirty="0"/>
              <a:t>Vargas, Robert, and Marcel Adam Just. "Neural representations of abstract concepts: Identifying underlying </a:t>
            </a:r>
            <a:r>
              <a:rPr lang="en-AU" sz="1200" dirty="0" err="1"/>
              <a:t>neurosemantic</a:t>
            </a:r>
            <a:r>
              <a:rPr lang="en-AU" sz="1200" dirty="0"/>
              <a:t> dimensions." </a:t>
            </a:r>
            <a:r>
              <a:rPr lang="en-AU" sz="1200" i="1" dirty="0"/>
              <a:t>Cerebral Cortex</a:t>
            </a:r>
            <a:r>
              <a:rPr lang="en-AU" sz="1200" dirty="0"/>
              <a:t> 30, no. 4 (2020): 2157-2166.</a:t>
            </a:r>
          </a:p>
        </p:txBody>
      </p:sp>
      <p:sp>
        <p:nvSpPr>
          <p:cNvPr id="9" name="TextBox 8">
            <a:extLst>
              <a:ext uri="{FF2B5EF4-FFF2-40B4-BE49-F238E27FC236}">
                <a16:creationId xmlns:a16="http://schemas.microsoft.com/office/drawing/2014/main" id="{E48B6DF0-95EE-444C-9F3F-89B41503969D}"/>
              </a:ext>
            </a:extLst>
          </p:cNvPr>
          <p:cNvSpPr txBox="1"/>
          <p:nvPr/>
        </p:nvSpPr>
        <p:spPr>
          <a:xfrm>
            <a:off x="395536" y="4005064"/>
            <a:ext cx="7560840" cy="1318181"/>
          </a:xfrm>
          <a:prstGeom prst="rect">
            <a:avLst/>
          </a:prstGeom>
          <a:noFill/>
        </p:spPr>
        <p:txBody>
          <a:bodyPr wrap="square">
            <a:spAutoFit/>
          </a:bodyPr>
          <a:lstStyle/>
          <a:p>
            <a:pPr>
              <a:lnSpc>
                <a:spcPct val="150000"/>
              </a:lnSpc>
            </a:pPr>
            <a:r>
              <a:rPr lang="en-AU" sz="2800" b="1" dirty="0"/>
              <a:t>Distributional semantics</a:t>
            </a:r>
            <a:r>
              <a:rPr lang="en-AU" sz="2800" dirty="0"/>
              <a:t>:</a:t>
            </a:r>
          </a:p>
          <a:p>
            <a:pPr>
              <a:lnSpc>
                <a:spcPct val="150000"/>
              </a:lnSpc>
            </a:pPr>
            <a:r>
              <a:rPr lang="en-AU" sz="2800" dirty="0"/>
              <a:t>Patterns of neural activations -&gt; feature activations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Concept Representation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6" name="Rectangle 5"/>
          <p:cNvSpPr/>
          <p:nvPr/>
        </p:nvSpPr>
        <p:spPr>
          <a:xfrm>
            <a:off x="0" y="6536377"/>
            <a:ext cx="9144000" cy="276999"/>
          </a:xfrm>
          <a:prstGeom prst="rect">
            <a:avLst/>
          </a:prstGeom>
        </p:spPr>
        <p:txBody>
          <a:bodyPr wrap="square">
            <a:spAutoFit/>
          </a:bodyPr>
          <a:lstStyle/>
          <a:p>
            <a:r>
              <a:rPr lang="en-AU" sz="1200" dirty="0"/>
              <a:t>Binder, Jeffrey R., et al. “Toward a brain-based componential semantic representation.” </a:t>
            </a:r>
            <a:r>
              <a:rPr lang="en-AU" sz="1200" i="1" dirty="0"/>
              <a:t>Cognitive Neuropsychology </a:t>
            </a:r>
            <a:r>
              <a:rPr lang="en-AU" sz="1200" dirty="0"/>
              <a:t>33 no. 3-4 (2016): 130-174.</a:t>
            </a:r>
          </a:p>
        </p:txBody>
      </p:sp>
      <p:pic>
        <p:nvPicPr>
          <p:cNvPr id="9" name="Picture 8">
            <a:extLst>
              <a:ext uri="{FF2B5EF4-FFF2-40B4-BE49-F238E27FC236}">
                <a16:creationId xmlns:a16="http://schemas.microsoft.com/office/drawing/2014/main" id="{0CD5CF69-7C7E-46DC-ACC4-1B6E834B0BE9}"/>
              </a:ext>
            </a:extLst>
          </p:cNvPr>
          <p:cNvPicPr>
            <a:picLocks noChangeAspect="1"/>
          </p:cNvPicPr>
          <p:nvPr/>
        </p:nvPicPr>
        <p:blipFill>
          <a:blip r:embed="rId3"/>
          <a:stretch>
            <a:fillRect/>
          </a:stretch>
        </p:blipFill>
        <p:spPr>
          <a:xfrm>
            <a:off x="845840" y="1124744"/>
            <a:ext cx="7452320" cy="5294714"/>
          </a:xfrm>
          <a:prstGeom prst="rect">
            <a:avLst/>
          </a:prstGeom>
        </p:spPr>
      </p:pic>
    </p:spTree>
    <p:extLst>
      <p:ext uri="{BB962C8B-B14F-4D97-AF65-F5344CB8AC3E}">
        <p14:creationId xmlns:p14="http://schemas.microsoft.com/office/powerpoint/2010/main" val="907217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Concept Representation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6" name="Rectangle 5"/>
          <p:cNvSpPr/>
          <p:nvPr/>
        </p:nvSpPr>
        <p:spPr>
          <a:xfrm>
            <a:off x="0" y="6536377"/>
            <a:ext cx="9144000" cy="276999"/>
          </a:xfrm>
          <a:prstGeom prst="rect">
            <a:avLst/>
          </a:prstGeom>
        </p:spPr>
        <p:txBody>
          <a:bodyPr wrap="square">
            <a:spAutoFit/>
          </a:bodyPr>
          <a:lstStyle/>
          <a:p>
            <a:r>
              <a:rPr lang="en-AU" sz="1200" dirty="0"/>
              <a:t>Pereira, Francisco, et al. "Toward a universal decoder of linguistic meaning from brain activation." Nature communications 9.1 (2018): 1-13.</a:t>
            </a:r>
          </a:p>
        </p:txBody>
      </p:sp>
      <p:pic>
        <p:nvPicPr>
          <p:cNvPr id="3" name="Picture 2" descr="Map&#10;&#10;Description automatically generated">
            <a:extLst>
              <a:ext uri="{FF2B5EF4-FFF2-40B4-BE49-F238E27FC236}">
                <a16:creationId xmlns:a16="http://schemas.microsoft.com/office/drawing/2014/main" id="{3144C775-4C79-46C1-9D2B-5EC2394F1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935" y="1038127"/>
            <a:ext cx="6908129" cy="5517231"/>
          </a:xfrm>
          <a:prstGeom prst="rect">
            <a:avLst/>
          </a:prstGeom>
        </p:spPr>
      </p:pic>
    </p:spTree>
    <p:extLst>
      <p:ext uri="{BB962C8B-B14F-4D97-AF65-F5344CB8AC3E}">
        <p14:creationId xmlns:p14="http://schemas.microsoft.com/office/powerpoint/2010/main" val="1623772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6182"/>
            <a:ext cx="9144000" cy="784830"/>
          </a:xfrm>
          <a:prstGeom prst="rect">
            <a:avLst/>
          </a:prstGeom>
          <a:noFill/>
        </p:spPr>
        <p:txBody>
          <a:bodyPr wrap="square" rtlCol="0">
            <a:spAutoFit/>
          </a:bodyPr>
          <a:lstStyle/>
          <a:p>
            <a:pPr algn="ctr"/>
            <a:r>
              <a:rPr lang="en-AU" sz="4500" dirty="0">
                <a:latin typeface="Book Antiqua" pitchFamily="18" charset="0"/>
              </a:rPr>
              <a:t>Word Embeddings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12" name="Rectangle 11"/>
          <p:cNvSpPr/>
          <p:nvPr/>
        </p:nvSpPr>
        <p:spPr>
          <a:xfrm>
            <a:off x="0" y="6396335"/>
            <a:ext cx="9144000" cy="461665"/>
          </a:xfrm>
          <a:prstGeom prst="rect">
            <a:avLst/>
          </a:prstGeom>
        </p:spPr>
        <p:txBody>
          <a:bodyPr wrap="square">
            <a:spAutoFit/>
          </a:bodyPr>
          <a:lstStyle/>
          <a:p>
            <a:r>
              <a:rPr lang="en-AU" sz="1200" dirty="0" err="1"/>
              <a:t>Abnar</a:t>
            </a:r>
            <a:r>
              <a:rPr lang="en-AU" sz="1200" dirty="0"/>
              <a:t>, Samira, Lisa </a:t>
            </a:r>
            <a:r>
              <a:rPr lang="en-AU" sz="1200" dirty="0" err="1"/>
              <a:t>Beinborn</a:t>
            </a:r>
            <a:r>
              <a:rPr lang="en-AU" sz="1200" dirty="0"/>
              <a:t>, Rochelle </a:t>
            </a:r>
            <a:r>
              <a:rPr lang="en-AU" sz="1200" dirty="0" err="1"/>
              <a:t>Choenni</a:t>
            </a:r>
            <a:r>
              <a:rPr lang="en-AU" sz="1200" dirty="0"/>
              <a:t>, and Willem </a:t>
            </a:r>
            <a:r>
              <a:rPr lang="en-AU" sz="1200" dirty="0" err="1"/>
              <a:t>Zuidema</a:t>
            </a:r>
            <a:r>
              <a:rPr lang="en-AU" sz="1200" dirty="0"/>
              <a:t>. "</a:t>
            </a:r>
            <a:r>
              <a:rPr lang="en-AU" sz="1200" dirty="0" err="1"/>
              <a:t>Blackbox</a:t>
            </a:r>
            <a:r>
              <a:rPr lang="en-AU" sz="1200" dirty="0"/>
              <a:t> meets </a:t>
            </a:r>
            <a:r>
              <a:rPr lang="en-AU" sz="1200" dirty="0" err="1"/>
              <a:t>blackbox</a:t>
            </a:r>
            <a:r>
              <a:rPr lang="en-AU" sz="1200" dirty="0"/>
              <a:t>: Representational similarity and stability analysis of neural language models and brains." </a:t>
            </a:r>
            <a:r>
              <a:rPr lang="en-AU" sz="1200" i="1" dirty="0" err="1"/>
              <a:t>arXiv</a:t>
            </a:r>
            <a:r>
              <a:rPr lang="en-AU" sz="1200" i="1" dirty="0"/>
              <a:t> preprint arXiv:1906.01539</a:t>
            </a:r>
            <a:r>
              <a:rPr lang="en-AU" sz="1200" dirty="0"/>
              <a:t> (2019).</a:t>
            </a:r>
          </a:p>
        </p:txBody>
      </p:sp>
      <p:pic>
        <p:nvPicPr>
          <p:cNvPr id="839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6465"/>
          <a:stretch/>
        </p:blipFill>
        <p:spPr bwMode="auto">
          <a:xfrm>
            <a:off x="87759" y="2852936"/>
            <a:ext cx="8948737" cy="3084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5438F3E2-0C89-4255-84F4-ACC13D9D0AF7}"/>
              </a:ext>
            </a:extLst>
          </p:cNvPr>
          <p:cNvSpPr txBox="1"/>
          <p:nvPr/>
        </p:nvSpPr>
        <p:spPr>
          <a:xfrm>
            <a:off x="395536" y="1196752"/>
            <a:ext cx="8064896" cy="1318181"/>
          </a:xfrm>
          <a:prstGeom prst="rect">
            <a:avLst/>
          </a:prstGeom>
          <a:noFill/>
        </p:spPr>
        <p:txBody>
          <a:bodyPr wrap="square" rtlCol="0">
            <a:spAutoFit/>
          </a:bodyPr>
          <a:lstStyle/>
          <a:p>
            <a:pPr>
              <a:lnSpc>
                <a:spcPct val="150000"/>
              </a:lnSpc>
            </a:pPr>
            <a:r>
              <a:rPr lang="en-AU" sz="2800" dirty="0"/>
              <a:t>Word embeddings are popular way to model concept representation in </a:t>
            </a:r>
            <a:r>
              <a:rPr lang="en-AU" sz="2800" b="1" dirty="0"/>
              <a:t>distributional semantics</a:t>
            </a:r>
            <a:r>
              <a:rPr lang="en-AU" sz="2800" dirty="0"/>
              <a:t>.</a:t>
            </a:r>
          </a:p>
        </p:txBody>
      </p:sp>
    </p:spTree>
    <p:extLst>
      <p:ext uri="{BB962C8B-B14F-4D97-AF65-F5344CB8AC3E}">
        <p14:creationId xmlns:p14="http://schemas.microsoft.com/office/powerpoint/2010/main" val="377032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Sentence Embeddings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3411062"/>
          </a:xfrm>
          <a:prstGeom prst="rect">
            <a:avLst/>
          </a:prstGeom>
          <a:noFill/>
        </p:spPr>
        <p:txBody>
          <a:bodyPr wrap="square" rtlCol="0">
            <a:spAutoFit/>
          </a:bodyPr>
          <a:lstStyle/>
          <a:p>
            <a:pPr>
              <a:lnSpc>
                <a:spcPct val="150000"/>
              </a:lnSpc>
              <a:spcAft>
                <a:spcPts val="1200"/>
              </a:spcAft>
            </a:pPr>
            <a:r>
              <a:rPr lang="en-AU" sz="2800" dirty="0"/>
              <a:t>Question: How to go from </a:t>
            </a:r>
            <a:r>
              <a:rPr lang="en-AU" sz="2800" b="1" dirty="0"/>
              <a:t>word embeddings </a:t>
            </a:r>
            <a:r>
              <a:rPr lang="en-AU" sz="2800" dirty="0"/>
              <a:t>to </a:t>
            </a:r>
            <a:r>
              <a:rPr lang="en-AU" sz="2800" b="1" dirty="0"/>
              <a:t>sentence embeddings</a:t>
            </a:r>
            <a:r>
              <a:rPr lang="en-AU" sz="2800" dirty="0"/>
              <a:t>?</a:t>
            </a:r>
          </a:p>
          <a:p>
            <a:pPr>
              <a:lnSpc>
                <a:spcPct val="150000"/>
              </a:lnSpc>
              <a:spcAft>
                <a:spcPts val="1200"/>
              </a:spcAft>
            </a:pPr>
            <a:r>
              <a:rPr lang="en-AU" sz="2800" dirty="0"/>
              <a:t>How to combine word embeddings in a systematic way to represent </a:t>
            </a:r>
            <a:r>
              <a:rPr lang="en-AU" sz="2800" b="1" dirty="0"/>
              <a:t>sentence structure</a:t>
            </a:r>
            <a:r>
              <a:rPr lang="en-AU" sz="2800" dirty="0"/>
              <a:t>, modifiers, agent-patient relations, etc?</a:t>
            </a:r>
          </a:p>
        </p:txBody>
      </p:sp>
    </p:spTree>
    <p:extLst>
      <p:ext uri="{BB962C8B-B14F-4D97-AF65-F5344CB8AC3E}">
        <p14:creationId xmlns:p14="http://schemas.microsoft.com/office/powerpoint/2010/main" val="313014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Compositionality</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4616648"/>
          </a:xfrm>
          <a:prstGeom prst="rect">
            <a:avLst/>
          </a:prstGeom>
          <a:noFill/>
        </p:spPr>
        <p:txBody>
          <a:bodyPr wrap="square" rtlCol="0">
            <a:spAutoFit/>
          </a:bodyPr>
          <a:lstStyle/>
          <a:p>
            <a:pPr>
              <a:lnSpc>
                <a:spcPct val="150000"/>
              </a:lnSpc>
            </a:pPr>
            <a:r>
              <a:rPr lang="en-AU" sz="2800" dirty="0"/>
              <a:t>“Compositionality typically refers to the property that meanings of composed structures are a function</a:t>
            </a:r>
          </a:p>
          <a:p>
            <a:pPr>
              <a:lnSpc>
                <a:spcPct val="150000"/>
              </a:lnSpc>
            </a:pPr>
            <a:r>
              <a:rPr lang="en-AU" sz="2800" dirty="0"/>
              <a:t>of </a:t>
            </a:r>
            <a:r>
              <a:rPr lang="en-AU" sz="2800" b="1" dirty="0"/>
              <a:t>the meanings of constituent units </a:t>
            </a:r>
            <a:r>
              <a:rPr lang="en-AU" sz="2800" dirty="0"/>
              <a:t>and the </a:t>
            </a:r>
            <a:r>
              <a:rPr lang="en-AU" sz="2800" b="1" dirty="0"/>
              <a:t>rules used to combine those units </a:t>
            </a:r>
            <a:r>
              <a:rPr lang="en-AU" sz="2800" dirty="0"/>
              <a:t>into that structure. For example, we combine individual words like ‘Jane’, ‘goes to’ and ‘the store’ to form the sentence ‘Jane goes to the store’.”</a:t>
            </a:r>
          </a:p>
        </p:txBody>
      </p:sp>
      <p:sp>
        <p:nvSpPr>
          <p:cNvPr id="6" name="Rectangle 5"/>
          <p:cNvSpPr/>
          <p:nvPr/>
        </p:nvSpPr>
        <p:spPr>
          <a:xfrm>
            <a:off x="0" y="6396335"/>
            <a:ext cx="9144000" cy="461665"/>
          </a:xfrm>
          <a:prstGeom prst="rect">
            <a:avLst/>
          </a:prstGeom>
        </p:spPr>
        <p:txBody>
          <a:bodyPr wrap="square">
            <a:spAutoFit/>
          </a:bodyPr>
          <a:lstStyle/>
          <a:p>
            <a:r>
              <a:rPr lang="en-AU" sz="1200" dirty="0"/>
              <a:t>Martin, Andrea E., and Leonidas AA </a:t>
            </a:r>
            <a:r>
              <a:rPr lang="en-AU" sz="1200" dirty="0" err="1"/>
              <a:t>Doumas</a:t>
            </a:r>
            <a:r>
              <a:rPr lang="en-AU" sz="1200" dirty="0"/>
              <a:t>. "Tensors and compositionality in neural systems." </a:t>
            </a:r>
            <a:r>
              <a:rPr lang="en-AU" sz="1200" i="1" dirty="0"/>
              <a:t>Philosophical Transactions of the Royal Society B</a:t>
            </a:r>
            <a:r>
              <a:rPr lang="en-AU" sz="1200" dirty="0"/>
              <a:t> 375, no. 1791 (2020): 20190306.</a:t>
            </a:r>
          </a:p>
        </p:txBody>
      </p:sp>
    </p:spTree>
    <p:extLst>
      <p:ext uri="{BB962C8B-B14F-4D97-AF65-F5344CB8AC3E}">
        <p14:creationId xmlns:p14="http://schemas.microsoft.com/office/powerpoint/2010/main" val="1362600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Representing Sentences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6" name="Rectangle 5"/>
          <p:cNvSpPr/>
          <p:nvPr/>
        </p:nvSpPr>
        <p:spPr>
          <a:xfrm>
            <a:off x="0" y="6237312"/>
            <a:ext cx="9144000" cy="830997"/>
          </a:xfrm>
          <a:prstGeom prst="rect">
            <a:avLst/>
          </a:prstGeom>
        </p:spPr>
        <p:txBody>
          <a:bodyPr wrap="square">
            <a:spAutoFit/>
          </a:bodyPr>
          <a:lstStyle/>
          <a:p>
            <a:r>
              <a:rPr lang="en-AU" sz="1200" dirty="0"/>
              <a:t>Frankland, Steven M., and Joshua D. Greene. "Concepts and compositionality: in search of the brain's language of thought." </a:t>
            </a:r>
            <a:r>
              <a:rPr lang="en-AU" sz="1200" i="1" dirty="0"/>
              <a:t>Annual review of psychology</a:t>
            </a:r>
            <a:r>
              <a:rPr lang="en-AU" sz="1200" dirty="0"/>
              <a:t> 71 (2020): 273-303.</a:t>
            </a:r>
          </a:p>
          <a:p>
            <a:r>
              <a:rPr lang="en-AU" sz="1200" dirty="0"/>
              <a:t>Frankland, Steven M., and Joshua D. Greene. "Two ways to build a thought: distinct forms of compositional semantic representation across brain regions." </a:t>
            </a:r>
            <a:r>
              <a:rPr lang="en-AU" sz="1200" i="1" dirty="0"/>
              <a:t>Cerebral Cortex</a:t>
            </a:r>
            <a:r>
              <a:rPr lang="en-AU" sz="1200" dirty="0"/>
              <a:t> 30, no. 6 (2020): 3838-3855.</a:t>
            </a:r>
          </a:p>
        </p:txBody>
      </p:sp>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930" y="1111406"/>
            <a:ext cx="8721550" cy="2965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Figure 1. Understanding simple descriptions of events requires encoding the relations between the event’s participants (who did what to whom). Consider the proposition “the dog chased the cat.” This proposition can employ structured representations from at least two distinct levels of a hierarchy. First, conjunctions of specific noun-verb combinations (“the dog chased,” “the cat was chased”) can be reused across propositions involving the same verb and the same noun in the same relationship (“the dog chased the man” and “the dog chased the cat”). At a higher level of abstraction, however, there are semantic role representations that can generalize across verbs. For example, dog as the agent (the entity that is causally responsible for affecting another entity) can be a thing that bumps something or chases something (“the dog chased the cat” “the dog bumped the boy”). Although narrow role combinations (bindings of nouns to specific verbs) are invariant to the remaining arguments of the relation (“the dog chased [something]”), broader role combinations are invariant to both the remaining argument, and the particular verb (“the dog did [something]”). Thus, they exist at a higher level of abstraction.">
            <a:extLst>
              <a:ext uri="{FF2B5EF4-FFF2-40B4-BE49-F238E27FC236}">
                <a16:creationId xmlns:a16="http://schemas.microsoft.com/office/drawing/2014/main" id="{CD61AB33-FEB3-4387-8129-CF3D4F38D1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4090082"/>
            <a:ext cx="6111082" cy="2075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44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Compositional Embeddings</a:t>
            </a:r>
          </a:p>
        </p:txBody>
      </p:sp>
      <mc:AlternateContent xmlns:mc="http://schemas.openxmlformats.org/markup-compatibility/2006">
        <mc:Choice xmlns:a14="http://schemas.microsoft.com/office/drawing/2010/main" Requires="a14">
          <p:graphicFrame>
            <p:nvGraphicFramePr>
              <p:cNvPr id="2" name="Table 1">
                <a:extLst>
                  <a:ext uri="{FF2B5EF4-FFF2-40B4-BE49-F238E27FC236}">
                    <a16:creationId xmlns:a16="http://schemas.microsoft.com/office/drawing/2014/main" id="{F456E378-B46C-4287-A36F-518719AFD2B2}"/>
                  </a:ext>
                </a:extLst>
              </p:cNvPr>
              <p:cNvGraphicFramePr>
                <a:graphicFrameLocks noGrp="1"/>
              </p:cNvGraphicFramePr>
              <p:nvPr>
                <p:extLst>
                  <p:ext uri="{D42A27DB-BD31-4B8C-83A1-F6EECF244321}">
                    <p14:modId xmlns:p14="http://schemas.microsoft.com/office/powerpoint/2010/main" val="2122243477"/>
                  </p:ext>
                </p:extLst>
              </p:nvPr>
            </p:nvGraphicFramePr>
            <p:xfrm>
              <a:off x="2303748" y="2175724"/>
              <a:ext cx="4536504" cy="4133596"/>
            </p:xfrm>
            <a:graphic>
              <a:graphicData uri="http://schemas.openxmlformats.org/drawingml/2006/table">
                <a:tbl>
                  <a:tblPr firstRow="1" firstCol="1" bandRow="1">
                    <a:tableStyleId>{5C22544A-7EE6-4342-B048-85BDC9FD1C3A}</a:tableStyleId>
                  </a:tblPr>
                  <a:tblGrid>
                    <a:gridCol w="2268252">
                      <a:extLst>
                        <a:ext uri="{9D8B030D-6E8A-4147-A177-3AD203B41FA5}">
                          <a16:colId xmlns:a16="http://schemas.microsoft.com/office/drawing/2014/main" val="2940477696"/>
                        </a:ext>
                      </a:extLst>
                    </a:gridCol>
                    <a:gridCol w="2268252">
                      <a:extLst>
                        <a:ext uri="{9D8B030D-6E8A-4147-A177-3AD203B41FA5}">
                          <a16:colId xmlns:a16="http://schemas.microsoft.com/office/drawing/2014/main" val="1210963270"/>
                        </a:ext>
                      </a:extLst>
                    </a:gridCol>
                  </a:tblGrid>
                  <a:tr h="166944">
                    <a:tc>
                      <a:txBody>
                        <a:bodyPr/>
                        <a:lstStyle/>
                        <a:p>
                          <a:pPr algn="ctr">
                            <a:lnSpc>
                              <a:spcPct val="115000"/>
                            </a:lnSpc>
                            <a:spcAft>
                              <a:spcPts val="1000"/>
                            </a:spcAft>
                          </a:pPr>
                          <a:r>
                            <a:rPr lang="en-AU" sz="1800" dirty="0">
                              <a:effectLst/>
                            </a:rPr>
                            <a:t>Model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n-AU" sz="1800" dirty="0">
                              <a:effectLst/>
                            </a:rPr>
                            <a:t>Function</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5098338"/>
                      </a:ext>
                    </a:extLst>
                  </a:tr>
                  <a:tr h="294167">
                    <a:tc>
                      <a:txBody>
                        <a:bodyPr/>
                        <a:lstStyle/>
                        <a:p>
                          <a:pPr>
                            <a:lnSpc>
                              <a:spcPct val="115000"/>
                            </a:lnSpc>
                            <a:spcAft>
                              <a:spcPts val="1000"/>
                            </a:spcAft>
                          </a:pPr>
                          <a:r>
                            <a:rPr lang="en-AU" sz="1800">
                              <a:effectLst/>
                            </a:rPr>
                            <a:t>Subject only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𝑠</m:t>
                                    </m:r>
                                  </m:e>
                                </m:acc>
                              </m:oMath>
                            </m:oMathPara>
                          </a14:m>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3470834"/>
                      </a:ext>
                    </a:extLst>
                  </a:tr>
                  <a:tr h="294167">
                    <a:tc>
                      <a:txBody>
                        <a:bodyPr/>
                        <a:lstStyle/>
                        <a:p>
                          <a:pPr>
                            <a:lnSpc>
                              <a:spcPct val="115000"/>
                            </a:lnSpc>
                            <a:spcAft>
                              <a:spcPts val="1000"/>
                            </a:spcAft>
                          </a:pPr>
                          <a:r>
                            <a:rPr lang="en-AU" sz="1800">
                              <a:effectLst/>
                            </a:rPr>
                            <a:t>Verb only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𝑣</m:t>
                                    </m:r>
                                  </m:e>
                                </m:acc>
                              </m:oMath>
                            </m:oMathPara>
                          </a14:m>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2952963"/>
                      </a:ext>
                    </a:extLst>
                  </a:tr>
                  <a:tr h="294167">
                    <a:tc>
                      <a:txBody>
                        <a:bodyPr/>
                        <a:lstStyle/>
                        <a:p>
                          <a:pPr>
                            <a:lnSpc>
                              <a:spcPct val="115000"/>
                            </a:lnSpc>
                            <a:spcAft>
                              <a:spcPts val="1000"/>
                            </a:spcAft>
                          </a:pPr>
                          <a:r>
                            <a:rPr lang="en-AU" sz="1800">
                              <a:effectLst/>
                            </a:rPr>
                            <a:t>Object only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𝑜</m:t>
                                    </m:r>
                                  </m:e>
                                </m:acc>
                              </m:oMath>
                            </m:oMathPara>
                          </a14:m>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3853986"/>
                      </a:ext>
                    </a:extLst>
                  </a:tr>
                  <a:tr h="294167">
                    <a:tc>
                      <a:txBody>
                        <a:bodyPr/>
                        <a:lstStyle/>
                        <a:p>
                          <a:pPr>
                            <a:lnSpc>
                              <a:spcPct val="115000"/>
                            </a:lnSpc>
                            <a:spcAft>
                              <a:spcPts val="1000"/>
                            </a:spcAft>
                          </a:pPr>
                          <a:r>
                            <a:rPr lang="en-AU" sz="1800" dirty="0">
                              <a:effectLst/>
                            </a:rPr>
                            <a:t>Additive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𝑠</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𝑣</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𝑜</m:t>
                                    </m:r>
                                  </m:e>
                                </m:acc>
                              </m:oMath>
                            </m:oMathPara>
                          </a14:m>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7105901"/>
                      </a:ext>
                    </a:extLst>
                  </a:tr>
                  <a:tr h="294167">
                    <a:tc>
                      <a:txBody>
                        <a:bodyPr/>
                        <a:lstStyle/>
                        <a:p>
                          <a:pPr>
                            <a:lnSpc>
                              <a:spcPct val="115000"/>
                            </a:lnSpc>
                            <a:spcAft>
                              <a:spcPts val="1000"/>
                            </a:spcAft>
                          </a:pPr>
                          <a:r>
                            <a:rPr lang="en-AU" sz="1800" dirty="0">
                              <a:effectLst/>
                            </a:rPr>
                            <a:t>Weighted additive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r>
                                  <a:rPr lang="en-AU" sz="1800">
                                    <a:effectLst/>
                                    <a:latin typeface="Cambria Math" panose="02040503050406030204" pitchFamily="18" charset="0"/>
                                  </a:rPr>
                                  <m:t>𝛼</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𝑠</m:t>
                                    </m:r>
                                  </m:e>
                                </m:acc>
                                <m:r>
                                  <a:rPr lang="en-AU" sz="1800">
                                    <a:effectLst/>
                                    <a:latin typeface="Cambria Math" panose="02040503050406030204" pitchFamily="18" charset="0"/>
                                  </a:rPr>
                                  <m:t>+</m:t>
                                </m:r>
                                <m:r>
                                  <a:rPr lang="en-AU" sz="1800">
                                    <a:effectLst/>
                                    <a:latin typeface="Cambria Math" panose="02040503050406030204" pitchFamily="18" charset="0"/>
                                  </a:rPr>
                                  <m:t>𝛽</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𝑣</m:t>
                                    </m:r>
                                  </m:e>
                                </m:acc>
                                <m:r>
                                  <a:rPr lang="en-AU" sz="1800">
                                    <a:effectLst/>
                                    <a:latin typeface="Cambria Math" panose="02040503050406030204" pitchFamily="18" charset="0"/>
                                  </a:rPr>
                                  <m:t>+</m:t>
                                </m:r>
                                <m:r>
                                  <a:rPr lang="en-AU" sz="1800">
                                    <a:effectLst/>
                                    <a:latin typeface="Cambria Math" panose="02040503050406030204" pitchFamily="18" charset="0"/>
                                  </a:rPr>
                                  <m:t>𝛾</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𝑜</m:t>
                                    </m:r>
                                  </m:e>
                                </m:acc>
                              </m:oMath>
                            </m:oMathPara>
                          </a14:m>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1387353"/>
                      </a:ext>
                    </a:extLst>
                  </a:tr>
                  <a:tr h="294167">
                    <a:tc>
                      <a:txBody>
                        <a:bodyPr/>
                        <a:lstStyle/>
                        <a:p>
                          <a:pPr>
                            <a:lnSpc>
                              <a:spcPct val="115000"/>
                            </a:lnSpc>
                            <a:spcAft>
                              <a:spcPts val="1000"/>
                            </a:spcAft>
                          </a:pPr>
                          <a:r>
                            <a:rPr lang="en-AU" sz="1800">
                              <a:effectLst/>
                            </a:rPr>
                            <a:t>Multiplicative</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𝑠</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𝑣</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𝑜</m:t>
                                    </m:r>
                                  </m:e>
                                </m:acc>
                              </m:oMath>
                            </m:oMathPara>
                          </a14:m>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2045453"/>
                      </a:ext>
                    </a:extLst>
                  </a:tr>
                  <a:tr h="294167">
                    <a:tc>
                      <a:txBody>
                        <a:bodyPr/>
                        <a:lstStyle/>
                        <a:p>
                          <a:pPr>
                            <a:lnSpc>
                              <a:spcPct val="115000"/>
                            </a:lnSpc>
                            <a:spcAft>
                              <a:spcPts val="1000"/>
                            </a:spcAft>
                          </a:pPr>
                          <a:r>
                            <a:rPr lang="en-AU" sz="1800">
                              <a:effectLst/>
                            </a:rPr>
                            <a:t>Tensor product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d>
                                  <m:dPr>
                                    <m:ctrlPr>
                                      <a:rPr lang="en-AU" sz="1800" i="1">
                                        <a:effectLst/>
                                        <a:latin typeface="Cambria Math" panose="02040503050406030204" pitchFamily="18" charset="0"/>
                                      </a:rPr>
                                    </m:ctrlPr>
                                  </m:dPr>
                                  <m:e>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𝑠</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𝑜</m:t>
                                        </m:r>
                                      </m:e>
                                    </m:acc>
                                  </m:e>
                                </m:d>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𝑣</m:t>
                                    </m:r>
                                  </m:e>
                                </m:acc>
                              </m:oMath>
                            </m:oMathPara>
                          </a14:m>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6525963"/>
                      </a:ext>
                    </a:extLst>
                  </a:tr>
                  <a:tr h="294167">
                    <a:tc>
                      <a:txBody>
                        <a:bodyPr/>
                        <a:lstStyle/>
                        <a:p>
                          <a:pPr>
                            <a:lnSpc>
                              <a:spcPct val="115000"/>
                            </a:lnSpc>
                            <a:spcAft>
                              <a:spcPts val="1000"/>
                            </a:spcAft>
                          </a:pPr>
                          <a:r>
                            <a:rPr lang="en-AU" sz="1800" dirty="0">
                              <a:effectLst/>
                            </a:rPr>
                            <a:t>Circular convolution</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𝑝</m:t>
                                    </m:r>
                                  </m:e>
                                </m:acc>
                                <m:r>
                                  <a:rPr lang="en-AU" sz="1800">
                                    <a:effectLst/>
                                    <a:latin typeface="Cambria Math" panose="02040503050406030204" pitchFamily="18" charset="0"/>
                                  </a:rPr>
                                  <m:t>=</m:t>
                                </m:r>
                                <m:d>
                                  <m:dPr>
                                    <m:ctrlPr>
                                      <a:rPr lang="en-AU" sz="1800" i="1">
                                        <a:effectLst/>
                                        <a:latin typeface="Cambria Math" panose="02040503050406030204" pitchFamily="18" charset="0"/>
                                      </a:rPr>
                                    </m:ctrlPr>
                                  </m:dPr>
                                  <m:e>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𝑠</m:t>
                                        </m:r>
                                      </m:e>
                                    </m:acc>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𝑜</m:t>
                                        </m:r>
                                      </m:e>
                                    </m:acc>
                                  </m:e>
                                </m:d>
                                <m:r>
                                  <a:rPr lang="en-AU" sz="1800">
                                    <a:effectLst/>
                                    <a:latin typeface="Cambria Math" panose="02040503050406030204" pitchFamily="18" charset="0"/>
                                  </a:rPr>
                                  <m:t>∗</m:t>
                                </m:r>
                                <m:acc>
                                  <m:accPr>
                                    <m:chr m:val="̃"/>
                                    <m:ctrlPr>
                                      <a:rPr lang="en-AU" sz="1800" i="1">
                                        <a:effectLst/>
                                        <a:latin typeface="Cambria Math" panose="02040503050406030204" pitchFamily="18" charset="0"/>
                                      </a:rPr>
                                    </m:ctrlPr>
                                  </m:accPr>
                                  <m:e>
                                    <m:r>
                                      <a:rPr lang="en-AU" sz="1800">
                                        <a:effectLst/>
                                        <a:latin typeface="Cambria Math" panose="02040503050406030204" pitchFamily="18" charset="0"/>
                                      </a:rPr>
                                      <m:t>𝑣</m:t>
                                    </m:r>
                                  </m:e>
                                </m:acc>
                              </m:oMath>
                            </m:oMathPara>
                          </a14:m>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89560358"/>
                      </a:ext>
                    </a:extLst>
                  </a:tr>
                  <a:tr h="294167">
                    <a:tc>
                      <a:txBody>
                        <a:bodyPr/>
                        <a:lstStyle/>
                        <a:p>
                          <a:pPr>
                            <a:lnSpc>
                              <a:spcPct val="115000"/>
                            </a:lnSpc>
                            <a:spcAft>
                              <a:spcPts val="10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Neural networks</a:t>
                          </a:r>
                        </a:p>
                      </a:txBody>
                      <a:tcPr marL="68580" marR="68580" marT="0" marB="0"/>
                    </a:tc>
                    <a:tc>
                      <a:txBody>
                        <a:bodyPr/>
                        <a:lstStyle/>
                        <a:p>
                          <a:pPr algn="ctr">
                            <a:lnSpc>
                              <a:spcPct val="115000"/>
                            </a:lnSpc>
                            <a:spcAft>
                              <a:spcPts val="10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Various architectures</a:t>
                          </a:r>
                        </a:p>
                      </a:txBody>
                      <a:tcPr marL="68580" marR="68580" marT="0" marB="0"/>
                    </a:tc>
                    <a:extLst>
                      <a:ext uri="{0D108BD9-81ED-4DB2-BD59-A6C34878D82A}">
                        <a16:rowId xmlns:a16="http://schemas.microsoft.com/office/drawing/2014/main" val="1636601763"/>
                      </a:ext>
                    </a:extLst>
                  </a:tr>
                </a:tbl>
              </a:graphicData>
            </a:graphic>
          </p:graphicFrame>
        </mc:Choice>
        <mc:Fallback>
          <p:graphicFrame>
            <p:nvGraphicFramePr>
              <p:cNvPr id="2" name="Table 1">
                <a:extLst>
                  <a:ext uri="{FF2B5EF4-FFF2-40B4-BE49-F238E27FC236}">
                    <a16:creationId xmlns:a16="http://schemas.microsoft.com/office/drawing/2014/main" id="{F456E378-B46C-4287-A36F-518719AFD2B2}"/>
                  </a:ext>
                </a:extLst>
              </p:cNvPr>
              <p:cNvGraphicFramePr>
                <a:graphicFrameLocks noGrp="1"/>
              </p:cNvGraphicFramePr>
              <p:nvPr>
                <p:extLst>
                  <p:ext uri="{D42A27DB-BD31-4B8C-83A1-F6EECF244321}">
                    <p14:modId xmlns:p14="http://schemas.microsoft.com/office/powerpoint/2010/main" val="2122243477"/>
                  </p:ext>
                </p:extLst>
              </p:nvPr>
            </p:nvGraphicFramePr>
            <p:xfrm>
              <a:off x="2303748" y="2175724"/>
              <a:ext cx="4536504" cy="4133596"/>
            </p:xfrm>
            <a:graphic>
              <a:graphicData uri="http://schemas.openxmlformats.org/drawingml/2006/table">
                <a:tbl>
                  <a:tblPr firstRow="1" firstCol="1" bandRow="1">
                    <a:tableStyleId>{5C22544A-7EE6-4342-B048-85BDC9FD1C3A}</a:tableStyleId>
                  </a:tblPr>
                  <a:tblGrid>
                    <a:gridCol w="2268252">
                      <a:extLst>
                        <a:ext uri="{9D8B030D-6E8A-4147-A177-3AD203B41FA5}">
                          <a16:colId xmlns:a16="http://schemas.microsoft.com/office/drawing/2014/main" val="2940477696"/>
                        </a:ext>
                      </a:extLst>
                    </a:gridCol>
                    <a:gridCol w="2268252">
                      <a:extLst>
                        <a:ext uri="{9D8B030D-6E8A-4147-A177-3AD203B41FA5}">
                          <a16:colId xmlns:a16="http://schemas.microsoft.com/office/drawing/2014/main" val="1210963270"/>
                        </a:ext>
                      </a:extLst>
                    </a:gridCol>
                  </a:tblGrid>
                  <a:tr h="296926">
                    <a:tc>
                      <a:txBody>
                        <a:bodyPr/>
                        <a:lstStyle/>
                        <a:p>
                          <a:pPr algn="ctr">
                            <a:lnSpc>
                              <a:spcPct val="115000"/>
                            </a:lnSpc>
                            <a:spcAft>
                              <a:spcPts val="1000"/>
                            </a:spcAft>
                          </a:pPr>
                          <a:r>
                            <a:rPr lang="en-AU" sz="1800" dirty="0">
                              <a:effectLst/>
                            </a:rPr>
                            <a:t>Model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n-AU" sz="1800" dirty="0">
                              <a:effectLst/>
                            </a:rPr>
                            <a:t>Function</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5098338"/>
                      </a:ext>
                    </a:extLst>
                  </a:tr>
                  <a:tr h="442468">
                    <a:tc>
                      <a:txBody>
                        <a:bodyPr/>
                        <a:lstStyle/>
                        <a:p>
                          <a:pPr>
                            <a:lnSpc>
                              <a:spcPct val="115000"/>
                            </a:lnSpc>
                            <a:spcAft>
                              <a:spcPts val="1000"/>
                            </a:spcAft>
                          </a:pPr>
                          <a:r>
                            <a:rPr lang="en-AU" sz="1800">
                              <a:effectLst/>
                            </a:rPr>
                            <a:t>Subject only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79167" r="-1072" b="-808333"/>
                          </a:stretch>
                        </a:blipFill>
                      </a:tcPr>
                    </a:tc>
                    <a:extLst>
                      <a:ext uri="{0D108BD9-81ED-4DB2-BD59-A6C34878D82A}">
                        <a16:rowId xmlns:a16="http://schemas.microsoft.com/office/drawing/2014/main" val="3453470834"/>
                      </a:ext>
                    </a:extLst>
                  </a:tr>
                  <a:tr h="442468">
                    <a:tc>
                      <a:txBody>
                        <a:bodyPr/>
                        <a:lstStyle/>
                        <a:p>
                          <a:pPr>
                            <a:lnSpc>
                              <a:spcPct val="115000"/>
                            </a:lnSpc>
                            <a:spcAft>
                              <a:spcPts val="1000"/>
                            </a:spcAft>
                          </a:pPr>
                          <a:r>
                            <a:rPr lang="en-AU" sz="1800">
                              <a:effectLst/>
                            </a:rPr>
                            <a:t>Verb only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176712" r="-1072" b="-697260"/>
                          </a:stretch>
                        </a:blipFill>
                      </a:tcPr>
                    </a:tc>
                    <a:extLst>
                      <a:ext uri="{0D108BD9-81ED-4DB2-BD59-A6C34878D82A}">
                        <a16:rowId xmlns:a16="http://schemas.microsoft.com/office/drawing/2014/main" val="3332952963"/>
                      </a:ext>
                    </a:extLst>
                  </a:tr>
                  <a:tr h="442468">
                    <a:tc>
                      <a:txBody>
                        <a:bodyPr/>
                        <a:lstStyle/>
                        <a:p>
                          <a:pPr>
                            <a:lnSpc>
                              <a:spcPct val="115000"/>
                            </a:lnSpc>
                            <a:spcAft>
                              <a:spcPts val="1000"/>
                            </a:spcAft>
                          </a:pPr>
                          <a:r>
                            <a:rPr lang="en-AU" sz="1800">
                              <a:effectLst/>
                            </a:rPr>
                            <a:t>Object only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276712" r="-1072" b="-597260"/>
                          </a:stretch>
                        </a:blipFill>
                      </a:tcPr>
                    </a:tc>
                    <a:extLst>
                      <a:ext uri="{0D108BD9-81ED-4DB2-BD59-A6C34878D82A}">
                        <a16:rowId xmlns:a16="http://schemas.microsoft.com/office/drawing/2014/main" val="3153853986"/>
                      </a:ext>
                    </a:extLst>
                  </a:tr>
                  <a:tr h="442468">
                    <a:tc>
                      <a:txBody>
                        <a:bodyPr/>
                        <a:lstStyle/>
                        <a:p>
                          <a:pPr>
                            <a:lnSpc>
                              <a:spcPct val="115000"/>
                            </a:lnSpc>
                            <a:spcAft>
                              <a:spcPts val="1000"/>
                            </a:spcAft>
                          </a:pPr>
                          <a:r>
                            <a:rPr lang="en-AU" sz="1800" dirty="0">
                              <a:effectLst/>
                            </a:rPr>
                            <a:t>Additive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376712" r="-1072" b="-497260"/>
                          </a:stretch>
                        </a:blipFill>
                      </a:tcPr>
                    </a:tc>
                    <a:extLst>
                      <a:ext uri="{0D108BD9-81ED-4DB2-BD59-A6C34878D82A}">
                        <a16:rowId xmlns:a16="http://schemas.microsoft.com/office/drawing/2014/main" val="2817105901"/>
                      </a:ext>
                    </a:extLst>
                  </a:tr>
                  <a:tr h="442468">
                    <a:tc>
                      <a:txBody>
                        <a:bodyPr/>
                        <a:lstStyle/>
                        <a:p>
                          <a:pPr>
                            <a:lnSpc>
                              <a:spcPct val="115000"/>
                            </a:lnSpc>
                            <a:spcAft>
                              <a:spcPts val="1000"/>
                            </a:spcAft>
                          </a:pPr>
                          <a:r>
                            <a:rPr lang="en-AU" sz="1800" dirty="0">
                              <a:effectLst/>
                            </a:rPr>
                            <a:t>Weighted additive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483333" r="-1072" b="-404167"/>
                          </a:stretch>
                        </a:blipFill>
                      </a:tcPr>
                    </a:tc>
                    <a:extLst>
                      <a:ext uri="{0D108BD9-81ED-4DB2-BD59-A6C34878D82A}">
                        <a16:rowId xmlns:a16="http://schemas.microsoft.com/office/drawing/2014/main" val="3671387353"/>
                      </a:ext>
                    </a:extLst>
                  </a:tr>
                  <a:tr h="442468">
                    <a:tc>
                      <a:txBody>
                        <a:bodyPr/>
                        <a:lstStyle/>
                        <a:p>
                          <a:pPr>
                            <a:lnSpc>
                              <a:spcPct val="115000"/>
                            </a:lnSpc>
                            <a:spcAft>
                              <a:spcPts val="1000"/>
                            </a:spcAft>
                          </a:pPr>
                          <a:r>
                            <a:rPr lang="en-AU" sz="1800">
                              <a:effectLst/>
                            </a:rPr>
                            <a:t>Multiplicative</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575342" r="-1072" b="-298630"/>
                          </a:stretch>
                        </a:blipFill>
                      </a:tcPr>
                    </a:tc>
                    <a:extLst>
                      <a:ext uri="{0D108BD9-81ED-4DB2-BD59-A6C34878D82A}">
                        <a16:rowId xmlns:a16="http://schemas.microsoft.com/office/drawing/2014/main" val="3542045453"/>
                      </a:ext>
                    </a:extLst>
                  </a:tr>
                  <a:tr h="442468">
                    <a:tc>
                      <a:txBody>
                        <a:bodyPr/>
                        <a:lstStyle/>
                        <a:p>
                          <a:pPr>
                            <a:lnSpc>
                              <a:spcPct val="115000"/>
                            </a:lnSpc>
                            <a:spcAft>
                              <a:spcPts val="1000"/>
                            </a:spcAft>
                          </a:pPr>
                          <a:r>
                            <a:rPr lang="en-AU" sz="1800">
                              <a:effectLst/>
                            </a:rPr>
                            <a:t>Tensor product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675342" r="-1072" b="-198630"/>
                          </a:stretch>
                        </a:blipFill>
                      </a:tcPr>
                    </a:tc>
                    <a:extLst>
                      <a:ext uri="{0D108BD9-81ED-4DB2-BD59-A6C34878D82A}">
                        <a16:rowId xmlns:a16="http://schemas.microsoft.com/office/drawing/2014/main" val="816525963"/>
                      </a:ext>
                    </a:extLst>
                  </a:tr>
                  <a:tr h="442468">
                    <a:tc>
                      <a:txBody>
                        <a:bodyPr/>
                        <a:lstStyle/>
                        <a:p>
                          <a:pPr>
                            <a:lnSpc>
                              <a:spcPct val="115000"/>
                            </a:lnSpc>
                            <a:spcAft>
                              <a:spcPts val="1000"/>
                            </a:spcAft>
                          </a:pPr>
                          <a:r>
                            <a:rPr lang="en-AU" sz="1800" dirty="0">
                              <a:effectLst/>
                            </a:rPr>
                            <a:t>Circular convolution</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268" t="-786111" r="-1072" b="-101389"/>
                          </a:stretch>
                        </a:blipFill>
                      </a:tcPr>
                    </a:tc>
                    <a:extLst>
                      <a:ext uri="{0D108BD9-81ED-4DB2-BD59-A6C34878D82A}">
                        <a16:rowId xmlns:a16="http://schemas.microsoft.com/office/drawing/2014/main" val="4289560358"/>
                      </a:ext>
                    </a:extLst>
                  </a:tr>
                  <a:tr h="296926">
                    <a:tc>
                      <a:txBody>
                        <a:bodyPr/>
                        <a:lstStyle/>
                        <a:p>
                          <a:pPr>
                            <a:lnSpc>
                              <a:spcPct val="115000"/>
                            </a:lnSpc>
                            <a:spcAft>
                              <a:spcPts val="10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Neural networks</a:t>
                          </a:r>
                        </a:p>
                      </a:txBody>
                      <a:tcPr marL="68580" marR="68580" marT="0" marB="0"/>
                    </a:tc>
                    <a:tc>
                      <a:txBody>
                        <a:bodyPr/>
                        <a:lstStyle/>
                        <a:p>
                          <a:pPr algn="ctr">
                            <a:lnSpc>
                              <a:spcPct val="115000"/>
                            </a:lnSpc>
                            <a:spcAft>
                              <a:spcPts val="10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Various architectures</a:t>
                          </a:r>
                        </a:p>
                      </a:txBody>
                      <a:tcPr marL="68580" marR="68580" marT="0" marB="0"/>
                    </a:tc>
                    <a:extLst>
                      <a:ext uri="{0D108BD9-81ED-4DB2-BD59-A6C34878D82A}">
                        <a16:rowId xmlns:a16="http://schemas.microsoft.com/office/drawing/2014/main" val="1636601763"/>
                      </a:ext>
                    </a:extLst>
                  </a:tr>
                </a:tbl>
              </a:graphicData>
            </a:graphic>
          </p:graphicFrame>
        </mc:Fallback>
      </mc:AlternateContent>
      <p:sp>
        <p:nvSpPr>
          <p:cNvPr id="6" name="TextBox 5">
            <a:extLst>
              <a:ext uri="{FF2B5EF4-FFF2-40B4-BE49-F238E27FC236}">
                <a16:creationId xmlns:a16="http://schemas.microsoft.com/office/drawing/2014/main" id="{3FF34C5E-BD78-4C63-BFF2-48EDFCC19EB8}"/>
              </a:ext>
            </a:extLst>
          </p:cNvPr>
          <p:cNvSpPr txBox="1"/>
          <p:nvPr/>
        </p:nvSpPr>
        <p:spPr>
          <a:xfrm>
            <a:off x="395536" y="1196752"/>
            <a:ext cx="8064896" cy="671851"/>
          </a:xfrm>
          <a:prstGeom prst="rect">
            <a:avLst/>
          </a:prstGeom>
          <a:noFill/>
        </p:spPr>
        <p:txBody>
          <a:bodyPr wrap="square" rtlCol="0">
            <a:spAutoFit/>
          </a:bodyPr>
          <a:lstStyle/>
          <a:p>
            <a:pPr>
              <a:lnSpc>
                <a:spcPct val="150000"/>
              </a:lnSpc>
            </a:pPr>
            <a:r>
              <a:rPr lang="en-AU" sz="2800" dirty="0"/>
              <a:t>Many compositional functions have been proposed.</a:t>
            </a:r>
          </a:p>
        </p:txBody>
      </p:sp>
    </p:spTree>
    <p:extLst>
      <p:ext uri="{BB962C8B-B14F-4D97-AF65-F5344CB8AC3E}">
        <p14:creationId xmlns:p14="http://schemas.microsoft.com/office/powerpoint/2010/main" val="1211410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My Basic Approach</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4365169"/>
          </a:xfrm>
          <a:prstGeom prst="rect">
            <a:avLst/>
          </a:prstGeom>
          <a:noFill/>
        </p:spPr>
        <p:txBody>
          <a:bodyPr wrap="square" rtlCol="0">
            <a:spAutoFit/>
          </a:bodyPr>
          <a:lstStyle/>
          <a:p>
            <a:pPr marL="514350" indent="-514350">
              <a:lnSpc>
                <a:spcPct val="150000"/>
              </a:lnSpc>
              <a:spcAft>
                <a:spcPts val="1200"/>
              </a:spcAft>
              <a:buFont typeface="+mj-lt"/>
              <a:buAutoNum type="arabicPeriod"/>
            </a:pPr>
            <a:r>
              <a:rPr lang="en-AU" sz="2800" dirty="0"/>
              <a:t>Can’t ask people to report embeddings </a:t>
            </a:r>
            <a:r>
              <a:rPr lang="en-AU" sz="2800" dirty="0">
                <a:sym typeface="Wingdings" panose="05000000000000000000" pitchFamily="2" charset="2"/>
              </a:rPr>
              <a:t>.</a:t>
            </a:r>
          </a:p>
          <a:p>
            <a:pPr marL="514350" indent="-514350">
              <a:lnSpc>
                <a:spcPct val="150000"/>
              </a:lnSpc>
              <a:spcAft>
                <a:spcPts val="1200"/>
              </a:spcAft>
              <a:buFont typeface="+mj-lt"/>
              <a:buAutoNum type="arabicPeriod"/>
            </a:pPr>
            <a:r>
              <a:rPr lang="en-AU" sz="2800" dirty="0">
                <a:sym typeface="Wingdings" panose="05000000000000000000" pitchFamily="2" charset="2"/>
              </a:rPr>
              <a:t>Instead, ask people to </a:t>
            </a:r>
            <a:r>
              <a:rPr lang="en-AU" sz="2800" b="1" dirty="0">
                <a:sym typeface="Wingdings" panose="05000000000000000000" pitchFamily="2" charset="2"/>
              </a:rPr>
              <a:t>rate similarity of sentences</a:t>
            </a:r>
            <a:r>
              <a:rPr lang="en-AU" sz="2800" dirty="0">
                <a:sym typeface="Wingdings" panose="05000000000000000000" pitchFamily="2" charset="2"/>
              </a:rPr>
              <a:t>.</a:t>
            </a:r>
          </a:p>
          <a:p>
            <a:pPr marL="514350" indent="-514350">
              <a:lnSpc>
                <a:spcPct val="150000"/>
              </a:lnSpc>
              <a:spcAft>
                <a:spcPts val="1200"/>
              </a:spcAft>
              <a:buFont typeface="+mj-lt"/>
              <a:buAutoNum type="arabicPeriod"/>
            </a:pPr>
            <a:r>
              <a:rPr lang="en-AU" sz="2800" dirty="0">
                <a:sym typeface="Wingdings" panose="05000000000000000000" pitchFamily="2" charset="2"/>
              </a:rPr>
              <a:t>Also use </a:t>
            </a:r>
            <a:r>
              <a:rPr lang="en-AU" sz="2800" b="1" dirty="0">
                <a:sym typeface="Wingdings" panose="05000000000000000000" pitchFamily="2" charset="2"/>
              </a:rPr>
              <a:t>compositional embedding models </a:t>
            </a:r>
            <a:r>
              <a:rPr lang="en-AU" sz="2800" dirty="0">
                <a:sym typeface="Wingdings" panose="05000000000000000000" pitchFamily="2" charset="2"/>
              </a:rPr>
              <a:t>to compute similarity of embeddings.</a:t>
            </a:r>
          </a:p>
          <a:p>
            <a:pPr marL="514350" indent="-514350">
              <a:lnSpc>
                <a:spcPct val="150000"/>
              </a:lnSpc>
              <a:spcAft>
                <a:spcPts val="1200"/>
              </a:spcAft>
              <a:buFont typeface="+mj-lt"/>
              <a:buAutoNum type="arabicPeriod"/>
            </a:pPr>
            <a:r>
              <a:rPr lang="en-AU" sz="2800" dirty="0">
                <a:sym typeface="Wingdings" panose="05000000000000000000" pitchFamily="2" charset="2"/>
              </a:rPr>
              <a:t>Then c</a:t>
            </a:r>
            <a:r>
              <a:rPr lang="en-AU" sz="2800" b="1" dirty="0">
                <a:sym typeface="Wingdings" panose="05000000000000000000" pitchFamily="2" charset="2"/>
              </a:rPr>
              <a:t>ompare similarity structure </a:t>
            </a:r>
            <a:r>
              <a:rPr lang="en-AU" sz="2800" dirty="0">
                <a:sym typeface="Wingdings" panose="05000000000000000000" pitchFamily="2" charset="2"/>
              </a:rPr>
              <a:t>of experimental ratings with compute embedding similarities.</a:t>
            </a:r>
          </a:p>
        </p:txBody>
      </p:sp>
    </p:spTree>
    <p:extLst>
      <p:ext uri="{BB962C8B-B14F-4D97-AF65-F5344CB8AC3E}">
        <p14:creationId xmlns:p14="http://schemas.microsoft.com/office/powerpoint/2010/main" val="237143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My Basic Approach</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pic>
        <p:nvPicPr>
          <p:cNvPr id="3" name="Picture 2" descr="Diagram&#10;&#10;Description automatically generated">
            <a:extLst>
              <a:ext uri="{FF2B5EF4-FFF2-40B4-BE49-F238E27FC236}">
                <a16:creationId xmlns:a16="http://schemas.microsoft.com/office/drawing/2014/main" id="{6AC62A4B-21B4-43F8-9D1E-BD21A29F3D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4744"/>
            <a:ext cx="9144000" cy="5546669"/>
          </a:xfrm>
          <a:prstGeom prst="rect">
            <a:avLst/>
          </a:prstGeom>
        </p:spPr>
      </p:pic>
    </p:spTree>
    <p:extLst>
      <p:ext uri="{BB962C8B-B14F-4D97-AF65-F5344CB8AC3E}">
        <p14:creationId xmlns:p14="http://schemas.microsoft.com/office/powerpoint/2010/main" val="326818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Experimental Stimuli</a:t>
            </a:r>
          </a:p>
        </p:txBody>
      </p:sp>
      <p:sp>
        <p:nvSpPr>
          <p:cNvPr id="8" name="TextBox 7">
            <a:extLst>
              <a:ext uri="{FF2B5EF4-FFF2-40B4-BE49-F238E27FC236}">
                <a16:creationId xmlns:a16="http://schemas.microsoft.com/office/drawing/2014/main" id="{137CFD30-0649-45BC-A7B2-0BAD9D3A264F}"/>
              </a:ext>
            </a:extLst>
          </p:cNvPr>
          <p:cNvSpPr txBox="1"/>
          <p:nvPr/>
        </p:nvSpPr>
        <p:spPr>
          <a:xfrm>
            <a:off x="1331640" y="1199089"/>
            <a:ext cx="6984776" cy="2277547"/>
          </a:xfrm>
          <a:prstGeom prst="rect">
            <a:avLst/>
          </a:prstGeom>
          <a:noFill/>
        </p:spPr>
        <p:txBody>
          <a:bodyPr wrap="square">
            <a:spAutoFit/>
          </a:bodyPr>
          <a:lstStyle/>
          <a:p>
            <a:pPr>
              <a:spcAft>
                <a:spcPts val="1800"/>
              </a:spcAft>
            </a:pPr>
            <a:r>
              <a:rPr lang="en-AU" sz="2800" b="1" i="0" dirty="0">
                <a:effectLst/>
              </a:rPr>
              <a:t>Format</a:t>
            </a:r>
          </a:p>
          <a:p>
            <a:r>
              <a:rPr lang="en-AU" sz="2800" b="0" i="0" dirty="0">
                <a:effectLst/>
              </a:rPr>
              <a:t>1. The [subject_1] [verb_1s] the [object_1]</a:t>
            </a:r>
          </a:p>
          <a:p>
            <a:pPr>
              <a:spcAft>
                <a:spcPts val="1800"/>
              </a:spcAft>
            </a:pPr>
            <a:r>
              <a:rPr lang="en-AU" sz="2800" b="0" i="0" dirty="0">
                <a:effectLst/>
              </a:rPr>
              <a:t>2. The [subject_2] [verb_2s] the [object_2]</a:t>
            </a:r>
          </a:p>
          <a:p>
            <a:pPr>
              <a:spcAft>
                <a:spcPts val="1800"/>
              </a:spcAft>
            </a:pPr>
            <a:r>
              <a:rPr lang="en-AU" sz="2800" b="1" dirty="0"/>
              <a:t>Word Set</a:t>
            </a:r>
            <a:endParaRPr lang="en-AU" sz="2800" b="1" i="0" dirty="0">
              <a:effectLst/>
            </a:endParaRPr>
          </a:p>
        </p:txBody>
      </p:sp>
      <p:graphicFrame>
        <p:nvGraphicFramePr>
          <p:cNvPr id="2" name="Table 1">
            <a:extLst>
              <a:ext uri="{FF2B5EF4-FFF2-40B4-BE49-F238E27FC236}">
                <a16:creationId xmlns:a16="http://schemas.microsoft.com/office/drawing/2014/main" id="{9C4706AF-9213-4A8C-BBD6-CD9F2391F46D}"/>
              </a:ext>
            </a:extLst>
          </p:cNvPr>
          <p:cNvGraphicFramePr>
            <a:graphicFrameLocks noGrp="1"/>
          </p:cNvGraphicFramePr>
          <p:nvPr>
            <p:extLst>
              <p:ext uri="{D42A27DB-BD31-4B8C-83A1-F6EECF244321}">
                <p14:modId xmlns:p14="http://schemas.microsoft.com/office/powerpoint/2010/main" val="2335992110"/>
              </p:ext>
            </p:extLst>
          </p:nvPr>
        </p:nvGraphicFramePr>
        <p:xfrm>
          <a:off x="1403648" y="3694996"/>
          <a:ext cx="5904655" cy="2672334"/>
        </p:xfrm>
        <a:graphic>
          <a:graphicData uri="http://schemas.openxmlformats.org/drawingml/2006/table">
            <a:tbl>
              <a:tblPr firstRow="1" firstCol="1" bandRow="1">
                <a:tableStyleId>{5C22544A-7EE6-4342-B048-85BDC9FD1C3A}</a:tableStyleId>
              </a:tblPr>
              <a:tblGrid>
                <a:gridCol w="1283137">
                  <a:extLst>
                    <a:ext uri="{9D8B030D-6E8A-4147-A177-3AD203B41FA5}">
                      <a16:colId xmlns:a16="http://schemas.microsoft.com/office/drawing/2014/main" val="104450442"/>
                    </a:ext>
                  </a:extLst>
                </a:gridCol>
                <a:gridCol w="1540506">
                  <a:extLst>
                    <a:ext uri="{9D8B030D-6E8A-4147-A177-3AD203B41FA5}">
                      <a16:colId xmlns:a16="http://schemas.microsoft.com/office/drawing/2014/main" val="2285313800"/>
                    </a:ext>
                  </a:extLst>
                </a:gridCol>
                <a:gridCol w="1540506">
                  <a:extLst>
                    <a:ext uri="{9D8B030D-6E8A-4147-A177-3AD203B41FA5}">
                      <a16:colId xmlns:a16="http://schemas.microsoft.com/office/drawing/2014/main" val="454027087"/>
                    </a:ext>
                  </a:extLst>
                </a:gridCol>
                <a:gridCol w="1540506">
                  <a:extLst>
                    <a:ext uri="{9D8B030D-6E8A-4147-A177-3AD203B41FA5}">
                      <a16:colId xmlns:a16="http://schemas.microsoft.com/office/drawing/2014/main" val="3924363621"/>
                    </a:ext>
                  </a:extLst>
                </a:gridCol>
              </a:tblGrid>
              <a:tr h="0">
                <a:tc>
                  <a:txBody>
                    <a:bodyPr/>
                    <a:lstStyle/>
                    <a:p>
                      <a:pPr algn="ctr">
                        <a:lnSpc>
                          <a:spcPct val="115000"/>
                        </a:lnSpc>
                        <a:spcAft>
                          <a:spcPts val="1000"/>
                        </a:spcAft>
                      </a:pPr>
                      <a:r>
                        <a:rPr lang="en-AU" sz="1800" dirty="0">
                          <a:effectLst/>
                        </a:rPr>
                        <a:t>Nouns</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n-AU" sz="1800" dirty="0">
                          <a:effectLst/>
                        </a:rPr>
                        <a:t>Noun category</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n-AU" sz="1800">
                          <a:effectLst/>
                        </a:rPr>
                        <a:t>Verbs</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n-AU" sz="1800">
                          <a:effectLst/>
                        </a:rPr>
                        <a:t>Verb category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6928702"/>
                  </a:ext>
                </a:extLst>
              </a:tr>
              <a:tr h="0">
                <a:tc>
                  <a:txBody>
                    <a:bodyPr/>
                    <a:lstStyle/>
                    <a:p>
                      <a:pPr>
                        <a:lnSpc>
                          <a:spcPct val="115000"/>
                        </a:lnSpc>
                        <a:spcAft>
                          <a:spcPts val="1000"/>
                        </a:spcAft>
                      </a:pPr>
                      <a:r>
                        <a:rPr lang="en-AU" sz="1800">
                          <a:effectLst/>
                        </a:rPr>
                        <a:t>Man</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a:effectLst/>
                        </a:rPr>
                        <a:t>Primate</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Sees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a:effectLst/>
                        </a:rPr>
                        <a:t>Sensory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5524845"/>
                  </a:ext>
                </a:extLst>
              </a:tr>
              <a:tr h="0">
                <a:tc>
                  <a:txBody>
                    <a:bodyPr/>
                    <a:lstStyle/>
                    <a:p>
                      <a:pPr>
                        <a:lnSpc>
                          <a:spcPct val="115000"/>
                        </a:lnSpc>
                        <a:spcAft>
                          <a:spcPts val="1000"/>
                        </a:spcAft>
                      </a:pPr>
                      <a:r>
                        <a:rPr lang="en-AU" sz="1800" b="1" dirty="0">
                          <a:effectLst/>
                        </a:rPr>
                        <a:t>Monkey</a:t>
                      </a: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dirty="0">
                          <a:effectLst/>
                        </a:rPr>
                        <a:t>Primate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Hears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a:effectLst/>
                        </a:rPr>
                        <a:t>Sensory</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9719291"/>
                  </a:ext>
                </a:extLst>
              </a:tr>
              <a:tr h="0">
                <a:tc>
                  <a:txBody>
                    <a:bodyPr/>
                    <a:lstStyle/>
                    <a:p>
                      <a:pPr>
                        <a:lnSpc>
                          <a:spcPct val="115000"/>
                        </a:lnSpc>
                        <a:spcAft>
                          <a:spcPts val="1000"/>
                        </a:spcAft>
                      </a:pPr>
                      <a:r>
                        <a:rPr lang="en-AU" sz="1800" b="1" dirty="0">
                          <a:effectLst/>
                        </a:rPr>
                        <a:t>Cat</a:t>
                      </a: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dirty="0">
                          <a:effectLst/>
                        </a:rPr>
                        <a:t>Pet mammal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Bites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dirty="0">
                          <a:effectLst/>
                        </a:rPr>
                        <a:t>Negative affect</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1655390"/>
                  </a:ext>
                </a:extLst>
              </a:tr>
              <a:tr h="0">
                <a:tc>
                  <a:txBody>
                    <a:bodyPr/>
                    <a:lstStyle/>
                    <a:p>
                      <a:pPr>
                        <a:lnSpc>
                          <a:spcPct val="115000"/>
                        </a:lnSpc>
                        <a:spcAft>
                          <a:spcPts val="1000"/>
                        </a:spcAft>
                      </a:pPr>
                      <a:r>
                        <a:rPr lang="en-AU" sz="1800" b="1" dirty="0">
                          <a:effectLst/>
                        </a:rPr>
                        <a:t>Dog</a:t>
                      </a: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dirty="0">
                          <a:effectLst/>
                        </a:rPr>
                        <a:t>Pet mammal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Attacks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dirty="0">
                          <a:effectLst/>
                        </a:rPr>
                        <a:t>Negative affect</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4550297"/>
                  </a:ext>
                </a:extLst>
              </a:tr>
              <a:tr h="0">
                <a:tc>
                  <a:txBody>
                    <a:bodyPr/>
                    <a:lstStyle/>
                    <a:p>
                      <a:pPr>
                        <a:lnSpc>
                          <a:spcPct val="115000"/>
                        </a:lnSpc>
                        <a:spcAft>
                          <a:spcPts val="1000"/>
                        </a:spcAft>
                      </a:pPr>
                      <a:r>
                        <a:rPr lang="en-AU" sz="1800">
                          <a:effectLst/>
                        </a:rPr>
                        <a:t>Ant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a:effectLst/>
                        </a:rPr>
                        <a:t>Insect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Loves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a:effectLst/>
                        </a:rPr>
                        <a:t>Positive affect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8590863"/>
                  </a:ext>
                </a:extLst>
              </a:tr>
              <a:tr h="0">
                <a:tc>
                  <a:txBody>
                    <a:bodyPr/>
                    <a:lstStyle/>
                    <a:p>
                      <a:pPr>
                        <a:lnSpc>
                          <a:spcPct val="115000"/>
                        </a:lnSpc>
                        <a:spcAft>
                          <a:spcPts val="1000"/>
                        </a:spcAft>
                      </a:pPr>
                      <a:r>
                        <a:rPr lang="en-AU" sz="1800">
                          <a:effectLst/>
                        </a:rPr>
                        <a:t>Bee</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a:effectLst/>
                        </a:rPr>
                        <a:t>Insect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Respects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a:effectLst/>
                        </a:rPr>
                        <a:t>Positive affect</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7275579"/>
                  </a:ext>
                </a:extLst>
              </a:tr>
              <a:tr h="0">
                <a:tc>
                  <a:txBody>
                    <a:bodyPr/>
                    <a:lstStyle/>
                    <a:p>
                      <a:pPr>
                        <a:lnSpc>
                          <a:spcPct val="115000"/>
                        </a:lnSpc>
                        <a:spcAft>
                          <a:spcPts val="100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Teaches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dirty="0">
                          <a:effectLst/>
                        </a:rPr>
                        <a:t>Social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6446690"/>
                  </a:ext>
                </a:extLst>
              </a:tr>
              <a:tr h="0">
                <a:tc>
                  <a:txBody>
                    <a:bodyPr/>
                    <a:lstStyle/>
                    <a:p>
                      <a:pPr>
                        <a:lnSpc>
                          <a:spcPct val="115000"/>
                        </a:lnSpc>
                        <a:spcAft>
                          <a:spcPts val="1000"/>
                        </a:spcAft>
                      </a:pPr>
                      <a:r>
                        <a:rPr lang="en-AU" sz="1800" dirty="0">
                          <a:effectLst/>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dirty="0">
                          <a:effectLst/>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AU" sz="1800" b="1" dirty="0">
                          <a:solidFill>
                            <a:schemeClr val="bg1"/>
                          </a:solidFill>
                          <a:effectLst/>
                        </a:rPr>
                        <a:t>Meets</a:t>
                      </a:r>
                      <a:endParaRPr lang="en-A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nSpc>
                          <a:spcPct val="115000"/>
                        </a:lnSpc>
                        <a:spcAft>
                          <a:spcPts val="1000"/>
                        </a:spcAft>
                      </a:pPr>
                      <a:r>
                        <a:rPr lang="en-AU" sz="1800" dirty="0">
                          <a:effectLst/>
                        </a:rPr>
                        <a:t>Social</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9322317"/>
                  </a:ext>
                </a:extLst>
              </a:tr>
            </a:tbl>
          </a:graphicData>
        </a:graphic>
      </p:graphicFrame>
    </p:spTree>
    <p:extLst>
      <p:ext uri="{BB962C8B-B14F-4D97-AF65-F5344CB8AC3E}">
        <p14:creationId xmlns:p14="http://schemas.microsoft.com/office/powerpoint/2010/main" val="4609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Experimental Stimuli</a:t>
            </a:r>
          </a:p>
        </p:txBody>
      </p:sp>
      <p:sp>
        <p:nvSpPr>
          <p:cNvPr id="8" name="TextBox 7">
            <a:extLst>
              <a:ext uri="{FF2B5EF4-FFF2-40B4-BE49-F238E27FC236}">
                <a16:creationId xmlns:a16="http://schemas.microsoft.com/office/drawing/2014/main" id="{137CFD30-0649-45BC-A7B2-0BAD9D3A264F}"/>
              </a:ext>
            </a:extLst>
          </p:cNvPr>
          <p:cNvSpPr txBox="1"/>
          <p:nvPr/>
        </p:nvSpPr>
        <p:spPr>
          <a:xfrm>
            <a:off x="467544" y="1356151"/>
            <a:ext cx="5112568" cy="3801041"/>
          </a:xfrm>
          <a:prstGeom prst="rect">
            <a:avLst/>
          </a:prstGeom>
          <a:noFill/>
        </p:spPr>
        <p:txBody>
          <a:bodyPr wrap="square">
            <a:spAutoFit/>
          </a:bodyPr>
          <a:lstStyle/>
          <a:p>
            <a:pPr>
              <a:spcAft>
                <a:spcPts val="1800"/>
              </a:spcAft>
            </a:pPr>
            <a:r>
              <a:rPr lang="en-AU" sz="2800" b="1" dirty="0"/>
              <a:t>Examples (107 presented)</a:t>
            </a:r>
          </a:p>
          <a:p>
            <a:pPr>
              <a:spcAft>
                <a:spcPts val="1800"/>
              </a:spcAft>
            </a:pPr>
            <a:r>
              <a:rPr lang="en-AU" sz="2800" b="0" i="0" dirty="0">
                <a:effectLst/>
              </a:rPr>
              <a:t>1. The dog sees the dog</a:t>
            </a:r>
            <a:br>
              <a:rPr lang="en-AU" sz="2800" dirty="0"/>
            </a:br>
            <a:r>
              <a:rPr lang="en-AU" sz="2800" dirty="0"/>
              <a:t>2. </a:t>
            </a:r>
            <a:r>
              <a:rPr lang="en-AU" sz="2800" b="0" i="0" dirty="0">
                <a:effectLst/>
              </a:rPr>
              <a:t>The dog hears the man</a:t>
            </a:r>
          </a:p>
          <a:p>
            <a:pPr>
              <a:spcAft>
                <a:spcPts val="1800"/>
              </a:spcAft>
            </a:pPr>
            <a:r>
              <a:rPr lang="en-AU" sz="2800" b="0" i="0" dirty="0">
                <a:effectLst/>
              </a:rPr>
              <a:t>1. The bee attacks the bee</a:t>
            </a:r>
            <a:br>
              <a:rPr lang="en-AU" sz="2800" dirty="0"/>
            </a:br>
            <a:r>
              <a:rPr lang="en-AU" sz="2800" dirty="0"/>
              <a:t>2. </a:t>
            </a:r>
            <a:r>
              <a:rPr lang="en-AU" sz="2800" b="0" i="0" dirty="0">
                <a:effectLst/>
              </a:rPr>
              <a:t>The man attacks the dog</a:t>
            </a:r>
          </a:p>
          <a:p>
            <a:pPr>
              <a:spcAft>
                <a:spcPts val="1800"/>
              </a:spcAft>
            </a:pPr>
            <a:r>
              <a:rPr lang="en-AU" sz="2800" b="0" i="0" dirty="0">
                <a:effectLst/>
              </a:rPr>
              <a:t>1. The cat respects the monkey</a:t>
            </a:r>
            <a:br>
              <a:rPr lang="en-AU" sz="2800" dirty="0"/>
            </a:br>
            <a:r>
              <a:rPr lang="en-AU" sz="2800" dirty="0"/>
              <a:t>2. </a:t>
            </a:r>
            <a:r>
              <a:rPr lang="en-AU" sz="2800" b="0" i="0" dirty="0">
                <a:effectLst/>
              </a:rPr>
              <a:t>The bee respects the man</a:t>
            </a:r>
          </a:p>
        </p:txBody>
      </p:sp>
      <p:sp>
        <p:nvSpPr>
          <p:cNvPr id="10" name="TextBox 9">
            <a:extLst>
              <a:ext uri="{FF2B5EF4-FFF2-40B4-BE49-F238E27FC236}">
                <a16:creationId xmlns:a16="http://schemas.microsoft.com/office/drawing/2014/main" id="{2FA7D5C0-C4C1-449A-A3C5-57D962D729B9}"/>
              </a:ext>
            </a:extLst>
          </p:cNvPr>
          <p:cNvSpPr txBox="1"/>
          <p:nvPr/>
        </p:nvSpPr>
        <p:spPr>
          <a:xfrm>
            <a:off x="467544" y="5373215"/>
            <a:ext cx="5400600" cy="369332"/>
          </a:xfrm>
          <a:prstGeom prst="rect">
            <a:avLst/>
          </a:prstGeom>
          <a:noFill/>
        </p:spPr>
        <p:txBody>
          <a:bodyPr wrap="square">
            <a:spAutoFit/>
          </a:bodyPr>
          <a:lstStyle/>
          <a:p>
            <a:pPr>
              <a:spcAft>
                <a:spcPts val="1800"/>
              </a:spcAft>
            </a:pPr>
            <a:r>
              <a:rPr lang="en-AU" sz="1800" dirty="0"/>
              <a:t>Total combinations: 3x3x3 + 2x6x6x3 = 27 + 216 = 243</a:t>
            </a:r>
          </a:p>
        </p:txBody>
      </p:sp>
      <p:pic>
        <p:nvPicPr>
          <p:cNvPr id="6146" name="Picture 2" descr="See the source image">
            <a:extLst>
              <a:ext uri="{FF2B5EF4-FFF2-40B4-BE49-F238E27FC236}">
                <a16:creationId xmlns:a16="http://schemas.microsoft.com/office/drawing/2014/main" id="{E3452650-A1CD-4CB2-8DB0-CD13137D1C3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041"/>
          <a:stretch/>
        </p:blipFill>
        <p:spPr bwMode="auto">
          <a:xfrm>
            <a:off x="4355976" y="1131141"/>
            <a:ext cx="4608512"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46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Results (with </a:t>
            </a:r>
            <a:r>
              <a:rPr lang="en-AU" sz="5400" dirty="0" err="1">
                <a:latin typeface="Book Antiqua" pitchFamily="18" charset="0"/>
              </a:rPr>
              <a:t>GloVe</a:t>
            </a:r>
            <a:r>
              <a:rPr lang="en-AU" sz="5400" dirty="0">
                <a:latin typeface="Book Antiqua" pitchFamily="18" charset="0"/>
              </a:rPr>
              <a:t>)</a:t>
            </a:r>
          </a:p>
        </p:txBody>
      </p:sp>
      <p:pic>
        <p:nvPicPr>
          <p:cNvPr id="6" name="Picture 5" descr="Calendar&#10;&#10;Description automatically generated">
            <a:extLst>
              <a:ext uri="{FF2B5EF4-FFF2-40B4-BE49-F238E27FC236}">
                <a16:creationId xmlns:a16="http://schemas.microsoft.com/office/drawing/2014/main" id="{D2CEA66E-0D40-4CAE-891B-C4B15A4A527A}"/>
              </a:ext>
            </a:extLst>
          </p:cNvPr>
          <p:cNvPicPr>
            <a:picLocks noChangeAspect="1"/>
          </p:cNvPicPr>
          <p:nvPr/>
        </p:nvPicPr>
        <p:blipFill rotWithShape="1">
          <a:blip r:embed="rId3">
            <a:extLst>
              <a:ext uri="{28A0092B-C50C-407E-A947-70E740481C1C}">
                <a14:useLocalDpi xmlns:a14="http://schemas.microsoft.com/office/drawing/2010/main" val="0"/>
              </a:ext>
            </a:extLst>
          </a:blip>
          <a:srcRect t="8527"/>
          <a:stretch/>
        </p:blipFill>
        <p:spPr bwMode="auto">
          <a:xfrm>
            <a:off x="323528" y="980728"/>
            <a:ext cx="8496944" cy="58262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0027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Results (with WordNet)</a:t>
            </a:r>
          </a:p>
        </p:txBody>
      </p:sp>
      <p:pic>
        <p:nvPicPr>
          <p:cNvPr id="8" name="Picture 7" descr="Calendar&#10;&#10;Description automatically generated">
            <a:extLst>
              <a:ext uri="{FF2B5EF4-FFF2-40B4-BE49-F238E27FC236}">
                <a16:creationId xmlns:a16="http://schemas.microsoft.com/office/drawing/2014/main" id="{2D099DC5-3902-4C5E-9317-5CC5D0AB7981}"/>
              </a:ext>
            </a:extLst>
          </p:cNvPr>
          <p:cNvPicPr>
            <a:picLocks noChangeAspect="1"/>
          </p:cNvPicPr>
          <p:nvPr/>
        </p:nvPicPr>
        <p:blipFill rotWithShape="1">
          <a:blip r:embed="rId3">
            <a:extLst>
              <a:ext uri="{28A0092B-C50C-407E-A947-70E740481C1C}">
                <a14:useLocalDpi xmlns:a14="http://schemas.microsoft.com/office/drawing/2010/main" val="0"/>
              </a:ext>
            </a:extLst>
          </a:blip>
          <a:srcRect t="8319"/>
          <a:stretch/>
        </p:blipFill>
        <p:spPr bwMode="auto">
          <a:xfrm>
            <a:off x="339399" y="980728"/>
            <a:ext cx="8553081" cy="587727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392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Results (with One-Shot)</a:t>
            </a:r>
          </a:p>
        </p:txBody>
      </p:sp>
      <p:pic>
        <p:nvPicPr>
          <p:cNvPr id="6" name="Picture 5" descr="Graphical user interface, calendar&#10;&#10;Description automatically generated">
            <a:extLst>
              <a:ext uri="{FF2B5EF4-FFF2-40B4-BE49-F238E27FC236}">
                <a16:creationId xmlns:a16="http://schemas.microsoft.com/office/drawing/2014/main" id="{42563C96-242C-40FD-B2E0-90551A686097}"/>
              </a:ext>
            </a:extLst>
          </p:cNvPr>
          <p:cNvPicPr>
            <a:picLocks noChangeAspect="1"/>
          </p:cNvPicPr>
          <p:nvPr/>
        </p:nvPicPr>
        <p:blipFill rotWithShape="1">
          <a:blip r:embed="rId3">
            <a:extLst>
              <a:ext uri="{28A0092B-C50C-407E-A947-70E740481C1C}">
                <a14:useLocalDpi xmlns:a14="http://schemas.microsoft.com/office/drawing/2010/main" val="0"/>
              </a:ext>
            </a:extLst>
          </a:blip>
          <a:srcRect t="8319"/>
          <a:stretch/>
        </p:blipFill>
        <p:spPr bwMode="auto">
          <a:xfrm>
            <a:off x="323528" y="983820"/>
            <a:ext cx="8568952" cy="588817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247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9" name="TextBox 8"/>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Word Weights</a:t>
            </a:r>
          </a:p>
        </p:txBody>
      </p:sp>
      <p:pic>
        <p:nvPicPr>
          <p:cNvPr id="8" name="Picture 7" descr="Chart, bar chart&#10;&#10;Description automatically generated">
            <a:extLst>
              <a:ext uri="{FF2B5EF4-FFF2-40B4-BE49-F238E27FC236}">
                <a16:creationId xmlns:a16="http://schemas.microsoft.com/office/drawing/2014/main" id="{31474F1C-7A8B-456C-A2A4-2DE3DD4FCC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6788" y="2852936"/>
            <a:ext cx="4710423" cy="3422109"/>
          </a:xfrm>
          <a:prstGeom prst="rect">
            <a:avLst/>
          </a:prstGeom>
          <a:noFill/>
          <a:ln>
            <a:noFill/>
          </a:ln>
        </p:spPr>
      </p:pic>
      <p:sp>
        <p:nvSpPr>
          <p:cNvPr id="6" name="TextBox 5">
            <a:extLst>
              <a:ext uri="{FF2B5EF4-FFF2-40B4-BE49-F238E27FC236}">
                <a16:creationId xmlns:a16="http://schemas.microsoft.com/office/drawing/2014/main" id="{D8C9D8F4-AB63-41AC-AE1F-9E651C7A0F3A}"/>
              </a:ext>
            </a:extLst>
          </p:cNvPr>
          <p:cNvSpPr txBox="1"/>
          <p:nvPr/>
        </p:nvSpPr>
        <p:spPr>
          <a:xfrm>
            <a:off x="395536" y="1196752"/>
            <a:ext cx="8064896" cy="1318181"/>
          </a:xfrm>
          <a:prstGeom prst="rect">
            <a:avLst/>
          </a:prstGeom>
          <a:noFill/>
        </p:spPr>
        <p:txBody>
          <a:bodyPr wrap="square" rtlCol="0">
            <a:spAutoFit/>
          </a:bodyPr>
          <a:lstStyle/>
          <a:p>
            <a:pPr>
              <a:lnSpc>
                <a:spcPct val="150000"/>
              </a:lnSpc>
            </a:pPr>
            <a:r>
              <a:rPr lang="en-AU" sz="2800" b="1" dirty="0"/>
              <a:t>Unexpected concordance </a:t>
            </a:r>
            <a:r>
              <a:rPr lang="en-AU" sz="2800" dirty="0"/>
              <a:t>between word weights in optimal weighted average and </a:t>
            </a:r>
            <a:r>
              <a:rPr lang="en-AU" sz="2800" dirty="0" err="1"/>
              <a:t>InferSent</a:t>
            </a:r>
            <a:r>
              <a:rPr lang="en-AU" sz="2800" dirty="0"/>
              <a:t> embeddings.</a:t>
            </a:r>
          </a:p>
        </p:txBody>
      </p:sp>
    </p:spTree>
    <p:extLst>
      <p:ext uri="{BB962C8B-B14F-4D97-AF65-F5344CB8AC3E}">
        <p14:creationId xmlns:p14="http://schemas.microsoft.com/office/powerpoint/2010/main" val="693975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Key Findings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2985433"/>
          </a:xfrm>
          <a:prstGeom prst="rect">
            <a:avLst/>
          </a:prstGeom>
          <a:noFill/>
        </p:spPr>
        <p:txBody>
          <a:bodyPr wrap="square" rtlCol="0">
            <a:spAutoFit/>
          </a:bodyPr>
          <a:lstStyle/>
          <a:p>
            <a:pPr marL="514350" indent="-514350">
              <a:spcAft>
                <a:spcPts val="1200"/>
              </a:spcAft>
              <a:buFont typeface="+mj-lt"/>
              <a:buAutoNum type="arabicPeriod"/>
            </a:pPr>
            <a:r>
              <a:rPr lang="en-AU" sz="2800" dirty="0"/>
              <a:t>Can use </a:t>
            </a:r>
            <a:r>
              <a:rPr lang="en-AU" sz="2800" b="1" dirty="0"/>
              <a:t>human sentence similarity judgments </a:t>
            </a:r>
            <a:r>
              <a:rPr lang="en-AU" sz="2800" dirty="0"/>
              <a:t>for testing sentence embeddings.</a:t>
            </a:r>
          </a:p>
          <a:p>
            <a:pPr marL="514350" indent="-514350">
              <a:spcAft>
                <a:spcPts val="1200"/>
              </a:spcAft>
              <a:buFont typeface="+mj-lt"/>
              <a:buAutoNum type="arabicPeriod"/>
            </a:pPr>
            <a:r>
              <a:rPr lang="en-AU" sz="2800" dirty="0"/>
              <a:t>Evidence that </a:t>
            </a:r>
            <a:r>
              <a:rPr lang="en-AU" sz="2800" b="1" dirty="0"/>
              <a:t>verbs matter most </a:t>
            </a:r>
            <a:r>
              <a:rPr lang="en-AU" sz="2800" dirty="0"/>
              <a:t>for sentence meaning.</a:t>
            </a:r>
          </a:p>
          <a:p>
            <a:pPr marL="514350" indent="-514350">
              <a:spcAft>
                <a:spcPts val="1200"/>
              </a:spcAft>
              <a:buFont typeface="+mj-lt"/>
              <a:buAutoNum type="arabicPeriod"/>
            </a:pPr>
            <a:r>
              <a:rPr lang="en-AU" sz="2800" dirty="0"/>
              <a:t>Optimal </a:t>
            </a:r>
            <a:r>
              <a:rPr lang="en-AU" sz="2800" b="1" dirty="0"/>
              <a:t>weighted averages </a:t>
            </a:r>
            <a:r>
              <a:rPr lang="en-AU" sz="2800" dirty="0"/>
              <a:t>perform similarly to </a:t>
            </a:r>
            <a:r>
              <a:rPr lang="en-AU" sz="2800" dirty="0" err="1"/>
              <a:t>InferSent</a:t>
            </a:r>
            <a:r>
              <a:rPr lang="en-AU" sz="2800" dirty="0"/>
              <a:t> neural network model.</a:t>
            </a:r>
          </a:p>
        </p:txBody>
      </p:sp>
    </p:spTree>
    <p:extLst>
      <p:ext uri="{BB962C8B-B14F-4D97-AF65-F5344CB8AC3E}">
        <p14:creationId xmlns:p14="http://schemas.microsoft.com/office/powerpoint/2010/main" val="394966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Future Directions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
        <p:nvSpPr>
          <p:cNvPr id="8" name="TextBox 7"/>
          <p:cNvSpPr txBox="1"/>
          <p:nvPr/>
        </p:nvSpPr>
        <p:spPr>
          <a:xfrm>
            <a:off x="395536" y="1196752"/>
            <a:ext cx="8064896" cy="5016758"/>
          </a:xfrm>
          <a:prstGeom prst="rect">
            <a:avLst/>
          </a:prstGeom>
          <a:noFill/>
        </p:spPr>
        <p:txBody>
          <a:bodyPr wrap="square" rtlCol="0">
            <a:spAutoFit/>
          </a:bodyPr>
          <a:lstStyle/>
          <a:p>
            <a:pPr marL="514350" indent="-514350">
              <a:spcAft>
                <a:spcPts val="1200"/>
              </a:spcAft>
              <a:buFont typeface="+mj-lt"/>
              <a:buAutoNum type="arabicPeriod"/>
            </a:pPr>
            <a:r>
              <a:rPr lang="en-AU" sz="2800" dirty="0"/>
              <a:t>Further experiments with a wider range of </a:t>
            </a:r>
            <a:r>
              <a:rPr lang="en-AU" sz="2800" b="1" dirty="0"/>
              <a:t>sentence and word types</a:t>
            </a:r>
            <a:r>
              <a:rPr lang="en-AU" sz="2800" dirty="0"/>
              <a:t>.</a:t>
            </a:r>
          </a:p>
          <a:p>
            <a:pPr marL="514350" indent="-514350">
              <a:spcAft>
                <a:spcPts val="1200"/>
              </a:spcAft>
              <a:buFont typeface="+mj-lt"/>
              <a:buAutoNum type="arabicPeriod"/>
            </a:pPr>
            <a:r>
              <a:rPr lang="en-AU" sz="2800" dirty="0"/>
              <a:t>Variation of instructions to ask about </a:t>
            </a:r>
            <a:r>
              <a:rPr lang="en-AU" sz="2800" b="1" dirty="0"/>
              <a:t>relatedness</a:t>
            </a:r>
            <a:r>
              <a:rPr lang="en-AU" sz="2800" dirty="0"/>
              <a:t>, </a:t>
            </a:r>
            <a:r>
              <a:rPr lang="en-AU" sz="2800" b="1" dirty="0"/>
              <a:t>implications</a:t>
            </a:r>
            <a:r>
              <a:rPr lang="en-AU" sz="2800" dirty="0"/>
              <a:t>, etc.</a:t>
            </a:r>
          </a:p>
          <a:p>
            <a:pPr marL="514350" indent="-514350">
              <a:spcAft>
                <a:spcPts val="1200"/>
              </a:spcAft>
              <a:buFont typeface="+mj-lt"/>
              <a:buAutoNum type="arabicPeriod"/>
            </a:pPr>
            <a:r>
              <a:rPr lang="en-AU" sz="2800" dirty="0"/>
              <a:t>Compare a larger number of </a:t>
            </a:r>
            <a:r>
              <a:rPr lang="en-AU" sz="2800" b="1" dirty="0"/>
              <a:t>neural network models</a:t>
            </a:r>
            <a:r>
              <a:rPr lang="en-AU" sz="2800" dirty="0"/>
              <a:t> of sentence embedding.</a:t>
            </a:r>
          </a:p>
          <a:p>
            <a:pPr marL="514350" indent="-514350">
              <a:spcAft>
                <a:spcPts val="1200"/>
              </a:spcAft>
              <a:buFont typeface="+mj-lt"/>
              <a:buAutoNum type="arabicPeriod"/>
            </a:pPr>
            <a:r>
              <a:rPr lang="en-AU" sz="2800" dirty="0"/>
              <a:t>Work with more tightly </a:t>
            </a:r>
            <a:r>
              <a:rPr lang="en-AU" sz="2800" b="1" dirty="0"/>
              <a:t>controlled subsets </a:t>
            </a:r>
            <a:r>
              <a:rPr lang="en-AU" sz="2800" dirty="0"/>
              <a:t>of language.</a:t>
            </a:r>
          </a:p>
          <a:p>
            <a:pPr marL="514350" indent="-514350">
              <a:spcAft>
                <a:spcPts val="1200"/>
              </a:spcAft>
              <a:buFont typeface="+mj-lt"/>
              <a:buAutoNum type="arabicPeriod"/>
            </a:pPr>
            <a:r>
              <a:rPr lang="en-AU" sz="2800" dirty="0"/>
              <a:t>Longer term, </a:t>
            </a:r>
            <a:r>
              <a:rPr lang="en-AU" sz="2800" b="1" dirty="0"/>
              <a:t>neuroimaging</a:t>
            </a:r>
            <a:r>
              <a:rPr lang="en-AU" sz="2800" dirty="0"/>
              <a:t> work testing composition functions.</a:t>
            </a:r>
          </a:p>
        </p:txBody>
      </p:sp>
    </p:spTree>
    <p:extLst>
      <p:ext uri="{BB962C8B-B14F-4D97-AF65-F5344CB8AC3E}">
        <p14:creationId xmlns:p14="http://schemas.microsoft.com/office/powerpoint/2010/main" val="341678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107504" y="980728"/>
            <a:ext cx="8928992"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000">
              <a:spcAft>
                <a:spcPts val="600"/>
              </a:spcAft>
            </a:pPr>
            <a:r>
              <a:rPr lang="en-AU" sz="1300" dirty="0" err="1"/>
              <a:t>Abnar</a:t>
            </a:r>
            <a:r>
              <a:rPr lang="en-AU" sz="1300" dirty="0"/>
              <a:t>, Samira, Lisa </a:t>
            </a:r>
            <a:r>
              <a:rPr lang="en-AU" sz="1300" dirty="0" err="1"/>
              <a:t>Beinborn</a:t>
            </a:r>
            <a:r>
              <a:rPr lang="en-AU" sz="1300" dirty="0"/>
              <a:t>, Rochelle </a:t>
            </a:r>
            <a:r>
              <a:rPr lang="en-AU" sz="1300" dirty="0" err="1"/>
              <a:t>Choenni</a:t>
            </a:r>
            <a:r>
              <a:rPr lang="en-AU" sz="1300" dirty="0"/>
              <a:t>, and Willem </a:t>
            </a:r>
            <a:r>
              <a:rPr lang="en-AU" sz="1300" dirty="0" err="1"/>
              <a:t>Zuidema</a:t>
            </a:r>
            <a:r>
              <a:rPr lang="en-AU" sz="1300" dirty="0"/>
              <a:t>. "</a:t>
            </a:r>
            <a:r>
              <a:rPr lang="en-AU" sz="1300" dirty="0" err="1"/>
              <a:t>Blackbox</a:t>
            </a:r>
            <a:r>
              <a:rPr lang="en-AU" sz="1300" dirty="0"/>
              <a:t> meets </a:t>
            </a:r>
            <a:r>
              <a:rPr lang="en-AU" sz="1300" dirty="0" err="1"/>
              <a:t>blackbox</a:t>
            </a:r>
            <a:r>
              <a:rPr lang="en-AU" sz="1300" dirty="0"/>
              <a:t>: Representational similarity and stability analysis of neural language models and brains." </a:t>
            </a:r>
            <a:r>
              <a:rPr lang="en-AU" sz="1300" i="1" dirty="0" err="1"/>
              <a:t>arXiv</a:t>
            </a:r>
            <a:r>
              <a:rPr lang="en-AU" sz="1300" i="1" dirty="0"/>
              <a:t> preprint arXiv:1906.01539</a:t>
            </a:r>
            <a:r>
              <a:rPr lang="en-AU" sz="1300" dirty="0"/>
              <a:t> (2019).</a:t>
            </a:r>
          </a:p>
          <a:p>
            <a:pPr indent="180000">
              <a:spcAft>
                <a:spcPts val="600"/>
              </a:spcAft>
            </a:pPr>
            <a:r>
              <a:rPr lang="en-AU" sz="1300" dirty="0"/>
              <a:t>Bauer, Andrew J., and Marcel A. Just. "Neural representations of concept knowledge." </a:t>
            </a:r>
            <a:r>
              <a:rPr lang="en-AU" sz="1300" i="1" dirty="0"/>
              <a:t>The oxford handbook of neurolinguistics</a:t>
            </a:r>
            <a:r>
              <a:rPr lang="en-AU" sz="1300" dirty="0"/>
              <a:t> (2019): 1-21.</a:t>
            </a:r>
          </a:p>
          <a:p>
            <a:pPr indent="180000">
              <a:spcAft>
                <a:spcPts val="600"/>
              </a:spcAft>
            </a:pPr>
            <a:r>
              <a:rPr lang="en-AU" sz="1300" dirty="0"/>
              <a:t>Frankland, Steven M., and Joshua D. Greene. "Concepts and compositionality: in search of the brain's language of thought." </a:t>
            </a:r>
            <a:r>
              <a:rPr lang="en-AU" sz="1300" i="1" dirty="0"/>
              <a:t>Annual review of psychology</a:t>
            </a:r>
            <a:r>
              <a:rPr lang="en-AU" sz="1300" dirty="0"/>
              <a:t> 71 (2020): 273-303.</a:t>
            </a:r>
          </a:p>
          <a:p>
            <a:pPr indent="180000">
              <a:spcAft>
                <a:spcPts val="600"/>
              </a:spcAft>
            </a:pPr>
            <a:r>
              <a:rPr lang="en-AU" sz="1300" dirty="0"/>
              <a:t>Frankland, Steven M., and Joshua D. Greene. "Two ways to build a thought: distinct forms of compositional semantic representation across brain regions." </a:t>
            </a:r>
            <a:r>
              <a:rPr lang="en-AU" sz="1300" i="1" dirty="0"/>
              <a:t>Cerebral Cortex</a:t>
            </a:r>
            <a:r>
              <a:rPr lang="en-AU" sz="1300" dirty="0"/>
              <a:t> 30, no. 6 (2020): 3838-3855.</a:t>
            </a:r>
          </a:p>
          <a:p>
            <a:pPr indent="180000">
              <a:spcAft>
                <a:spcPts val="600"/>
              </a:spcAft>
            </a:pPr>
            <a:r>
              <a:rPr lang="en-AU" sz="1300" dirty="0" err="1"/>
              <a:t>Huth</a:t>
            </a:r>
            <a:r>
              <a:rPr lang="en-AU" sz="1300" dirty="0"/>
              <a:t>, Alexander G., Wendy A. De </a:t>
            </a:r>
            <a:r>
              <a:rPr lang="en-AU" sz="1300" dirty="0" err="1"/>
              <a:t>Heer</a:t>
            </a:r>
            <a:r>
              <a:rPr lang="en-AU" sz="1300" dirty="0"/>
              <a:t>, Thomas L. Griffiths, </a:t>
            </a:r>
            <a:r>
              <a:rPr lang="en-AU" sz="1300" dirty="0" err="1"/>
              <a:t>Frédéric</a:t>
            </a:r>
            <a:r>
              <a:rPr lang="en-AU" sz="1300" dirty="0"/>
              <a:t> E. </a:t>
            </a:r>
            <a:r>
              <a:rPr lang="en-AU" sz="1300" dirty="0" err="1"/>
              <a:t>Theunissen</a:t>
            </a:r>
            <a:r>
              <a:rPr lang="en-AU" sz="1300" dirty="0"/>
              <a:t>, and Jack L. Gallant. "Natural speech reveals the semantic maps that tile human cerebral cortex." </a:t>
            </a:r>
            <a:r>
              <a:rPr lang="en-AU" sz="1300" i="1" dirty="0"/>
              <a:t>Nature</a:t>
            </a:r>
            <a:r>
              <a:rPr lang="en-AU" sz="1300" dirty="0"/>
              <a:t> 532, no. 7600 (2016): 453-458.</a:t>
            </a:r>
          </a:p>
          <a:p>
            <a:pPr indent="180000">
              <a:spcAft>
                <a:spcPts val="600"/>
              </a:spcAft>
            </a:pPr>
            <a:r>
              <a:rPr lang="en-AU" sz="1300" dirty="0" err="1"/>
              <a:t>Leshinskaya</a:t>
            </a:r>
            <a:r>
              <a:rPr lang="en-AU" sz="1300" dirty="0"/>
              <a:t>, Anna, Juan Manuel Contreras, Alfonso </a:t>
            </a:r>
            <a:r>
              <a:rPr lang="en-AU" sz="1300" dirty="0" err="1"/>
              <a:t>Caramazza</a:t>
            </a:r>
            <a:r>
              <a:rPr lang="en-AU" sz="1300" dirty="0"/>
              <a:t>, and Jason P. Mitchell. "Neural representations of belief concepts: a representational similarity approach to social semantics." </a:t>
            </a:r>
            <a:r>
              <a:rPr lang="en-AU" sz="1300" i="1" dirty="0"/>
              <a:t>Cerebral Cortex</a:t>
            </a:r>
            <a:r>
              <a:rPr lang="en-AU" sz="1300" dirty="0"/>
              <a:t> 27, no. 1 (2017): 344-357.</a:t>
            </a:r>
          </a:p>
          <a:p>
            <a:pPr indent="180000">
              <a:spcAft>
                <a:spcPts val="600"/>
              </a:spcAft>
            </a:pPr>
            <a:r>
              <a:rPr lang="en-AU" sz="1300" dirty="0" err="1"/>
              <a:t>Loula</a:t>
            </a:r>
            <a:r>
              <a:rPr lang="en-AU" sz="1300" dirty="0"/>
              <a:t>, Joao, Marco </a:t>
            </a:r>
            <a:r>
              <a:rPr lang="en-AU" sz="1300" dirty="0" err="1"/>
              <a:t>Baroni</a:t>
            </a:r>
            <a:r>
              <a:rPr lang="en-AU" sz="1300" dirty="0"/>
              <a:t>, and Brenden M. Lake. "Rearranging the familiar: Testing compositional generalization in recurrent networks." </a:t>
            </a:r>
            <a:r>
              <a:rPr lang="en-AU" sz="1300" i="1" dirty="0" err="1"/>
              <a:t>arXiv</a:t>
            </a:r>
            <a:r>
              <a:rPr lang="en-AU" sz="1300" i="1" dirty="0"/>
              <a:t> preprint arXiv:1807.07545</a:t>
            </a:r>
            <a:r>
              <a:rPr lang="en-AU" sz="1300" dirty="0"/>
              <a:t> (2018).</a:t>
            </a:r>
          </a:p>
          <a:p>
            <a:pPr indent="180000">
              <a:spcAft>
                <a:spcPts val="600"/>
              </a:spcAft>
            </a:pPr>
            <a:r>
              <a:rPr lang="en-AU" sz="1300" dirty="0" err="1"/>
              <a:t>Pillet</a:t>
            </a:r>
            <a:r>
              <a:rPr lang="en-AU" sz="1300" dirty="0"/>
              <a:t>, </a:t>
            </a:r>
            <a:r>
              <a:rPr lang="en-AU" sz="1300" dirty="0" err="1"/>
              <a:t>Ineke</a:t>
            </a:r>
            <a:r>
              <a:rPr lang="en-AU" sz="1300" dirty="0"/>
              <a:t>, Hans Op de </a:t>
            </a:r>
            <a:r>
              <a:rPr lang="en-AU" sz="1300" dirty="0" err="1"/>
              <a:t>Beeck</a:t>
            </a:r>
            <a:r>
              <a:rPr lang="en-AU" sz="1300" dirty="0"/>
              <a:t>, and </a:t>
            </a:r>
            <a:r>
              <a:rPr lang="en-AU" sz="1300" dirty="0" err="1"/>
              <a:t>Haemy</a:t>
            </a:r>
            <a:r>
              <a:rPr lang="en-AU" sz="1300" dirty="0"/>
              <a:t> Lee Masson. "A Comparison of Functional Networks Derived From Representational Similarity, Functional Connectivity, and Univariate Analyses." </a:t>
            </a:r>
            <a:r>
              <a:rPr lang="en-AU" sz="1300" i="1" dirty="0"/>
              <a:t>Frontiers in neuroscience</a:t>
            </a:r>
            <a:r>
              <a:rPr lang="en-AU" sz="1300" dirty="0"/>
              <a:t> 13 (2020): 1348.</a:t>
            </a:r>
          </a:p>
          <a:p>
            <a:pPr indent="180000">
              <a:spcAft>
                <a:spcPts val="600"/>
              </a:spcAft>
            </a:pPr>
            <a:r>
              <a:rPr lang="en-AU" sz="1300" dirty="0"/>
              <a:t>Martin, Andrea E., and Leonidas AA </a:t>
            </a:r>
            <a:r>
              <a:rPr lang="en-AU" sz="1300" dirty="0" err="1"/>
              <a:t>Doumas</a:t>
            </a:r>
            <a:r>
              <a:rPr lang="en-AU" sz="1300" dirty="0"/>
              <a:t>. "Tensors and compositionality in neural systems." </a:t>
            </a:r>
            <a:r>
              <a:rPr lang="en-AU" sz="1300" i="1" dirty="0"/>
              <a:t>Philosophical Transactions of the Royal Society B</a:t>
            </a:r>
            <a:r>
              <a:rPr lang="en-AU" sz="1300" dirty="0"/>
              <a:t> 375, no. 1791 (2020): 20190306.</a:t>
            </a:r>
          </a:p>
          <a:p>
            <a:pPr indent="180000">
              <a:spcAft>
                <a:spcPts val="600"/>
              </a:spcAft>
            </a:pPr>
            <a:r>
              <a:rPr lang="en-AU" sz="1300" dirty="0" err="1"/>
              <a:t>Tamir</a:t>
            </a:r>
            <a:r>
              <a:rPr lang="en-AU" sz="1300" dirty="0"/>
              <a:t>, Diana I., Mark A. Thornton, Juan Manuel Contreras, and Jason P. Mitchell. "Neural evidence that three dimensions organize mental state representation: Rationality, social impact, and valence." </a:t>
            </a:r>
            <a:r>
              <a:rPr lang="en-AU" sz="1300" i="1" dirty="0"/>
              <a:t>Proceedings of the National Academy of Sciences</a:t>
            </a:r>
            <a:r>
              <a:rPr lang="en-AU" sz="1300" dirty="0"/>
              <a:t> 113, no. 1 (2016): 194-199.</a:t>
            </a:r>
          </a:p>
          <a:p>
            <a:pPr indent="180000">
              <a:spcAft>
                <a:spcPts val="600"/>
              </a:spcAft>
            </a:pPr>
            <a:r>
              <a:rPr lang="en-AU" sz="1300" dirty="0"/>
              <a:t>Vargas, Robert, and Marcel Adam Just. "Neural representations of abstract concepts: Identifying underlying </a:t>
            </a:r>
            <a:r>
              <a:rPr lang="en-AU" sz="1300" dirty="0" err="1"/>
              <a:t>neurosemantic</a:t>
            </a:r>
            <a:r>
              <a:rPr lang="en-AU" sz="1300" dirty="0"/>
              <a:t> dimensions." </a:t>
            </a:r>
            <a:r>
              <a:rPr lang="en-AU" sz="1300" i="1" dirty="0"/>
              <a:t>Cerebral Cortex</a:t>
            </a:r>
            <a:r>
              <a:rPr lang="en-AU" sz="1300" dirty="0"/>
              <a:t> 30, no. 4 (2020): 2157-2166.</a:t>
            </a:r>
          </a:p>
          <a:p>
            <a:pPr indent="180000">
              <a:spcAft>
                <a:spcPts val="600"/>
              </a:spcAft>
            </a:pPr>
            <a:r>
              <a:rPr lang="en-AU" sz="1300" dirty="0"/>
              <a:t>Xu, </a:t>
            </a:r>
            <a:r>
              <a:rPr lang="en-AU" sz="1300" dirty="0" err="1"/>
              <a:t>Haoyan</a:t>
            </a:r>
            <a:r>
              <a:rPr lang="en-AU" sz="1300" dirty="0"/>
              <a:t>, Brian Murphy, and </a:t>
            </a:r>
            <a:r>
              <a:rPr lang="en-AU" sz="1300" dirty="0" err="1"/>
              <a:t>Alona</a:t>
            </a:r>
            <a:r>
              <a:rPr lang="en-AU" sz="1300" dirty="0"/>
              <a:t> </a:t>
            </a:r>
            <a:r>
              <a:rPr lang="en-AU" sz="1300" dirty="0" err="1"/>
              <a:t>Fyshe</a:t>
            </a:r>
            <a:r>
              <a:rPr lang="en-AU" sz="1300" dirty="0"/>
              <a:t>. "</a:t>
            </a:r>
            <a:r>
              <a:rPr lang="en-AU" sz="1300" dirty="0" err="1"/>
              <a:t>Brainbench</a:t>
            </a:r>
            <a:r>
              <a:rPr lang="en-AU" sz="1300" dirty="0"/>
              <a:t>: A brain-image test suite for distributional semantic models." In </a:t>
            </a:r>
            <a:r>
              <a:rPr lang="en-AU" sz="1300" i="1" dirty="0"/>
              <a:t>Proceedings of the 2016 Conference on Empirical Methods in Natural Language Processing</a:t>
            </a:r>
            <a:r>
              <a:rPr lang="en-AU" sz="1300" dirty="0"/>
              <a:t>, pp. 2017-2021. 2016.</a:t>
            </a:r>
          </a:p>
        </p:txBody>
      </p:sp>
      <p:sp>
        <p:nvSpPr>
          <p:cNvPr id="5" name="TextBox 4"/>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References</a:t>
            </a:r>
          </a:p>
        </p:txBody>
      </p:sp>
      <p:cxnSp>
        <p:nvCxnSpPr>
          <p:cNvPr id="6" name="Straight Connector 5"/>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13333</TotalTime>
  <Words>1503</Words>
  <Application>Microsoft Office PowerPoint</Application>
  <PresentationFormat>On-screen Show (4:3)</PresentationFormat>
  <Paragraphs>153</Paragraphs>
  <Slides>21</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Book Antiqua</vt:lpstr>
      <vt:lpstr>Calibri</vt:lpstr>
      <vt:lpstr>Calisto MT</vt:lpstr>
      <vt:lpstr>Cambria Math</vt:lpstr>
      <vt:lpstr>Office Theme</vt:lpstr>
      <vt:lpstr>Testing Sentence Embedding Models using Semantic Similarity Judgments of Simple Phrases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James Fodor</cp:lastModifiedBy>
  <cp:revision>810</cp:revision>
  <dcterms:created xsi:type="dcterms:W3CDTF">2014-03-21T04:49:25Z</dcterms:created>
  <dcterms:modified xsi:type="dcterms:W3CDTF">2021-11-22T08:43:57Z</dcterms:modified>
</cp:coreProperties>
</file>