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44" r:id="rId1"/>
  </p:sldMasterIdLst>
  <p:notesMasterIdLst>
    <p:notesMasterId r:id="rId25"/>
  </p:notesMasterIdLst>
  <p:sldIdLst>
    <p:sldId id="256" r:id="rId2"/>
    <p:sldId id="375" r:id="rId3"/>
    <p:sldId id="376" r:id="rId4"/>
    <p:sldId id="300" r:id="rId5"/>
    <p:sldId id="380" r:id="rId6"/>
    <p:sldId id="350" r:id="rId7"/>
    <p:sldId id="384" r:id="rId8"/>
    <p:sldId id="357" r:id="rId9"/>
    <p:sldId id="385" r:id="rId10"/>
    <p:sldId id="342" r:id="rId11"/>
    <p:sldId id="396" r:id="rId12"/>
    <p:sldId id="387" r:id="rId13"/>
    <p:sldId id="388" r:id="rId14"/>
    <p:sldId id="356" r:id="rId15"/>
    <p:sldId id="390" r:id="rId16"/>
    <p:sldId id="370" r:id="rId17"/>
    <p:sldId id="355" r:id="rId18"/>
    <p:sldId id="397" r:id="rId19"/>
    <p:sldId id="368" r:id="rId20"/>
    <p:sldId id="391" r:id="rId21"/>
    <p:sldId id="394" r:id="rId22"/>
    <p:sldId id="392" r:id="rId23"/>
    <p:sldId id="393"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89" autoAdjust="0"/>
    <p:restoredTop sz="96778" autoAdjust="0"/>
  </p:normalViewPr>
  <p:slideViewPr>
    <p:cSldViewPr>
      <p:cViewPr varScale="1">
        <p:scale>
          <a:sx n="146" d="100"/>
          <a:sy n="146" d="100"/>
        </p:scale>
        <p:origin x="897" y="12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276369-9B3B-44A6-ADEF-FE9FD5158550}" type="datetimeFigureOut">
              <a:rPr lang="en-AU" smtClean="0"/>
              <a:pPr/>
              <a:t>7/11/2021</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85A5CF-CD5B-48A1-BBB4-5E4D41ED2AF5}" type="slidenum">
              <a:rPr lang="en-AU" smtClean="0"/>
              <a:pPr/>
              <a:t>‹#›</a:t>
            </a:fld>
            <a:endParaRPr lang="en-A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a:t>
            </a:fld>
            <a:endParaRPr lang="en-A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a:t>
            </a:fld>
            <a:endParaRPr lang="en-A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3</a:t>
            </a:fld>
            <a:endParaRPr lang="en-A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4</a:t>
            </a:fld>
            <a:endParaRPr lang="en-A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5</a:t>
            </a:fld>
            <a:endParaRPr lang="en-A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6</a:t>
            </a:fld>
            <a:endParaRPr lang="en-A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7</a:t>
            </a:fld>
            <a:endParaRPr lang="en-A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8</a:t>
            </a:fld>
            <a:endParaRPr lang="en-A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9</a:t>
            </a:fld>
            <a:endParaRPr lang="en-A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10</a:t>
            </a:fld>
            <a:endParaRPr lang="en-A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11</a:t>
            </a:fld>
            <a:endParaRPr lang="en-A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12</a:t>
            </a:fld>
            <a:endParaRPr lang="en-A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13</a:t>
            </a:fld>
            <a:endParaRPr lang="en-A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14</a:t>
            </a:fld>
            <a:endParaRPr lang="en-A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15</a:t>
            </a:fld>
            <a:endParaRPr lang="en-A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16</a:t>
            </a:fld>
            <a:endParaRPr lang="en-A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17</a:t>
            </a:fld>
            <a:endParaRPr lang="en-A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18</a:t>
            </a:fld>
            <a:endParaRPr lang="en-A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19</a:t>
            </a:fld>
            <a:endParaRPr lang="en-A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20</a:t>
            </a:fld>
            <a:endParaRPr lang="en-A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21</a:t>
            </a:fld>
            <a:endParaRPr lang="en-A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22</a:t>
            </a:fld>
            <a:endParaRPr lang="en-A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23</a:t>
            </a:fld>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7/11/2021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7/11/2021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5D32AD-F116-461C-A70E-C6F32922ABAF}" type="datetimeFigureOut">
              <a:rPr lang="en-AU" smtClean="0"/>
              <a:pPr/>
              <a:t>7/11/2021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F25D32AD-F116-461C-A70E-C6F32922ABAF}" type="datetimeFigureOut">
              <a:rPr lang="en-AU" smtClean="0"/>
              <a:pPr/>
              <a:t>7/11/2021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F25D32AD-F116-461C-A70E-C6F32922ABAF}" type="datetimeFigureOut">
              <a:rPr lang="en-AU" smtClean="0"/>
              <a:pPr/>
              <a:t>7/11/2021</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F25D32AD-F116-461C-A70E-C6F32922ABAF}" type="datetimeFigureOut">
              <a:rPr lang="en-AU" smtClean="0"/>
              <a:pPr/>
              <a:t>7/11/2021</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5D32AD-F116-461C-A70E-C6F32922ABAF}" type="datetimeFigureOut">
              <a:rPr lang="en-AU" smtClean="0"/>
              <a:pPr/>
              <a:t>7/11/2021</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5D32AD-F116-461C-A70E-C6F32922ABAF}" type="datetimeFigureOut">
              <a:rPr lang="en-AU" smtClean="0"/>
              <a:pPr/>
              <a:t>7/11/2021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5D32AD-F116-461C-A70E-C6F32922ABAF}" type="datetimeFigureOut">
              <a:rPr lang="en-AU" smtClean="0"/>
              <a:pPr/>
              <a:t>7/11/2021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7/11/2021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7/11/2021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5D32AD-F116-461C-A70E-C6F32922ABAF}" type="datetimeFigureOut">
              <a:rPr lang="en-AU" smtClean="0"/>
              <a:pPr/>
              <a:t>7/11/2021</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0CB222-AAB8-4746-85F0-ACCA5969EC3F}"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10" Type="http://schemas.openxmlformats.org/officeDocument/2006/relationships/image" Target="../media/image12.png"/><Relationship Id="rId4" Type="http://schemas.openxmlformats.org/officeDocument/2006/relationships/image" Target="../media/image6.jpeg"/><Relationship Id="rId9"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7586" name="Picture 2" descr="https://upload.wikimedia.org/wikipedia/commons/4/49/Rubens_r%C3%A9surrection_du_Christ.jpg"/>
          <p:cNvPicPr>
            <a:picLocks noChangeAspect="1" noChangeArrowheads="1"/>
          </p:cNvPicPr>
          <p:nvPr/>
        </p:nvPicPr>
        <p:blipFill>
          <a:blip r:embed="rId3" cstate="print"/>
          <a:srcRect l="4696" t="3210" r="122"/>
          <a:stretch>
            <a:fillRect/>
          </a:stretch>
        </p:blipFill>
        <p:spPr bwMode="auto">
          <a:xfrm>
            <a:off x="-1871" y="288032"/>
            <a:ext cx="9145871" cy="6309320"/>
          </a:xfrm>
          <a:prstGeom prst="rect">
            <a:avLst/>
          </a:prstGeom>
          <a:noFill/>
        </p:spPr>
      </p:pic>
      <p:sp>
        <p:nvSpPr>
          <p:cNvPr id="2" name="Title 1"/>
          <p:cNvSpPr>
            <a:spLocks noGrp="1"/>
          </p:cNvSpPr>
          <p:nvPr>
            <p:ph type="ctrTitle"/>
          </p:nvPr>
        </p:nvSpPr>
        <p:spPr>
          <a:xfrm>
            <a:off x="0" y="764704"/>
            <a:ext cx="9144000" cy="3960440"/>
          </a:xfrm>
        </p:spPr>
        <p:txBody>
          <a:bodyPr>
            <a:noAutofit/>
          </a:bodyPr>
          <a:lstStyle/>
          <a:p>
            <a:r>
              <a:rPr lang="en-AU" sz="8000" dirty="0">
                <a:solidFill>
                  <a:schemeClr val="bg1"/>
                </a:solidFill>
                <a:effectLst>
                  <a:outerShdw blurRad="38100" dist="38100" dir="2700000" algn="tl">
                    <a:srgbClr val="000000">
                      <a:alpha val="43137"/>
                    </a:srgbClr>
                  </a:outerShdw>
                </a:effectLst>
                <a:latin typeface="Calisto MT" pitchFamily="18" charset="0"/>
              </a:rPr>
              <a:t>The Resurrection of Jesus: A Skeptical Analysis</a:t>
            </a:r>
          </a:p>
        </p:txBody>
      </p:sp>
      <p:sp>
        <p:nvSpPr>
          <p:cNvPr id="3" name="Subtitle 2"/>
          <p:cNvSpPr>
            <a:spLocks noGrp="1"/>
          </p:cNvSpPr>
          <p:nvPr>
            <p:ph type="subTitle" idx="1"/>
          </p:nvPr>
        </p:nvSpPr>
        <p:spPr>
          <a:xfrm>
            <a:off x="1403648" y="5589240"/>
            <a:ext cx="6400800" cy="720080"/>
          </a:xfrm>
        </p:spPr>
        <p:txBody>
          <a:bodyPr>
            <a:normAutofit/>
          </a:bodyPr>
          <a:lstStyle/>
          <a:p>
            <a:r>
              <a:rPr lang="en-AU" sz="4000" dirty="0">
                <a:solidFill>
                  <a:schemeClr val="bg1"/>
                </a:solidFill>
                <a:effectLst>
                  <a:outerShdw blurRad="38100" dist="38100" dir="2700000" algn="tl">
                    <a:srgbClr val="000000">
                      <a:alpha val="43137"/>
                    </a:srgbClr>
                  </a:outerShdw>
                </a:effectLst>
                <a:latin typeface="Calisto MT" pitchFamily="18" charset="0"/>
              </a:rPr>
              <a:t>James Fodor, Nov 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What is an Explanation?</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11560" y="1268760"/>
            <a:ext cx="7776864" cy="3277820"/>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AU" sz="2400" dirty="0"/>
              <a:t>An explanation is a story, picture or ‘model’, which </a:t>
            </a:r>
            <a:r>
              <a:rPr lang="en-AU" sz="2400" u="sng" dirty="0"/>
              <a:t>makes sense of the facts</a:t>
            </a:r>
            <a:r>
              <a:rPr lang="en-AU" sz="2400" dirty="0"/>
              <a:t> to be explained. </a:t>
            </a:r>
          </a:p>
          <a:p>
            <a:pPr marL="342900" indent="-342900">
              <a:spcAft>
                <a:spcPts val="600"/>
              </a:spcAft>
              <a:buFont typeface="Arial" panose="020B0604020202020204" pitchFamily="34" charset="0"/>
              <a:buChar char="•"/>
            </a:pPr>
            <a:r>
              <a:rPr lang="en-AU" sz="2400" dirty="0"/>
              <a:t>In the words of philosopher Charles Pierce, given an explanation, the facts should follow as ‘</a:t>
            </a:r>
            <a:r>
              <a:rPr lang="en-AU" sz="2400" u="sng" dirty="0"/>
              <a:t>a matter of course</a:t>
            </a:r>
            <a:r>
              <a:rPr lang="en-AU" sz="2400" dirty="0"/>
              <a:t>’</a:t>
            </a:r>
          </a:p>
          <a:p>
            <a:pPr marL="342900" indent="-342900">
              <a:spcAft>
                <a:spcPts val="600"/>
              </a:spcAft>
              <a:buFont typeface="Arial" panose="020B0604020202020204" pitchFamily="34" charset="0"/>
              <a:buChar char="•"/>
            </a:pPr>
            <a:r>
              <a:rPr lang="en-AU" sz="2400" dirty="0"/>
              <a:t>Explanations make unusual, strange, or mysterious facts seem to make perfect sense and not be strange at all.</a:t>
            </a:r>
          </a:p>
          <a:p>
            <a:pPr marL="342900" indent="-342900">
              <a:spcAft>
                <a:spcPts val="600"/>
              </a:spcAft>
              <a:buFont typeface="Arial" panose="020B0604020202020204" pitchFamily="34" charset="0"/>
              <a:buChar char="•"/>
            </a:pPr>
            <a:r>
              <a:rPr lang="en-AU" sz="2400" dirty="0"/>
              <a:t>Explanations should </a:t>
            </a:r>
            <a:r>
              <a:rPr lang="en-AU" sz="2400" u="sng" dirty="0"/>
              <a:t>account for strange features </a:t>
            </a:r>
            <a:r>
              <a:rPr lang="en-AU" sz="2400" dirty="0"/>
              <a:t>and render the otherwise inexplicable readily understandable.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Explanatory Quality</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95536" y="1268760"/>
            <a:ext cx="8208912" cy="2831544"/>
          </a:xfrm>
          <a:prstGeom prst="rect">
            <a:avLst/>
          </a:prstGeom>
          <a:noFill/>
        </p:spPr>
        <p:txBody>
          <a:bodyPr wrap="square" rtlCol="0">
            <a:spAutoFit/>
          </a:bodyPr>
          <a:lstStyle/>
          <a:p>
            <a:pPr marL="457200" lvl="0" indent="-457200">
              <a:spcAft>
                <a:spcPts val="600"/>
              </a:spcAft>
              <a:buFont typeface="+mj-lt"/>
              <a:buAutoNum type="arabicPeriod"/>
            </a:pPr>
            <a:r>
              <a:rPr lang="en-AU" sz="2400" u="sng" dirty="0"/>
              <a:t>Explanatory scope</a:t>
            </a:r>
            <a:r>
              <a:rPr lang="en-AU" sz="2400" dirty="0"/>
              <a:t>: the range of facts that an explanation can account for.</a:t>
            </a:r>
          </a:p>
          <a:p>
            <a:pPr marL="457200" lvl="0" indent="-457200">
              <a:spcAft>
                <a:spcPts val="600"/>
              </a:spcAft>
              <a:buFont typeface="+mj-lt"/>
              <a:buAutoNum type="arabicPeriod"/>
            </a:pPr>
            <a:r>
              <a:rPr lang="en-AU" sz="2400" u="sng" dirty="0"/>
              <a:t>Explanatory power</a:t>
            </a:r>
            <a:r>
              <a:rPr lang="en-AU" sz="2400" dirty="0"/>
              <a:t>: how likely the facts are rendered by the explanation.</a:t>
            </a:r>
          </a:p>
          <a:p>
            <a:pPr marL="457200" lvl="0" indent="-457200">
              <a:spcAft>
                <a:spcPts val="600"/>
              </a:spcAft>
              <a:buFont typeface="+mj-lt"/>
              <a:buAutoNum type="arabicPeriod"/>
            </a:pPr>
            <a:r>
              <a:rPr lang="en-AU" sz="2400" u="sng" dirty="0"/>
              <a:t>Plausibility</a:t>
            </a:r>
            <a:r>
              <a:rPr lang="en-AU" sz="2400" dirty="0"/>
              <a:t>: how plausible are the propositions posited by the explanation given existing background knowledge (outside of the facts to be explained).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4624"/>
            <a:ext cx="9144000" cy="892552"/>
          </a:xfrm>
          <a:prstGeom prst="rect">
            <a:avLst/>
          </a:prstGeom>
          <a:noFill/>
        </p:spPr>
        <p:txBody>
          <a:bodyPr wrap="square" rtlCol="0">
            <a:spAutoFit/>
          </a:bodyPr>
          <a:lstStyle/>
          <a:p>
            <a:pPr algn="ctr"/>
            <a:r>
              <a:rPr lang="en-AU" sz="5200" dirty="0">
                <a:latin typeface="Book Antiqua" pitchFamily="18" charset="0"/>
              </a:rPr>
              <a:t>The Resurrection Explanation</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8" name="Group 7"/>
          <p:cNvGrpSpPr/>
          <p:nvPr/>
        </p:nvGrpSpPr>
        <p:grpSpPr>
          <a:xfrm>
            <a:off x="1331640" y="1844824"/>
            <a:ext cx="6480720" cy="4060509"/>
            <a:chOff x="1403648" y="1844824"/>
            <a:chExt cx="6480720" cy="4060509"/>
          </a:xfrm>
        </p:grpSpPr>
        <p:pic>
          <p:nvPicPr>
            <p:cNvPr id="5" name="Picture 4" descr="C:\Users\fods1\AppData\Local\Microsoft\Windows\INetCache\Content.Word\Fig12.png"/>
            <p:cNvPicPr/>
            <p:nvPr/>
          </p:nvPicPr>
          <p:blipFill>
            <a:blip r:embed="rId3" cstate="print"/>
            <a:srcRect t="2845" b="57053"/>
            <a:stretch>
              <a:fillRect/>
            </a:stretch>
          </p:blipFill>
          <p:spPr bwMode="auto">
            <a:xfrm>
              <a:off x="1403648" y="1844824"/>
              <a:ext cx="6480720" cy="4060509"/>
            </a:xfrm>
            <a:prstGeom prst="rect">
              <a:avLst/>
            </a:prstGeom>
            <a:noFill/>
            <a:ln w="9525">
              <a:noFill/>
              <a:miter lim="800000"/>
              <a:headEnd/>
              <a:tailEnd/>
            </a:ln>
          </p:spPr>
        </p:pic>
        <p:sp>
          <p:nvSpPr>
            <p:cNvPr id="6" name="Rectangle 5"/>
            <p:cNvSpPr/>
            <p:nvPr/>
          </p:nvSpPr>
          <p:spPr>
            <a:xfrm>
              <a:off x="3419872" y="4149080"/>
              <a:ext cx="2736304" cy="16561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Picture 4" descr="C:\Users\fods1\AppData\Local\Microsoft\Windows\INetCache\Content.Word\Fig12.png"/>
          <p:cNvPicPr/>
          <p:nvPr/>
        </p:nvPicPr>
        <p:blipFill>
          <a:blip r:embed="rId3" cstate="print"/>
          <a:srcRect t="2845" b="57053"/>
          <a:stretch>
            <a:fillRect/>
          </a:stretch>
        </p:blipFill>
        <p:spPr bwMode="auto">
          <a:xfrm>
            <a:off x="1331640" y="1844824"/>
            <a:ext cx="6480720" cy="4060509"/>
          </a:xfrm>
          <a:prstGeom prst="rect">
            <a:avLst/>
          </a:prstGeom>
          <a:noFill/>
          <a:ln w="9525">
            <a:noFill/>
            <a:miter lim="800000"/>
            <a:headEnd/>
            <a:tailEnd/>
          </a:ln>
        </p:spPr>
      </p:pic>
      <p:sp>
        <p:nvSpPr>
          <p:cNvPr id="6" name="TextBox 5">
            <a:extLst>
              <a:ext uri="{FF2B5EF4-FFF2-40B4-BE49-F238E27FC236}">
                <a16:creationId xmlns:a16="http://schemas.microsoft.com/office/drawing/2014/main" id="{932A9BEB-30B0-486C-9A4C-6A03E429DEEF}"/>
              </a:ext>
            </a:extLst>
          </p:cNvPr>
          <p:cNvSpPr txBox="1"/>
          <p:nvPr/>
        </p:nvSpPr>
        <p:spPr>
          <a:xfrm>
            <a:off x="0" y="44624"/>
            <a:ext cx="9144000" cy="892552"/>
          </a:xfrm>
          <a:prstGeom prst="rect">
            <a:avLst/>
          </a:prstGeom>
          <a:noFill/>
        </p:spPr>
        <p:txBody>
          <a:bodyPr wrap="square" rtlCol="0">
            <a:spAutoFit/>
          </a:bodyPr>
          <a:lstStyle/>
          <a:p>
            <a:pPr algn="ctr"/>
            <a:r>
              <a:rPr lang="en-AU" sz="5200" dirty="0">
                <a:latin typeface="Book Antiqua" pitchFamily="18" charset="0"/>
              </a:rPr>
              <a:t>The Resurrection Explanation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0872"/>
            <a:ext cx="9144000" cy="923330"/>
          </a:xfrm>
          <a:prstGeom prst="rect">
            <a:avLst/>
          </a:prstGeom>
          <a:noFill/>
        </p:spPr>
        <p:txBody>
          <a:bodyPr wrap="square" rtlCol="0">
            <a:spAutoFit/>
          </a:bodyPr>
          <a:lstStyle/>
          <a:p>
            <a:pPr algn="ctr"/>
            <a:r>
              <a:rPr lang="en-AU" sz="5400" dirty="0">
                <a:latin typeface="Book Antiqua" pitchFamily="18" charset="0"/>
              </a:rPr>
              <a:t>The RHBS Explanation</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Picture 4" descr="C:\Users\fods1\AppData\Local\Microsoft\Windows\INetCache\Content.Word\Fig12.png"/>
          <p:cNvPicPr/>
          <p:nvPr/>
        </p:nvPicPr>
        <p:blipFill>
          <a:blip r:embed="rId3" cstate="print"/>
          <a:srcRect t="46936" r="-1111" b="-271"/>
          <a:stretch>
            <a:fillRect/>
          </a:stretch>
        </p:blipFill>
        <p:spPr bwMode="auto">
          <a:xfrm>
            <a:off x="1259632" y="1196752"/>
            <a:ext cx="6552728" cy="54006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The RHBS Model</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Picture 4" descr="C:\Users\fods1\AppData\Local\Microsoft\Windows\INetCache\Content.Word\Fig12.png"/>
          <p:cNvPicPr/>
          <p:nvPr/>
        </p:nvPicPr>
        <p:blipFill>
          <a:blip r:embed="rId3" cstate="print"/>
          <a:srcRect t="46936" r="-1111" b="-271"/>
          <a:stretch>
            <a:fillRect/>
          </a:stretch>
        </p:blipFill>
        <p:spPr bwMode="auto">
          <a:xfrm>
            <a:off x="1259632" y="1196752"/>
            <a:ext cx="6552728" cy="5400600"/>
          </a:xfrm>
          <a:prstGeom prst="rect">
            <a:avLst/>
          </a:prstGeom>
          <a:noFill/>
          <a:ln w="9525">
            <a:noFill/>
            <a:miter lim="800000"/>
            <a:headEnd/>
            <a:tailEnd/>
          </a:ln>
        </p:spPr>
      </p:pic>
      <p:sp>
        <p:nvSpPr>
          <p:cNvPr id="6" name="Oval 5"/>
          <p:cNvSpPr/>
          <p:nvPr/>
        </p:nvSpPr>
        <p:spPr>
          <a:xfrm>
            <a:off x="1043608" y="1052736"/>
            <a:ext cx="1872208" cy="1224136"/>
          </a:xfrm>
          <a:prstGeom prst="ellipse">
            <a:avLst/>
          </a:prstGeom>
          <a:solidFill>
            <a:srgbClr val="C0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Plausibility of Reburial</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0177" name="Rectangle 1"/>
          <p:cNvSpPr>
            <a:spLocks noChangeArrowheads="1"/>
          </p:cNvSpPr>
          <p:nvPr/>
        </p:nvSpPr>
        <p:spPr bwMode="auto">
          <a:xfrm>
            <a:off x="-324544" y="1124744"/>
            <a:ext cx="9217024" cy="54938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914400" marR="0" lvl="1" indent="-457200" algn="l" defTabSz="914400" rtl="0" eaLnBrk="1" fontAlgn="base" latinLnBrk="0" hangingPunct="1">
              <a:lnSpc>
                <a:spcPct val="100000"/>
              </a:lnSpc>
              <a:spcBef>
                <a:spcPct val="0"/>
              </a:spcBef>
              <a:spcAft>
                <a:spcPts val="600"/>
              </a:spcAft>
              <a:buClrTx/>
              <a:buSzTx/>
              <a:buFont typeface="+mj-lt"/>
              <a:buAutoNum type="arabicPeriod"/>
              <a:tabLst/>
            </a:pPr>
            <a:r>
              <a:rPr kumimoji="0" lang="en-AU" altLang="zh-CN" sz="2400" b="0" i="0" u="sng" strike="noStrike" cap="none" normalizeH="0" baseline="0" dirty="0">
                <a:ln>
                  <a:noFill/>
                </a:ln>
                <a:solidFill>
                  <a:schemeClr val="tx1"/>
                </a:solidFill>
                <a:effectLst/>
                <a:ea typeface="Times New Roman" pitchFamily="18" charset="0"/>
                <a:cs typeface="Times New Roman" pitchFamily="18" charset="0"/>
              </a:rPr>
              <a:t>Jewish law required</a:t>
            </a:r>
            <a:r>
              <a:rPr kumimoji="0" lang="en-AU" altLang="zh-CN" sz="2400" b="0" i="0" u="none" strike="noStrike" cap="none" normalizeH="0" baseline="0" dirty="0">
                <a:ln>
                  <a:noFill/>
                </a:ln>
                <a:solidFill>
                  <a:schemeClr val="tx1"/>
                </a:solidFill>
                <a:effectLst/>
                <a:ea typeface="Times New Roman" pitchFamily="18" charset="0"/>
                <a:cs typeface="Times New Roman" pitchFamily="18" charset="0"/>
              </a:rPr>
              <a:t> bodies to be taken down before evening: (Deuteronomy 21:22, in John 19:31 “so that the bodies would not remain on the cross on the Sabbath”).</a:t>
            </a:r>
          </a:p>
          <a:p>
            <a:pPr marL="914400" marR="0" lvl="1" indent="-457200" algn="l" defTabSz="914400" rtl="0" eaLnBrk="0" fontAlgn="base" latinLnBrk="0" hangingPunct="0">
              <a:lnSpc>
                <a:spcPct val="100000"/>
              </a:lnSpc>
              <a:spcBef>
                <a:spcPct val="0"/>
              </a:spcBef>
              <a:spcAft>
                <a:spcPts val="600"/>
              </a:spcAft>
              <a:buClrTx/>
              <a:buSzTx/>
              <a:buFont typeface="+mj-lt"/>
              <a:buAutoNum type="arabicPeriod"/>
              <a:tabLst/>
            </a:pPr>
            <a:r>
              <a:rPr kumimoji="0" lang="en-AU" altLang="zh-CN" sz="2400" b="0" i="0" u="none" strike="noStrike" cap="none" normalizeH="0" baseline="0" dirty="0">
                <a:ln>
                  <a:noFill/>
                </a:ln>
                <a:solidFill>
                  <a:schemeClr val="tx1"/>
                </a:solidFill>
                <a:effectLst/>
                <a:ea typeface="Times New Roman" pitchFamily="18" charset="0"/>
                <a:cs typeface="Times New Roman" pitchFamily="18" charset="0"/>
              </a:rPr>
              <a:t>The gospels indicate the </a:t>
            </a:r>
            <a:r>
              <a:rPr kumimoji="0" lang="en-AU" altLang="zh-CN" sz="2400" b="0" i="0" u="sng" strike="noStrike" cap="none" normalizeH="0" baseline="0" dirty="0">
                <a:ln>
                  <a:noFill/>
                </a:ln>
                <a:solidFill>
                  <a:schemeClr val="tx1"/>
                </a:solidFill>
                <a:effectLst/>
                <a:ea typeface="Times New Roman" pitchFamily="18" charset="0"/>
                <a:cs typeface="Times New Roman" pitchFamily="18" charset="0"/>
              </a:rPr>
              <a:t>burial was rushed</a:t>
            </a:r>
            <a:r>
              <a:rPr kumimoji="0" lang="en-AU" altLang="zh-CN" sz="2400" b="0" i="0" u="none" strike="noStrike" cap="none" normalizeH="0" baseline="0" dirty="0">
                <a:ln>
                  <a:noFill/>
                </a:ln>
                <a:solidFill>
                  <a:schemeClr val="tx1"/>
                </a:solidFill>
                <a:effectLst/>
                <a:ea typeface="Times New Roman" pitchFamily="18" charset="0"/>
                <a:cs typeface="Times New Roman" pitchFamily="18" charset="0"/>
              </a:rPr>
              <a:t>: Mark 15:42 and John 19:42 “Therefore because of the Jewish day of preparation, since the tomb was nearby, they laid Jesus there”. Also women coming on Sunday shows burial not completed.</a:t>
            </a:r>
          </a:p>
          <a:p>
            <a:pPr marL="914400" marR="0" lvl="1" indent="-457200" algn="l" defTabSz="914400" rtl="0" eaLnBrk="0" fontAlgn="base" latinLnBrk="0" hangingPunct="0">
              <a:lnSpc>
                <a:spcPct val="100000"/>
              </a:lnSpc>
              <a:spcBef>
                <a:spcPct val="0"/>
              </a:spcBef>
              <a:spcAft>
                <a:spcPts val="600"/>
              </a:spcAft>
              <a:buClrTx/>
              <a:buSzTx/>
              <a:buFont typeface="+mj-lt"/>
              <a:buAutoNum type="arabicPeriod"/>
              <a:tabLst/>
            </a:pPr>
            <a:r>
              <a:rPr lang="en-AU" altLang="zh-CN" sz="2400" u="sng" dirty="0">
                <a:cs typeface="Times New Roman" pitchFamily="18" charset="0"/>
              </a:rPr>
              <a:t>Romans put pressure </a:t>
            </a:r>
            <a:r>
              <a:rPr lang="en-AU" altLang="zh-CN" sz="2400" dirty="0">
                <a:cs typeface="Times New Roman" pitchFamily="18" charset="0"/>
              </a:rPr>
              <a:t>on the Jews to keep things as quiet and private to reduce the risk of more riots or uprisings.</a:t>
            </a:r>
          </a:p>
          <a:p>
            <a:pPr marL="914400" lvl="1" indent="-457200" eaLnBrk="0" fontAlgn="base" hangingPunct="0">
              <a:spcBef>
                <a:spcPct val="0"/>
              </a:spcBef>
              <a:spcAft>
                <a:spcPts val="600"/>
              </a:spcAft>
              <a:buFont typeface="+mj-lt"/>
              <a:buAutoNum type="arabicPeriod"/>
            </a:pPr>
            <a:r>
              <a:rPr lang="en-AU" sz="2400" dirty="0">
                <a:effectLst/>
                <a:ea typeface="Calibri" panose="020F0502020204030204" pitchFamily="34" charset="0"/>
                <a:cs typeface="Times New Roman" panose="02020603050405020304" pitchFamily="18" charset="0"/>
              </a:rPr>
              <a:t>Reburial allowed “where a grave is in danger of water seepage or if it is </a:t>
            </a:r>
            <a:r>
              <a:rPr lang="en-AU" sz="2400" u="sng" dirty="0">
                <a:effectLst/>
                <a:ea typeface="Calibri" panose="020F0502020204030204" pitchFamily="34" charset="0"/>
                <a:cs typeface="Times New Roman" panose="02020603050405020304" pitchFamily="18" charset="0"/>
              </a:rPr>
              <a:t>not safe against robbers</a:t>
            </a:r>
            <a:r>
              <a:rPr lang="en-AU" sz="2400" dirty="0">
                <a:effectLst/>
                <a:ea typeface="Calibri" panose="020F0502020204030204" pitchFamily="34" charset="0"/>
                <a:cs typeface="Times New Roman" panose="02020603050405020304" pitchFamily="18" charset="0"/>
              </a:rPr>
              <a:t>, etc, transfer is permitted.”</a:t>
            </a:r>
            <a:r>
              <a:rPr lang="en-AU" sz="2400" baseline="30000" dirty="0">
                <a:effectLst/>
                <a:ea typeface="Calibri" panose="020F0502020204030204" pitchFamily="34" charset="0"/>
                <a:cs typeface="Times New Roman" panose="02020603050405020304" pitchFamily="18" charset="0"/>
              </a:rPr>
              <a:t> </a:t>
            </a:r>
            <a:r>
              <a:rPr lang="en-AU" sz="2400" dirty="0">
                <a:effectLst/>
                <a:ea typeface="Calibri" panose="020F0502020204030204" pitchFamily="34" charset="0"/>
                <a:cs typeface="Times New Roman" panose="02020603050405020304" pitchFamily="18" charset="0"/>
              </a:rPr>
              <a:t>(Encyclopaedia Judaica). Also, Mary </a:t>
            </a:r>
            <a:r>
              <a:rPr lang="en-AU" sz="2400" dirty="0" err="1">
                <a:effectLst/>
                <a:ea typeface="Calibri" panose="020F0502020204030204" pitchFamily="34" charset="0"/>
                <a:cs typeface="Times New Roman" panose="02020603050405020304" pitchFamily="18" charset="0"/>
              </a:rPr>
              <a:t>Magdelene</a:t>
            </a:r>
            <a:r>
              <a:rPr lang="en-AU" sz="2400" dirty="0">
                <a:effectLst/>
                <a:ea typeface="Calibri" panose="020F0502020204030204" pitchFamily="34" charset="0"/>
                <a:cs typeface="Times New Roman" panose="02020603050405020304" pitchFamily="18" charset="0"/>
              </a:rPr>
              <a:t> didn’t think reburial was implausible: “they have taken away the Lord out of the tomb.” (John 20:2).</a:t>
            </a:r>
            <a:endParaRPr kumimoji="0" lang="en-AU" altLang="zh-CN" sz="2400" b="0" i="0" u="none" strike="noStrike" cap="none" normalizeH="0" baseline="0" dirty="0">
              <a:ln>
                <a:noFill/>
              </a:ln>
              <a:solidFill>
                <a:schemeClr val="tx1"/>
              </a:solidFill>
              <a:effectLst/>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17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017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017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017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7" grpId="0"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The RHBS Model</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Picture 4" descr="C:\Users\fods1\AppData\Local\Microsoft\Windows\INetCache\Content.Word\Fig12.png"/>
          <p:cNvPicPr/>
          <p:nvPr/>
        </p:nvPicPr>
        <p:blipFill>
          <a:blip r:embed="rId3" cstate="print"/>
          <a:srcRect t="46936" r="-1111" b="-271"/>
          <a:stretch>
            <a:fillRect/>
          </a:stretch>
        </p:blipFill>
        <p:spPr bwMode="auto">
          <a:xfrm>
            <a:off x="1259632" y="1196752"/>
            <a:ext cx="6552728" cy="5400600"/>
          </a:xfrm>
          <a:prstGeom prst="rect">
            <a:avLst/>
          </a:prstGeom>
          <a:noFill/>
          <a:ln w="9525">
            <a:noFill/>
            <a:miter lim="800000"/>
            <a:headEnd/>
            <a:tailEnd/>
          </a:ln>
        </p:spPr>
      </p:pic>
      <p:sp>
        <p:nvSpPr>
          <p:cNvPr id="6" name="Oval 5"/>
          <p:cNvSpPr/>
          <p:nvPr/>
        </p:nvSpPr>
        <p:spPr>
          <a:xfrm>
            <a:off x="1043608" y="4077072"/>
            <a:ext cx="1872208" cy="1224136"/>
          </a:xfrm>
          <a:prstGeom prst="ellipse">
            <a:avLst/>
          </a:prstGeom>
          <a:solidFill>
            <a:srgbClr val="C0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892552"/>
          </a:xfrm>
          <a:prstGeom prst="rect">
            <a:avLst/>
          </a:prstGeom>
          <a:noFill/>
        </p:spPr>
        <p:txBody>
          <a:bodyPr wrap="square" rtlCol="0">
            <a:spAutoFit/>
          </a:bodyPr>
          <a:lstStyle/>
          <a:p>
            <a:pPr algn="ctr"/>
            <a:r>
              <a:rPr lang="en-AU" sz="5200" dirty="0">
                <a:latin typeface="Book Antiqua" pitchFamily="18" charset="0"/>
              </a:rPr>
              <a:t>Private Hallucinations</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43009" name="Picture 1"/>
          <p:cNvPicPr>
            <a:picLocks noChangeAspect="1" noChangeArrowheads="1"/>
          </p:cNvPicPr>
          <p:nvPr/>
        </p:nvPicPr>
        <p:blipFill>
          <a:blip r:embed="rId3" cstate="print"/>
          <a:srcRect l="10631" t="12600" r="32379" b="22301"/>
          <a:stretch>
            <a:fillRect/>
          </a:stretch>
        </p:blipFill>
        <p:spPr bwMode="auto">
          <a:xfrm>
            <a:off x="467544" y="1225098"/>
            <a:ext cx="8136904" cy="5228238"/>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892552"/>
          </a:xfrm>
          <a:prstGeom prst="rect">
            <a:avLst/>
          </a:prstGeom>
          <a:noFill/>
        </p:spPr>
        <p:txBody>
          <a:bodyPr wrap="square" rtlCol="0">
            <a:spAutoFit/>
          </a:bodyPr>
          <a:lstStyle/>
          <a:p>
            <a:pPr algn="ctr"/>
            <a:r>
              <a:rPr lang="en-AU" sz="5200" dirty="0">
                <a:latin typeface="Book Antiqua" pitchFamily="18" charset="0"/>
              </a:rPr>
              <a:t>Complicated Bereavement</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98307" name="Picture 3"/>
          <p:cNvPicPr>
            <a:picLocks noChangeAspect="1" noChangeArrowheads="1"/>
          </p:cNvPicPr>
          <p:nvPr/>
        </p:nvPicPr>
        <p:blipFill>
          <a:blip r:embed="rId3" cstate="print"/>
          <a:srcRect l="13875" t="19950" r="40057" b="27950"/>
          <a:stretch>
            <a:fillRect/>
          </a:stretch>
        </p:blipFill>
        <p:spPr bwMode="auto">
          <a:xfrm>
            <a:off x="755576" y="1484784"/>
            <a:ext cx="7560840" cy="4809829"/>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The RHBS Model</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Picture 4" descr="C:\Users\fods1\AppData\Local\Microsoft\Windows\INetCache\Content.Word\Fig12.png"/>
          <p:cNvPicPr/>
          <p:nvPr/>
        </p:nvPicPr>
        <p:blipFill>
          <a:blip r:embed="rId3" cstate="print"/>
          <a:srcRect t="46936" r="-1111" b="-271"/>
          <a:stretch>
            <a:fillRect/>
          </a:stretch>
        </p:blipFill>
        <p:spPr bwMode="auto">
          <a:xfrm>
            <a:off x="1259632" y="1196752"/>
            <a:ext cx="6552728" cy="5400600"/>
          </a:xfrm>
          <a:prstGeom prst="rect">
            <a:avLst/>
          </a:prstGeom>
          <a:noFill/>
          <a:ln w="9525">
            <a:noFill/>
            <a:miter lim="800000"/>
            <a:headEnd/>
            <a:tailEnd/>
          </a:ln>
        </p:spPr>
      </p:pic>
      <p:sp>
        <p:nvSpPr>
          <p:cNvPr id="6" name="Oval 5"/>
          <p:cNvSpPr/>
          <p:nvPr/>
        </p:nvSpPr>
        <p:spPr>
          <a:xfrm>
            <a:off x="3635896" y="4005064"/>
            <a:ext cx="1872208" cy="1224136"/>
          </a:xfrm>
          <a:prstGeom prst="ellipse">
            <a:avLst/>
          </a:prstGeom>
          <a:solidFill>
            <a:srgbClr val="C0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892552"/>
          </a:xfrm>
          <a:prstGeom prst="rect">
            <a:avLst/>
          </a:prstGeom>
          <a:noFill/>
        </p:spPr>
        <p:txBody>
          <a:bodyPr wrap="square" rtlCol="0">
            <a:spAutoFit/>
          </a:bodyPr>
          <a:lstStyle/>
          <a:p>
            <a:pPr algn="ctr"/>
            <a:r>
              <a:rPr lang="en-AU" sz="5200" dirty="0">
                <a:latin typeface="Book Antiqua" pitchFamily="18" charset="0"/>
              </a:rPr>
              <a:t>Collective Experiences</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4338" name="Picture 2" descr="Image result for Our Lady of Fátima"/>
          <p:cNvPicPr>
            <a:picLocks noChangeAspect="1" noChangeArrowheads="1"/>
          </p:cNvPicPr>
          <p:nvPr/>
        </p:nvPicPr>
        <p:blipFill>
          <a:blip r:embed="rId3" cstate="print"/>
          <a:srcRect/>
          <a:stretch>
            <a:fillRect/>
          </a:stretch>
        </p:blipFill>
        <p:spPr bwMode="auto">
          <a:xfrm>
            <a:off x="179512" y="1340768"/>
            <a:ext cx="2381680" cy="1656184"/>
          </a:xfrm>
          <a:prstGeom prst="rect">
            <a:avLst/>
          </a:prstGeom>
          <a:noFill/>
        </p:spPr>
      </p:pic>
      <p:sp>
        <p:nvSpPr>
          <p:cNvPr id="6" name="TextBox 5">
            <a:extLst>
              <a:ext uri="{FF2B5EF4-FFF2-40B4-BE49-F238E27FC236}">
                <a16:creationId xmlns:a16="http://schemas.microsoft.com/office/drawing/2014/main" id="{F225EA02-9652-4FEE-B1D6-3FE20745BCE3}"/>
              </a:ext>
            </a:extLst>
          </p:cNvPr>
          <p:cNvSpPr txBox="1"/>
          <p:nvPr/>
        </p:nvSpPr>
        <p:spPr>
          <a:xfrm>
            <a:off x="-36512" y="2996952"/>
            <a:ext cx="2664296" cy="369332"/>
          </a:xfrm>
          <a:prstGeom prst="rect">
            <a:avLst/>
          </a:prstGeom>
          <a:noFill/>
        </p:spPr>
        <p:txBody>
          <a:bodyPr wrap="square">
            <a:spAutoFit/>
          </a:bodyPr>
          <a:lstStyle/>
          <a:p>
            <a:pPr algn="ctr"/>
            <a:r>
              <a:rPr lang="en-AU" sz="1800" dirty="0">
                <a:latin typeface="Book Antiqua" pitchFamily="18" charset="0"/>
              </a:rPr>
              <a:t>Our Lady of Fátima</a:t>
            </a:r>
          </a:p>
        </p:txBody>
      </p:sp>
      <p:pic>
        <p:nvPicPr>
          <p:cNvPr id="8" name="Picture 2" descr="Egyptian Gazette of Friday, April 11, 1969 / via zeitun-eg.org">
            <a:extLst>
              <a:ext uri="{FF2B5EF4-FFF2-40B4-BE49-F238E27FC236}">
                <a16:creationId xmlns:a16="http://schemas.microsoft.com/office/drawing/2014/main" id="{F221A477-B8F5-4C8F-B512-5925C2A97A41}"/>
              </a:ext>
            </a:extLst>
          </p:cNvPr>
          <p:cNvPicPr>
            <a:picLocks noChangeAspect="1" noChangeArrowheads="1"/>
          </p:cNvPicPr>
          <p:nvPr/>
        </p:nvPicPr>
        <p:blipFill>
          <a:blip r:embed="rId4" cstate="print"/>
          <a:srcRect/>
          <a:stretch>
            <a:fillRect/>
          </a:stretch>
        </p:blipFill>
        <p:spPr bwMode="auto">
          <a:xfrm>
            <a:off x="2664276" y="1354503"/>
            <a:ext cx="2309564" cy="1668760"/>
          </a:xfrm>
          <a:prstGeom prst="rect">
            <a:avLst/>
          </a:prstGeom>
          <a:noFill/>
        </p:spPr>
      </p:pic>
      <p:sp>
        <p:nvSpPr>
          <p:cNvPr id="9" name="TextBox 8">
            <a:extLst>
              <a:ext uri="{FF2B5EF4-FFF2-40B4-BE49-F238E27FC236}">
                <a16:creationId xmlns:a16="http://schemas.microsoft.com/office/drawing/2014/main" id="{39F02F12-ADD9-4F74-B3DC-F77DE47CAED8}"/>
              </a:ext>
            </a:extLst>
          </p:cNvPr>
          <p:cNvSpPr txBox="1"/>
          <p:nvPr/>
        </p:nvSpPr>
        <p:spPr>
          <a:xfrm>
            <a:off x="2561192" y="2987660"/>
            <a:ext cx="2344537" cy="369332"/>
          </a:xfrm>
          <a:prstGeom prst="rect">
            <a:avLst/>
          </a:prstGeom>
          <a:noFill/>
        </p:spPr>
        <p:txBody>
          <a:bodyPr wrap="square">
            <a:spAutoFit/>
          </a:bodyPr>
          <a:lstStyle/>
          <a:p>
            <a:pPr algn="ctr"/>
            <a:r>
              <a:rPr lang="en-AU" sz="1800" dirty="0">
                <a:latin typeface="Book Antiqua" pitchFamily="18" charset="0"/>
              </a:rPr>
              <a:t>Our Lady of Zeitoun</a:t>
            </a:r>
          </a:p>
        </p:txBody>
      </p:sp>
      <p:pic>
        <p:nvPicPr>
          <p:cNvPr id="10" name="Picture 2" descr="Related image">
            <a:extLst>
              <a:ext uri="{FF2B5EF4-FFF2-40B4-BE49-F238E27FC236}">
                <a16:creationId xmlns:a16="http://schemas.microsoft.com/office/drawing/2014/main" id="{42768905-3546-4D89-A015-14568F17BD3F}"/>
              </a:ext>
            </a:extLst>
          </p:cNvPr>
          <p:cNvPicPr>
            <a:picLocks noChangeAspect="1" noChangeArrowheads="1"/>
          </p:cNvPicPr>
          <p:nvPr/>
        </p:nvPicPr>
        <p:blipFill rotWithShape="1">
          <a:blip r:embed="rId5" cstate="print"/>
          <a:srcRect b="14168"/>
          <a:stretch/>
        </p:blipFill>
        <p:spPr bwMode="auto">
          <a:xfrm>
            <a:off x="5125602" y="1367080"/>
            <a:ext cx="1750654" cy="1668759"/>
          </a:xfrm>
          <a:prstGeom prst="rect">
            <a:avLst/>
          </a:prstGeom>
          <a:noFill/>
        </p:spPr>
      </p:pic>
      <p:sp>
        <p:nvSpPr>
          <p:cNvPr id="12" name="TextBox 11">
            <a:extLst>
              <a:ext uri="{FF2B5EF4-FFF2-40B4-BE49-F238E27FC236}">
                <a16:creationId xmlns:a16="http://schemas.microsoft.com/office/drawing/2014/main" id="{FC126052-5A61-4C6C-B22B-B95213215046}"/>
              </a:ext>
            </a:extLst>
          </p:cNvPr>
          <p:cNvSpPr txBox="1"/>
          <p:nvPr/>
        </p:nvSpPr>
        <p:spPr>
          <a:xfrm>
            <a:off x="5033043" y="3014626"/>
            <a:ext cx="1984497" cy="369332"/>
          </a:xfrm>
          <a:prstGeom prst="rect">
            <a:avLst/>
          </a:prstGeom>
          <a:noFill/>
        </p:spPr>
        <p:txBody>
          <a:bodyPr wrap="square">
            <a:spAutoFit/>
          </a:bodyPr>
          <a:lstStyle/>
          <a:p>
            <a:pPr algn="ctr"/>
            <a:r>
              <a:rPr lang="en-AU" sz="1800" dirty="0">
                <a:latin typeface="Book Antiqua" pitchFamily="18" charset="0"/>
              </a:rPr>
              <a:t>Simon </a:t>
            </a:r>
            <a:r>
              <a:rPr lang="en-AU" sz="1800" dirty="0" err="1">
                <a:latin typeface="Book Antiqua" pitchFamily="18" charset="0"/>
              </a:rPr>
              <a:t>Kimbangu</a:t>
            </a:r>
            <a:endParaRPr lang="en-AU" sz="1800" dirty="0">
              <a:latin typeface="Book Antiqua" pitchFamily="18" charset="0"/>
            </a:endParaRPr>
          </a:p>
        </p:txBody>
      </p:sp>
      <p:pic>
        <p:nvPicPr>
          <p:cNvPr id="13" name="Picture 2" descr="Image result for Sabbatai Zevi">
            <a:extLst>
              <a:ext uri="{FF2B5EF4-FFF2-40B4-BE49-F238E27FC236}">
                <a16:creationId xmlns:a16="http://schemas.microsoft.com/office/drawing/2014/main" id="{7A8068D8-BAAB-41EC-AA6D-77B8BCABEED2}"/>
              </a:ext>
            </a:extLst>
          </p:cNvPr>
          <p:cNvPicPr>
            <a:picLocks noChangeAspect="1" noChangeArrowheads="1"/>
          </p:cNvPicPr>
          <p:nvPr/>
        </p:nvPicPr>
        <p:blipFill rotWithShape="1">
          <a:blip r:embed="rId6" cstate="print"/>
          <a:srcRect l="5867" r="21986"/>
          <a:stretch/>
        </p:blipFill>
        <p:spPr bwMode="auto">
          <a:xfrm>
            <a:off x="179512" y="3556947"/>
            <a:ext cx="2304256" cy="1793297"/>
          </a:xfrm>
          <a:prstGeom prst="rect">
            <a:avLst/>
          </a:prstGeom>
          <a:noFill/>
        </p:spPr>
      </p:pic>
      <p:sp>
        <p:nvSpPr>
          <p:cNvPr id="15" name="TextBox 14">
            <a:extLst>
              <a:ext uri="{FF2B5EF4-FFF2-40B4-BE49-F238E27FC236}">
                <a16:creationId xmlns:a16="http://schemas.microsoft.com/office/drawing/2014/main" id="{911A4A9C-433B-449A-B8B3-6F84D37A6D86}"/>
              </a:ext>
            </a:extLst>
          </p:cNvPr>
          <p:cNvSpPr txBox="1"/>
          <p:nvPr/>
        </p:nvSpPr>
        <p:spPr>
          <a:xfrm>
            <a:off x="386006" y="5385919"/>
            <a:ext cx="1840481" cy="369332"/>
          </a:xfrm>
          <a:prstGeom prst="rect">
            <a:avLst/>
          </a:prstGeom>
          <a:noFill/>
        </p:spPr>
        <p:txBody>
          <a:bodyPr wrap="square">
            <a:spAutoFit/>
          </a:bodyPr>
          <a:lstStyle/>
          <a:p>
            <a:pPr algn="ctr"/>
            <a:r>
              <a:rPr lang="en-AU" sz="1800" dirty="0" err="1">
                <a:latin typeface="Book Antiqua" pitchFamily="18" charset="0"/>
              </a:rPr>
              <a:t>Sabbatai</a:t>
            </a:r>
            <a:r>
              <a:rPr lang="en-AU" sz="1800" dirty="0">
                <a:latin typeface="Book Antiqua" pitchFamily="18" charset="0"/>
              </a:rPr>
              <a:t> Zevi</a:t>
            </a:r>
          </a:p>
        </p:txBody>
      </p:sp>
      <p:sp>
        <p:nvSpPr>
          <p:cNvPr id="17" name="TextBox 16">
            <a:extLst>
              <a:ext uri="{FF2B5EF4-FFF2-40B4-BE49-F238E27FC236}">
                <a16:creationId xmlns:a16="http://schemas.microsoft.com/office/drawing/2014/main" id="{F44D6080-8B95-4B8B-AD1A-CE9B98FDC802}"/>
              </a:ext>
            </a:extLst>
          </p:cNvPr>
          <p:cNvSpPr txBox="1"/>
          <p:nvPr/>
        </p:nvSpPr>
        <p:spPr>
          <a:xfrm>
            <a:off x="2555776" y="5385919"/>
            <a:ext cx="2344537" cy="646331"/>
          </a:xfrm>
          <a:prstGeom prst="rect">
            <a:avLst/>
          </a:prstGeom>
          <a:noFill/>
        </p:spPr>
        <p:txBody>
          <a:bodyPr wrap="square">
            <a:spAutoFit/>
          </a:bodyPr>
          <a:lstStyle/>
          <a:p>
            <a:pPr algn="ctr"/>
            <a:r>
              <a:rPr lang="en-AU" sz="1800" dirty="0">
                <a:latin typeface="Book Antiqua" pitchFamily="18" charset="0"/>
              </a:rPr>
              <a:t>Menachem Mendel </a:t>
            </a:r>
            <a:r>
              <a:rPr lang="en-AU" sz="1800" dirty="0" err="1">
                <a:latin typeface="Book Antiqua" pitchFamily="18" charset="0"/>
              </a:rPr>
              <a:t>Schneerson</a:t>
            </a:r>
            <a:endParaRPr lang="en-AU" sz="1800" dirty="0">
              <a:latin typeface="Book Antiqua" pitchFamily="18" charset="0"/>
            </a:endParaRPr>
          </a:p>
        </p:txBody>
      </p:sp>
      <p:pic>
        <p:nvPicPr>
          <p:cNvPr id="18" name="Picture 2" descr="Image result for Menachem Mendel Schneerson">
            <a:extLst>
              <a:ext uri="{FF2B5EF4-FFF2-40B4-BE49-F238E27FC236}">
                <a16:creationId xmlns:a16="http://schemas.microsoft.com/office/drawing/2014/main" id="{7CAA0C73-D90C-455A-BE47-95E933782E64}"/>
              </a:ext>
            </a:extLst>
          </p:cNvPr>
          <p:cNvPicPr>
            <a:picLocks noChangeAspect="1" noChangeArrowheads="1"/>
          </p:cNvPicPr>
          <p:nvPr/>
        </p:nvPicPr>
        <p:blipFill rotWithShape="1">
          <a:blip r:embed="rId7" cstate="print"/>
          <a:srcRect l="44173"/>
          <a:stretch/>
        </p:blipFill>
        <p:spPr bwMode="auto">
          <a:xfrm>
            <a:off x="2633895" y="3543911"/>
            <a:ext cx="2292415" cy="1774281"/>
          </a:xfrm>
          <a:prstGeom prst="rect">
            <a:avLst/>
          </a:prstGeom>
          <a:noFill/>
        </p:spPr>
      </p:pic>
      <p:pic>
        <p:nvPicPr>
          <p:cNvPr id="19" name="Picture 2" descr="Image result for Apollonius of Tyana">
            <a:extLst>
              <a:ext uri="{FF2B5EF4-FFF2-40B4-BE49-F238E27FC236}">
                <a16:creationId xmlns:a16="http://schemas.microsoft.com/office/drawing/2014/main" id="{ED8168C3-3F8D-4752-AC5D-8D187E6147AB}"/>
              </a:ext>
            </a:extLst>
          </p:cNvPr>
          <p:cNvPicPr>
            <a:picLocks noChangeAspect="1" noChangeArrowheads="1"/>
          </p:cNvPicPr>
          <p:nvPr/>
        </p:nvPicPr>
        <p:blipFill rotWithShape="1">
          <a:blip r:embed="rId8" cstate="print"/>
          <a:srcRect b="32726"/>
          <a:stretch/>
        </p:blipFill>
        <p:spPr bwMode="auto">
          <a:xfrm>
            <a:off x="7063712" y="1335528"/>
            <a:ext cx="1800200" cy="1668918"/>
          </a:xfrm>
          <a:prstGeom prst="rect">
            <a:avLst/>
          </a:prstGeom>
          <a:noFill/>
        </p:spPr>
      </p:pic>
      <p:sp>
        <p:nvSpPr>
          <p:cNvPr id="21" name="TextBox 20">
            <a:extLst>
              <a:ext uri="{FF2B5EF4-FFF2-40B4-BE49-F238E27FC236}">
                <a16:creationId xmlns:a16="http://schemas.microsoft.com/office/drawing/2014/main" id="{5B4805FB-B316-4803-BD19-47B0D1EAC2D6}"/>
              </a:ext>
            </a:extLst>
          </p:cNvPr>
          <p:cNvSpPr txBox="1"/>
          <p:nvPr/>
        </p:nvSpPr>
        <p:spPr>
          <a:xfrm>
            <a:off x="6876256" y="3009874"/>
            <a:ext cx="2272529" cy="369332"/>
          </a:xfrm>
          <a:prstGeom prst="rect">
            <a:avLst/>
          </a:prstGeom>
          <a:noFill/>
        </p:spPr>
        <p:txBody>
          <a:bodyPr wrap="square">
            <a:spAutoFit/>
          </a:bodyPr>
          <a:lstStyle/>
          <a:p>
            <a:pPr algn="ctr"/>
            <a:r>
              <a:rPr lang="en-AU" sz="1800" dirty="0">
                <a:latin typeface="Book Antiqua" pitchFamily="18" charset="0"/>
              </a:rPr>
              <a:t>Apollonius of </a:t>
            </a:r>
            <a:r>
              <a:rPr lang="en-AU" sz="1800" dirty="0" err="1">
                <a:latin typeface="Book Antiqua" pitchFamily="18" charset="0"/>
              </a:rPr>
              <a:t>Tyana</a:t>
            </a:r>
            <a:endParaRPr lang="en-AU" sz="1800" dirty="0">
              <a:latin typeface="Book Antiqua" pitchFamily="18" charset="0"/>
            </a:endParaRPr>
          </a:p>
        </p:txBody>
      </p:sp>
      <p:sp>
        <p:nvSpPr>
          <p:cNvPr id="23" name="TextBox 22">
            <a:extLst>
              <a:ext uri="{FF2B5EF4-FFF2-40B4-BE49-F238E27FC236}">
                <a16:creationId xmlns:a16="http://schemas.microsoft.com/office/drawing/2014/main" id="{F008E164-F0FA-43C8-8B83-8E0E8386C8FF}"/>
              </a:ext>
            </a:extLst>
          </p:cNvPr>
          <p:cNvSpPr txBox="1"/>
          <p:nvPr/>
        </p:nvSpPr>
        <p:spPr>
          <a:xfrm>
            <a:off x="4716016" y="5381525"/>
            <a:ext cx="2461834" cy="369332"/>
          </a:xfrm>
          <a:prstGeom prst="rect">
            <a:avLst/>
          </a:prstGeom>
          <a:noFill/>
        </p:spPr>
        <p:txBody>
          <a:bodyPr wrap="square">
            <a:spAutoFit/>
          </a:bodyPr>
          <a:lstStyle/>
          <a:p>
            <a:pPr algn="ctr"/>
            <a:r>
              <a:rPr lang="en-AU" sz="1800" dirty="0" err="1">
                <a:latin typeface="Book Antiqua" pitchFamily="18" charset="0"/>
              </a:rPr>
              <a:t>Anandamayi</a:t>
            </a:r>
            <a:r>
              <a:rPr lang="en-AU" sz="1800" dirty="0">
                <a:latin typeface="Book Antiqua" pitchFamily="18" charset="0"/>
              </a:rPr>
              <a:t> Ma</a:t>
            </a:r>
          </a:p>
        </p:txBody>
      </p:sp>
      <p:pic>
        <p:nvPicPr>
          <p:cNvPr id="24" name="Picture 2" descr="Anandamayi Ma">
            <a:extLst>
              <a:ext uri="{FF2B5EF4-FFF2-40B4-BE49-F238E27FC236}">
                <a16:creationId xmlns:a16="http://schemas.microsoft.com/office/drawing/2014/main" id="{432253F2-5A41-4BAF-B7D5-363C7F544292}"/>
              </a:ext>
            </a:extLst>
          </p:cNvPr>
          <p:cNvPicPr>
            <a:picLocks noChangeAspect="1" noChangeArrowheads="1"/>
          </p:cNvPicPr>
          <p:nvPr/>
        </p:nvPicPr>
        <p:blipFill rotWithShape="1">
          <a:blip r:embed="rId9" cstate="print"/>
          <a:srcRect b="36063"/>
          <a:stretch/>
        </p:blipFill>
        <p:spPr bwMode="auto">
          <a:xfrm>
            <a:off x="5050681" y="3520519"/>
            <a:ext cx="1907724" cy="1721987"/>
          </a:xfrm>
          <a:prstGeom prst="rect">
            <a:avLst/>
          </a:prstGeom>
          <a:noFill/>
        </p:spPr>
      </p:pic>
      <p:pic>
        <p:nvPicPr>
          <p:cNvPr id="25" name="Picture 3">
            <a:extLst>
              <a:ext uri="{FF2B5EF4-FFF2-40B4-BE49-F238E27FC236}">
                <a16:creationId xmlns:a16="http://schemas.microsoft.com/office/drawing/2014/main" id="{4A808E72-EC8C-4933-A47F-F7E9682C9765}"/>
              </a:ext>
            </a:extLst>
          </p:cNvPr>
          <p:cNvPicPr>
            <a:picLocks noChangeAspect="1" noChangeArrowheads="1"/>
          </p:cNvPicPr>
          <p:nvPr/>
        </p:nvPicPr>
        <p:blipFill>
          <a:blip r:embed="rId10" cstate="print"/>
          <a:srcRect/>
          <a:stretch>
            <a:fillRect/>
          </a:stretch>
        </p:blipFill>
        <p:spPr bwMode="auto">
          <a:xfrm>
            <a:off x="7082776" y="3505029"/>
            <a:ext cx="1931162" cy="1852043"/>
          </a:xfrm>
          <a:prstGeom prst="rect">
            <a:avLst/>
          </a:prstGeom>
          <a:noFill/>
          <a:ln w="9525">
            <a:noFill/>
            <a:miter lim="800000"/>
            <a:headEnd/>
            <a:tailEnd/>
          </a:ln>
          <a:effectLst/>
        </p:spPr>
      </p:pic>
      <p:sp>
        <p:nvSpPr>
          <p:cNvPr id="26" name="TextBox 25">
            <a:extLst>
              <a:ext uri="{FF2B5EF4-FFF2-40B4-BE49-F238E27FC236}">
                <a16:creationId xmlns:a16="http://schemas.microsoft.com/office/drawing/2014/main" id="{F3760AD3-2777-42FB-A88C-265BEA6EB1D1}"/>
              </a:ext>
            </a:extLst>
          </p:cNvPr>
          <p:cNvSpPr txBox="1"/>
          <p:nvPr/>
        </p:nvSpPr>
        <p:spPr>
          <a:xfrm>
            <a:off x="6732895" y="5364128"/>
            <a:ext cx="2461834" cy="369332"/>
          </a:xfrm>
          <a:prstGeom prst="rect">
            <a:avLst/>
          </a:prstGeom>
          <a:noFill/>
        </p:spPr>
        <p:txBody>
          <a:bodyPr wrap="square">
            <a:spAutoFit/>
          </a:bodyPr>
          <a:lstStyle/>
          <a:p>
            <a:pPr algn="ctr"/>
            <a:r>
              <a:rPr lang="en-AU" dirty="0">
                <a:latin typeface="Book Antiqua" pitchFamily="18" charset="0"/>
              </a:rPr>
              <a:t>Parapsychology</a:t>
            </a:r>
            <a:endParaRPr lang="en-AU" sz="1800" dirty="0">
              <a:latin typeface="Book Antiqua"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Donovan H. </a:t>
            </a:r>
            <a:r>
              <a:rPr lang="en-AU" sz="5400" dirty="0" err="1">
                <a:latin typeface="Book Antiqua" pitchFamily="18" charset="0"/>
              </a:rPr>
              <a:t>Rawcliffe</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491880" y="1412776"/>
            <a:ext cx="5256584" cy="4401205"/>
          </a:xfrm>
          <a:prstGeom prst="rect">
            <a:avLst/>
          </a:prstGeom>
        </p:spPr>
        <p:txBody>
          <a:bodyPr wrap="square">
            <a:spAutoFit/>
          </a:bodyPr>
          <a:lstStyle/>
          <a:p>
            <a:r>
              <a:rPr lang="en-AU" sz="2000" dirty="0"/>
              <a:t>“The same factors which operate for a single individual in the induction of hallucinations... may become even more effective in an excited or expectant crowd, and on occasion may result in mass hallucinations. This is not to say that any two people are capable of having precisely the same hallucination identical in every respect. But similar preconceptions and expectations can undoubtedly result in hallucinatory visions so alike that subsequent comparisons would not disclose any major discrepancy... dissimilar hallucinatory experiences often attain a spurious similarity by a process of harmonisation in subsequent recollection and conversation.”</a:t>
            </a:r>
          </a:p>
        </p:txBody>
      </p:sp>
      <p:pic>
        <p:nvPicPr>
          <p:cNvPr id="2050" name="Picture 2" descr="Illusions and Delusions of the Supernatural and the Occult.png"/>
          <p:cNvPicPr>
            <a:picLocks noChangeAspect="1" noChangeArrowheads="1"/>
          </p:cNvPicPr>
          <p:nvPr/>
        </p:nvPicPr>
        <p:blipFill>
          <a:blip r:embed="rId3" cstate="print"/>
          <a:srcRect/>
          <a:stretch>
            <a:fillRect/>
          </a:stretch>
        </p:blipFill>
        <p:spPr bwMode="auto">
          <a:xfrm>
            <a:off x="467544" y="1628800"/>
            <a:ext cx="2784880" cy="396044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The RHBS Model</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Picture 4" descr="C:\Users\fods1\AppData\Local\Microsoft\Windows\INetCache\Content.Word\Fig12.png"/>
          <p:cNvPicPr/>
          <p:nvPr/>
        </p:nvPicPr>
        <p:blipFill>
          <a:blip r:embed="rId3" cstate="print"/>
          <a:srcRect t="46936" r="-1111" b="-271"/>
          <a:stretch>
            <a:fillRect/>
          </a:stretch>
        </p:blipFill>
        <p:spPr bwMode="auto">
          <a:xfrm>
            <a:off x="1259632" y="1196752"/>
            <a:ext cx="6552728" cy="5400600"/>
          </a:xfrm>
          <a:prstGeom prst="rect">
            <a:avLst/>
          </a:prstGeom>
          <a:noFill/>
          <a:ln w="9525">
            <a:noFill/>
            <a:miter lim="800000"/>
            <a:headEnd/>
            <a:tailEnd/>
          </a:ln>
        </p:spPr>
      </p:pic>
      <p:sp>
        <p:nvSpPr>
          <p:cNvPr id="6" name="Oval 5"/>
          <p:cNvSpPr/>
          <p:nvPr/>
        </p:nvSpPr>
        <p:spPr>
          <a:xfrm>
            <a:off x="6012160" y="5445224"/>
            <a:ext cx="1872208" cy="1224136"/>
          </a:xfrm>
          <a:prstGeom prst="ellipse">
            <a:avLst/>
          </a:prstGeom>
          <a:solidFill>
            <a:srgbClr val="C0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892552"/>
          </a:xfrm>
          <a:prstGeom prst="rect">
            <a:avLst/>
          </a:prstGeom>
          <a:noFill/>
        </p:spPr>
        <p:txBody>
          <a:bodyPr wrap="square" rtlCol="0">
            <a:spAutoFit/>
          </a:bodyPr>
          <a:lstStyle/>
          <a:p>
            <a:pPr algn="ctr"/>
            <a:r>
              <a:rPr lang="en-AU" sz="5200" dirty="0">
                <a:latin typeface="Book Antiqua" pitchFamily="18" charset="0"/>
              </a:rPr>
              <a:t>Elizabeth Loftus</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70658" name="Picture 2" descr="Image result for elizabeth loftus"/>
          <p:cNvPicPr>
            <a:picLocks noChangeAspect="1" noChangeArrowheads="1"/>
          </p:cNvPicPr>
          <p:nvPr/>
        </p:nvPicPr>
        <p:blipFill>
          <a:blip r:embed="rId3" cstate="print"/>
          <a:srcRect/>
          <a:stretch>
            <a:fillRect/>
          </a:stretch>
        </p:blipFill>
        <p:spPr bwMode="auto">
          <a:xfrm>
            <a:off x="395536" y="1916832"/>
            <a:ext cx="8096250" cy="38100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Unreliable Memory</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0241" name="Picture 1"/>
          <p:cNvPicPr>
            <a:picLocks noChangeAspect="1" noChangeArrowheads="1"/>
          </p:cNvPicPr>
          <p:nvPr/>
        </p:nvPicPr>
        <p:blipFill>
          <a:blip r:embed="rId3" cstate="print"/>
          <a:srcRect l="27460" t="18900" r="28641" b="6551"/>
          <a:stretch>
            <a:fillRect/>
          </a:stretch>
        </p:blipFill>
        <p:spPr bwMode="auto">
          <a:xfrm>
            <a:off x="1475656" y="1032355"/>
            <a:ext cx="5976664" cy="5709013"/>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Memory Contamination</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00354" name="Picture 2"/>
          <p:cNvPicPr>
            <a:picLocks noChangeAspect="1" noChangeArrowheads="1"/>
          </p:cNvPicPr>
          <p:nvPr/>
        </p:nvPicPr>
        <p:blipFill>
          <a:blip r:embed="rId3" cstate="print"/>
          <a:srcRect l="16828" t="13251" r="25864" b="10100"/>
          <a:stretch>
            <a:fillRect/>
          </a:stretch>
        </p:blipFill>
        <p:spPr bwMode="auto">
          <a:xfrm>
            <a:off x="899592" y="1268760"/>
            <a:ext cx="7200800" cy="54175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892552"/>
          </a:xfrm>
          <a:prstGeom prst="rect">
            <a:avLst/>
          </a:prstGeom>
          <a:noFill/>
        </p:spPr>
        <p:txBody>
          <a:bodyPr wrap="square" rtlCol="0">
            <a:spAutoFit/>
          </a:bodyPr>
          <a:lstStyle/>
          <a:p>
            <a:pPr algn="ctr"/>
            <a:r>
              <a:rPr lang="en-AU" sz="5200" dirty="0">
                <a:latin typeface="Book Antiqua" pitchFamily="18" charset="0"/>
              </a:rPr>
              <a:t>Cognitive Dissonance</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46084" name="Picture 4" descr="http://cdn8.bigcommerce.com/s-av0pfm1/images/stencil/1280x1280/products/103/119/9781905177196__28207.1502030372.jpg?c=2&amp;imbypass=on&amp;imbypass=on"/>
          <p:cNvPicPr>
            <a:picLocks noChangeAspect="1" noChangeArrowheads="1"/>
          </p:cNvPicPr>
          <p:nvPr/>
        </p:nvPicPr>
        <p:blipFill>
          <a:blip r:embed="rId3" cstate="print"/>
          <a:srcRect/>
          <a:stretch>
            <a:fillRect/>
          </a:stretch>
        </p:blipFill>
        <p:spPr bwMode="auto">
          <a:xfrm>
            <a:off x="251520" y="1196752"/>
            <a:ext cx="3178259" cy="4919192"/>
          </a:xfrm>
          <a:prstGeom prst="rect">
            <a:avLst/>
          </a:prstGeom>
          <a:noFill/>
        </p:spPr>
      </p:pic>
      <p:sp>
        <p:nvSpPr>
          <p:cNvPr id="5" name="Rectangle 4"/>
          <p:cNvSpPr/>
          <p:nvPr/>
        </p:nvSpPr>
        <p:spPr>
          <a:xfrm>
            <a:off x="3383360" y="1988840"/>
            <a:ext cx="5760640" cy="4001095"/>
          </a:xfrm>
          <a:prstGeom prst="rect">
            <a:avLst/>
          </a:prstGeom>
        </p:spPr>
        <p:txBody>
          <a:bodyPr wrap="square">
            <a:spAutoFit/>
          </a:bodyPr>
          <a:lstStyle/>
          <a:p>
            <a:r>
              <a:rPr lang="en-AU" sz="2000" dirty="0"/>
              <a:t>A famous example was the 1844 so-called “Great Disappointment”, following the failed prediction of the Millerites that Jesus would return in that year. There were many attempted justifications, and some fell away, but the movement continued and gave rise to the contemporary Seventh Day Adventist church. </a:t>
            </a:r>
          </a:p>
          <a:p>
            <a:endParaRPr lang="en-AU" sz="2000" dirty="0"/>
          </a:p>
          <a:p>
            <a:r>
              <a:rPr lang="en-AU" sz="2000" dirty="0"/>
              <a:t>Other examples:</a:t>
            </a:r>
          </a:p>
          <a:p>
            <a:pPr marL="342900" indent="-342900">
              <a:buFont typeface="Arial" panose="020B0604020202020204" pitchFamily="34" charset="0"/>
              <a:buChar char="•"/>
            </a:pPr>
            <a:r>
              <a:rPr lang="en-AU" dirty="0">
                <a:effectLst/>
                <a:latin typeface="Calibri" panose="020F0502020204030204" pitchFamily="34" charset="0"/>
                <a:ea typeface="Calibri" panose="020F0502020204030204" pitchFamily="34" charset="0"/>
                <a:cs typeface="Times New Roman" panose="02020603050405020304" pitchFamily="18" charset="0"/>
              </a:rPr>
              <a:t>Andrew Wakefield and the MMR vaccine</a:t>
            </a:r>
          </a:p>
          <a:p>
            <a:pPr marL="342900" indent="-342900">
              <a:buFont typeface="Arial" panose="020B0604020202020204" pitchFamily="34" charset="0"/>
              <a:buChar char="•"/>
            </a:pPr>
            <a:r>
              <a:rPr lang="en-AU" dirty="0" err="1">
                <a:latin typeface="Calibri" panose="020F0502020204030204" pitchFamily="34" charset="0"/>
                <a:cs typeface="Times New Roman" panose="02020603050405020304" pitchFamily="18" charset="0"/>
              </a:rPr>
              <a:t>Breatharianism</a:t>
            </a:r>
            <a:endParaRPr lang="en-AU" dirty="0">
              <a:latin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AU" dirty="0">
                <a:latin typeface="Calibri" panose="020F0502020204030204" pitchFamily="34" charset="0"/>
                <a:cs typeface="Times New Roman" panose="02020603050405020304" pitchFamily="18" charset="0"/>
              </a:rPr>
              <a:t>Holocaust denial</a:t>
            </a:r>
          </a:p>
          <a:p>
            <a:pPr marL="342900" indent="-342900">
              <a:buFont typeface="Arial" panose="020B0604020202020204" pitchFamily="34" charset="0"/>
              <a:buChar char="•"/>
            </a:pPr>
            <a:r>
              <a:rPr lang="en-AU" dirty="0">
                <a:effectLst/>
                <a:latin typeface="Calibri" panose="020F0502020204030204" pitchFamily="34" charset="0"/>
                <a:ea typeface="Calibri" panose="020F0502020204030204" pitchFamily="34" charset="0"/>
                <a:cs typeface="Times New Roman" panose="02020603050405020304" pitchFamily="18" charset="0"/>
              </a:rPr>
              <a:t>Touchless knockouts</a:t>
            </a:r>
          </a:p>
          <a:p>
            <a:pPr marL="342900" indent="-342900">
              <a:buFont typeface="Arial" panose="020B0604020202020204" pitchFamily="34" charset="0"/>
              <a:buChar char="•"/>
            </a:pPr>
            <a:r>
              <a:rPr lang="en-AU" dirty="0">
                <a:latin typeface="Calibri" panose="020F0502020204030204" pitchFamily="34" charset="0"/>
                <a:cs typeface="Times New Roman" panose="02020603050405020304" pitchFamily="18" charset="0"/>
              </a:rPr>
              <a:t>Trump election conspiracies</a:t>
            </a:r>
            <a:endParaRPr lang="en-A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892552"/>
          </a:xfrm>
          <a:prstGeom prst="rect">
            <a:avLst/>
          </a:prstGeom>
          <a:noFill/>
        </p:spPr>
        <p:txBody>
          <a:bodyPr wrap="square" rtlCol="0">
            <a:spAutoFit/>
          </a:bodyPr>
          <a:lstStyle/>
          <a:p>
            <a:pPr algn="ctr"/>
            <a:r>
              <a:rPr lang="en-AU" sz="5200" dirty="0">
                <a:latin typeface="Book Antiqua" pitchFamily="18" charset="0"/>
              </a:rPr>
              <a:t>Sociological Effects</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2289" name="Picture 1"/>
          <p:cNvPicPr>
            <a:picLocks noChangeAspect="1" noChangeArrowheads="1"/>
          </p:cNvPicPr>
          <p:nvPr/>
        </p:nvPicPr>
        <p:blipFill>
          <a:blip r:embed="rId3" cstate="print"/>
          <a:srcRect l="19490" t="25200" r="45073" b="14951"/>
          <a:stretch>
            <a:fillRect/>
          </a:stretch>
        </p:blipFill>
        <p:spPr bwMode="auto">
          <a:xfrm>
            <a:off x="1475656" y="1043354"/>
            <a:ext cx="6120680" cy="5814646"/>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Weighing the Explanations</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The Resurrection Hypothesis</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Picture 4" descr="C:\Users\fods1\AppData\Local\Microsoft\Windows\INetCache\Content.Word\Fig12.png"/>
          <p:cNvPicPr/>
          <p:nvPr/>
        </p:nvPicPr>
        <p:blipFill>
          <a:blip r:embed="rId3" cstate="print"/>
          <a:srcRect t="2845" b="57053"/>
          <a:stretch>
            <a:fillRect/>
          </a:stretch>
        </p:blipFill>
        <p:spPr bwMode="auto">
          <a:xfrm>
            <a:off x="1331640" y="1844824"/>
            <a:ext cx="6480720" cy="4060509"/>
          </a:xfrm>
          <a:prstGeom prst="rect">
            <a:avLst/>
          </a:prstGeom>
          <a:noFill/>
          <a:ln w="9525">
            <a:noFill/>
            <a:miter lim="800000"/>
            <a:headEnd/>
            <a:tailEnd/>
          </a:ln>
        </p:spPr>
      </p:pic>
      <p:sp>
        <p:nvSpPr>
          <p:cNvPr id="6" name="TextBox 5"/>
          <p:cNvSpPr txBox="1"/>
          <p:nvPr/>
        </p:nvSpPr>
        <p:spPr>
          <a:xfrm>
            <a:off x="4932040" y="1844824"/>
            <a:ext cx="470000" cy="830997"/>
          </a:xfrm>
          <a:prstGeom prst="rect">
            <a:avLst/>
          </a:prstGeom>
          <a:noFill/>
        </p:spPr>
        <p:txBody>
          <a:bodyPr wrap="none" rtlCol="0">
            <a:spAutoFit/>
          </a:bodyPr>
          <a:lstStyle/>
          <a:p>
            <a:r>
              <a:rPr lang="en-AU" sz="4800" dirty="0"/>
              <a:t>?</a:t>
            </a:r>
          </a:p>
        </p:txBody>
      </p:sp>
      <p:sp>
        <p:nvSpPr>
          <p:cNvPr id="8" name="TextBox 7"/>
          <p:cNvSpPr txBox="1"/>
          <p:nvPr/>
        </p:nvSpPr>
        <p:spPr>
          <a:xfrm>
            <a:off x="3203848" y="4869160"/>
            <a:ext cx="470000" cy="830997"/>
          </a:xfrm>
          <a:prstGeom prst="rect">
            <a:avLst/>
          </a:prstGeom>
          <a:noFill/>
        </p:spPr>
        <p:txBody>
          <a:bodyPr wrap="none" rtlCol="0">
            <a:spAutoFit/>
          </a:bodyPr>
          <a:lstStyle/>
          <a:p>
            <a:r>
              <a:rPr lang="en-AU" sz="4800" dirty="0"/>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a:latin typeface="Book Antiqua" pitchFamily="18" charset="0"/>
              </a:rPr>
              <a:t>The RHBS Model</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Picture 4" descr="C:\Users\fods1\AppData\Local\Microsoft\Windows\INetCache\Content.Word\Fig12.png"/>
          <p:cNvPicPr/>
          <p:nvPr/>
        </p:nvPicPr>
        <p:blipFill>
          <a:blip r:embed="rId3" cstate="print"/>
          <a:srcRect t="46936" r="-1111" b="-271"/>
          <a:stretch>
            <a:fillRect/>
          </a:stretch>
        </p:blipFill>
        <p:spPr bwMode="auto">
          <a:xfrm>
            <a:off x="1259632" y="1196752"/>
            <a:ext cx="6552728" cy="54006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5470</TotalTime>
  <Words>576</Words>
  <Application>Microsoft Office PowerPoint</Application>
  <PresentationFormat>On-screen Show (4:3)</PresentationFormat>
  <Paragraphs>77</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Book Antiqua</vt:lpstr>
      <vt:lpstr>Calibri</vt:lpstr>
      <vt:lpstr>Calisto MT</vt:lpstr>
      <vt:lpstr>Office Theme</vt:lpstr>
      <vt:lpstr>The Resurrection of Jesus: A Skeptical Analysis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Fods12</dc:creator>
  <cp:lastModifiedBy>James Fodor</cp:lastModifiedBy>
  <cp:revision>437</cp:revision>
  <dcterms:created xsi:type="dcterms:W3CDTF">2014-03-21T04:49:25Z</dcterms:created>
  <dcterms:modified xsi:type="dcterms:W3CDTF">2021-11-07T00:20:24Z</dcterms:modified>
</cp:coreProperties>
</file>