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6" r:id="rId4"/>
  </p:sldMasterIdLst>
  <p:notesMasterIdLst>
    <p:notesMasterId r:id="rId25"/>
  </p:notesMasterIdLst>
  <p:sldIdLst>
    <p:sldId id="256" r:id="rId5"/>
    <p:sldId id="529" r:id="rId6"/>
    <p:sldId id="517" r:id="rId7"/>
    <p:sldId id="490" r:id="rId8"/>
    <p:sldId id="273" r:id="rId9"/>
    <p:sldId id="531" r:id="rId10"/>
    <p:sldId id="507" r:id="rId11"/>
    <p:sldId id="513" r:id="rId12"/>
    <p:sldId id="519" r:id="rId13"/>
    <p:sldId id="524" r:id="rId14"/>
    <p:sldId id="525" r:id="rId15"/>
    <p:sldId id="522" r:id="rId16"/>
    <p:sldId id="274" r:id="rId17"/>
    <p:sldId id="491" r:id="rId18"/>
    <p:sldId id="526" r:id="rId19"/>
    <p:sldId id="530" r:id="rId20"/>
    <p:sldId id="527" r:id="rId21"/>
    <p:sldId id="528" r:id="rId22"/>
    <p:sldId id="520" r:id="rId23"/>
    <p:sldId id="521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1111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3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435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4CDCF-4816-48C0-9361-5CE4A11C0470}" type="datetimeFigureOut">
              <a:rPr lang="en-AU" smtClean="0"/>
              <a:t>23/06/2023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D46C8-F7A5-4F25-B37A-9AD34CE4D4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4917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23/06/2023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2487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23/06/2023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6701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23/06/2023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7350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23/06/2023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1179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23/06/2023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4559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23/06/2023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378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23/06/2023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9985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23/06/2023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6650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23/06/2023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7338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23/06/2023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5717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23/06/2023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4313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23/06/2023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3400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23/06/2023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2891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23/06/2023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36845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23/06/2023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361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23/06/2023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73646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23/06/2023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3508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591405D-880C-4C1E-BF2C-D94CB540C323}" type="datetimeFigureOut">
              <a:rPr lang="en-AU" smtClean="0"/>
              <a:t>23/06/2023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4765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09167-6865-470F-AF59-9EAE1055E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52568" y="683487"/>
            <a:ext cx="6000523" cy="2924088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5000" dirty="0"/>
              <a:t>The Importance of Context in Evaluation of Word Embeddings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3BF3F0-EBA5-489B-937C-945C4D7D3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32185" y="5293712"/>
            <a:ext cx="5441286" cy="120032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James Fodor</a:t>
            </a:r>
          </a:p>
          <a:p>
            <a:r>
              <a:rPr lang="en-US" dirty="0"/>
              <a:t>22</a:t>
            </a:r>
            <a:r>
              <a:rPr lang="en-US" baseline="30000" dirty="0"/>
              <a:t>nd</a:t>
            </a:r>
            <a:r>
              <a:rPr lang="en-US" dirty="0"/>
              <a:t> June 2023</a:t>
            </a:r>
          </a:p>
        </p:txBody>
      </p:sp>
      <p:pic>
        <p:nvPicPr>
          <p:cNvPr id="2057" name="Picture 2054">
            <a:extLst>
              <a:ext uri="{FF2B5EF4-FFF2-40B4-BE49-F238E27FC236}">
                <a16:creationId xmlns:a16="http://schemas.microsoft.com/office/drawing/2014/main" id="{76AAFF90-89E1-46D5-B8B5-3BFDBB92D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-10649" y="1"/>
            <a:ext cx="4690532" cy="6858000"/>
          </a:xfrm>
          <a:prstGeom prst="rect">
            <a:avLst/>
          </a:prstGeom>
        </p:spPr>
      </p:pic>
      <p:pic>
        <p:nvPicPr>
          <p:cNvPr id="2050" name="Picture 2" descr="Semantic Ontology: The Basics - The study of meaning - Semantic Arts">
            <a:extLst>
              <a:ext uri="{FF2B5EF4-FFF2-40B4-BE49-F238E27FC236}">
                <a16:creationId xmlns:a16="http://schemas.microsoft.com/office/drawing/2014/main" id="{FBF2B190-C233-0917-F63B-DFEC6011C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339" y="2216052"/>
            <a:ext cx="3551912" cy="1975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7CF5BB-2B67-5B0E-A611-2736D01DEED8}"/>
              </a:ext>
            </a:extLst>
          </p:cNvPr>
          <p:cNvSpPr txBox="1"/>
          <p:nvPr/>
        </p:nvSpPr>
        <p:spPr>
          <a:xfrm>
            <a:off x="5630292" y="3893840"/>
            <a:ext cx="564507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AU" sz="2800" dirty="0"/>
              <a:t>The Effects of Antonymy and Polysemy</a:t>
            </a:r>
          </a:p>
        </p:txBody>
      </p:sp>
    </p:spTree>
    <p:extLst>
      <p:ext uri="{BB962C8B-B14F-4D97-AF65-F5344CB8AC3E}">
        <p14:creationId xmlns:p14="http://schemas.microsoft.com/office/powerpoint/2010/main" val="3639053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86734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478860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86734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Introduction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418288B-9C02-A5ED-55D8-98BFAF95B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638" y="0"/>
            <a:ext cx="57991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530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ntent Placeholder 2">
            <a:extLst>
              <a:ext uri="{FF2B5EF4-FFF2-40B4-BE49-F238E27FC236}">
                <a16:creationId xmlns:a16="http://schemas.microsoft.com/office/drawing/2014/main" id="{1D756E18-99C9-3EF9-DD02-84D293988ED7}"/>
              </a:ext>
            </a:extLst>
          </p:cNvPr>
          <p:cNvSpPr txBox="1">
            <a:spLocks/>
          </p:cNvSpPr>
          <p:nvPr/>
        </p:nvSpPr>
        <p:spPr>
          <a:xfrm>
            <a:off x="1" y="1066801"/>
            <a:ext cx="12192000" cy="5791200"/>
          </a:xfrm>
          <a:prstGeom prst="rect">
            <a:avLst/>
          </a:prstGeom>
          <a:effectLst/>
        </p:spPr>
        <p:txBody>
          <a:bodyPr vert="horz" lIns="43200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Word embeddings represent the meaning of a word as a vector of numbers.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Embeddings live in ‘semantic space’.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More similar vectors = more similar meaning.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454C2CA-4DD1-63BD-0077-E9FF6F38A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Word Embeddings</a:t>
            </a:r>
          </a:p>
        </p:txBody>
      </p:sp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06EC5EAC-7028-5E2A-6365-40D08265F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104" y="3084945"/>
            <a:ext cx="3997914" cy="329807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CB2D261-9E3C-65C3-3C89-49D27639A49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3084946"/>
            <a:ext cx="3600680" cy="333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59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31B1B-15B0-46F8-8366-F9E942366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753" y="1255937"/>
            <a:ext cx="11171926" cy="4058751"/>
          </a:xfrm>
        </p:spPr>
        <p:txBody>
          <a:bodyPr numCol="2">
            <a:normAutofit/>
          </a:bodyPr>
          <a:lstStyle/>
          <a:p>
            <a:pPr marL="36900" indent="0">
              <a:buNone/>
            </a:pPr>
            <a:r>
              <a:rPr lang="en-AU" sz="2400" dirty="0"/>
              <a:t>1.  Count-based</a:t>
            </a:r>
          </a:p>
          <a:p>
            <a:pPr marL="494100" indent="-457200">
              <a:buAutoNum type="arabicPeriod"/>
            </a:pPr>
            <a:endParaRPr lang="en-AU" sz="2400" dirty="0"/>
          </a:p>
          <a:p>
            <a:pPr marL="494100" indent="-457200">
              <a:buAutoNum type="arabicPeriod"/>
            </a:pPr>
            <a:endParaRPr lang="en-AU" sz="2400" dirty="0"/>
          </a:p>
          <a:p>
            <a:pPr marL="494100" indent="-457200">
              <a:buAutoNum type="arabicPeriod"/>
            </a:pPr>
            <a:endParaRPr lang="en-AU" sz="2400" dirty="0"/>
          </a:p>
          <a:p>
            <a:pPr marL="494100" indent="-457200">
              <a:buAutoNum type="arabicPeriod"/>
            </a:pPr>
            <a:endParaRPr lang="en-AU" sz="2400" dirty="0"/>
          </a:p>
          <a:p>
            <a:pPr marL="36900" indent="0">
              <a:buNone/>
            </a:pPr>
            <a:r>
              <a:rPr lang="en-AU" sz="2400" dirty="0"/>
              <a:t>2.  Predict-based</a:t>
            </a:r>
          </a:p>
          <a:p>
            <a:pPr marL="494100" indent="-457200">
              <a:buAutoNum type="arabicPeriod" startAt="2"/>
            </a:pPr>
            <a:endParaRPr lang="en-AU" sz="2400" dirty="0"/>
          </a:p>
          <a:p>
            <a:pPr marL="36900" indent="0">
              <a:buNone/>
            </a:pPr>
            <a:r>
              <a:rPr lang="en-AU" sz="2400" dirty="0"/>
              <a:t>3.  Knowledge-based</a:t>
            </a:r>
          </a:p>
          <a:p>
            <a:pPr marL="494100" indent="-457200">
              <a:buAutoNum type="arabicPeriod" startAt="3"/>
            </a:pPr>
            <a:endParaRPr lang="en-AU" sz="2400" dirty="0"/>
          </a:p>
          <a:p>
            <a:pPr marL="494100" indent="-457200">
              <a:buAutoNum type="arabicPeriod" startAt="3"/>
            </a:pPr>
            <a:endParaRPr lang="en-AU" sz="2400" dirty="0"/>
          </a:p>
          <a:p>
            <a:pPr marL="36900" indent="0">
              <a:buNone/>
            </a:pPr>
            <a:endParaRPr lang="en-AU" sz="2400" dirty="0"/>
          </a:p>
          <a:p>
            <a:pPr marL="36900" indent="0">
              <a:buNone/>
            </a:pPr>
            <a:endParaRPr lang="en-AU" sz="2400" dirty="0"/>
          </a:p>
          <a:p>
            <a:pPr marL="36900" indent="0">
              <a:buNone/>
            </a:pPr>
            <a:r>
              <a:rPr lang="en-AU" sz="2400" dirty="0"/>
              <a:t>4.  Transformers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176F4F-4388-4D62-85FE-71B48EF83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662" y="4447587"/>
            <a:ext cx="2810117" cy="157541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99976A4-24ED-FADF-2525-E792393ECBCB}"/>
              </a:ext>
            </a:extLst>
          </p:cNvPr>
          <p:cNvSpPr txBox="1">
            <a:spLocks/>
          </p:cNvSpPr>
          <p:nvPr/>
        </p:nvSpPr>
        <p:spPr>
          <a:xfrm>
            <a:off x="913795" y="9635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Types of Word Embeddings</a:t>
            </a:r>
          </a:p>
        </p:txBody>
      </p:sp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23548167-A0BE-160E-D9FA-DD3BDFA22D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60" b="47659"/>
          <a:stretch/>
        </p:blipFill>
        <p:spPr>
          <a:xfrm>
            <a:off x="6102716" y="1741750"/>
            <a:ext cx="3684104" cy="1461287"/>
          </a:xfrm>
          <a:prstGeom prst="rect">
            <a:avLst/>
          </a:prstGeom>
        </p:spPr>
      </p:pic>
      <p:pic>
        <p:nvPicPr>
          <p:cNvPr id="15" name="Picture 14" descr="Diagram&#10;&#10;Description automatically generated">
            <a:extLst>
              <a:ext uri="{FF2B5EF4-FFF2-40B4-BE49-F238E27FC236}">
                <a16:creationId xmlns:a16="http://schemas.microsoft.com/office/drawing/2014/main" id="{12F012C7-01BF-7AED-F4CB-080F9715B1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4706"/>
          <a:stretch/>
        </p:blipFill>
        <p:spPr>
          <a:xfrm>
            <a:off x="6102716" y="4447587"/>
            <a:ext cx="3127288" cy="16508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F3669E8-F2D2-3287-9FA2-F33A86C475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663" y="1825805"/>
            <a:ext cx="3744162" cy="137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2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Content Placeholder 2">
            <a:extLst>
              <a:ext uri="{FF2B5EF4-FFF2-40B4-BE49-F238E27FC236}">
                <a16:creationId xmlns:a16="http://schemas.microsoft.com/office/drawing/2014/main" id="{6D470593-03C9-C618-D03A-C3E3037E8D12}"/>
              </a:ext>
            </a:extLst>
          </p:cNvPr>
          <p:cNvSpPr txBox="1">
            <a:spLocks/>
          </p:cNvSpPr>
          <p:nvPr/>
        </p:nvSpPr>
        <p:spPr>
          <a:xfrm>
            <a:off x="1" y="1066801"/>
            <a:ext cx="12192000" cy="5791200"/>
          </a:xfrm>
          <a:prstGeom prst="rect">
            <a:avLst/>
          </a:prstGeom>
          <a:effectLst/>
        </p:spPr>
        <p:txBody>
          <a:bodyPr vert="horz" lIns="43200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How adequate are word embeddings as </a:t>
            </a:r>
            <a:r>
              <a:rPr lang="en-AU" sz="2400" u="sng" dirty="0"/>
              <a:t>models of word meaning</a:t>
            </a:r>
            <a:r>
              <a:rPr lang="en-AU" sz="2400" dirty="0"/>
              <a:t> (lexical semantics)?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Here we consider semantic similarity judgements as basis for testing.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We will focus on verbs.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2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BDA7F01-483A-E74E-B0CF-0939C0BE29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144276"/>
              </p:ext>
            </p:extLst>
          </p:nvPr>
        </p:nvGraphicFramePr>
        <p:xfrm>
          <a:off x="1973474" y="3304365"/>
          <a:ext cx="8019697" cy="2951984"/>
        </p:xfrm>
        <a:graphic>
          <a:graphicData uri="http://schemas.openxmlformats.org/drawingml/2006/table">
            <a:tbl>
              <a:tblPr firstRow="1" firstCol="1" bandRow="1">
                <a:tableStyleId>{8EC20E35-A176-4012-BC5E-935CFFF8708E}</a:tableStyleId>
              </a:tblPr>
              <a:tblGrid>
                <a:gridCol w="2057693">
                  <a:extLst>
                    <a:ext uri="{9D8B030D-6E8A-4147-A177-3AD203B41FA5}">
                      <a16:colId xmlns:a16="http://schemas.microsoft.com/office/drawing/2014/main" val="1261162586"/>
                    </a:ext>
                  </a:extLst>
                </a:gridCol>
                <a:gridCol w="974470">
                  <a:extLst>
                    <a:ext uri="{9D8B030D-6E8A-4147-A177-3AD203B41FA5}">
                      <a16:colId xmlns:a16="http://schemas.microsoft.com/office/drawing/2014/main" val="52978758"/>
                    </a:ext>
                  </a:extLst>
                </a:gridCol>
                <a:gridCol w="1836928">
                  <a:extLst>
                    <a:ext uri="{9D8B030D-6E8A-4147-A177-3AD203B41FA5}">
                      <a16:colId xmlns:a16="http://schemas.microsoft.com/office/drawing/2014/main" val="3660069285"/>
                    </a:ext>
                  </a:extLst>
                </a:gridCol>
                <a:gridCol w="3150606">
                  <a:extLst>
                    <a:ext uri="{9D8B030D-6E8A-4147-A177-3AD203B41FA5}">
                      <a16:colId xmlns:a16="http://schemas.microsoft.com/office/drawing/2014/main" val="732387010"/>
                    </a:ext>
                  </a:extLst>
                </a:gridCol>
              </a:tblGrid>
              <a:tr h="1351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b="1" dirty="0">
                          <a:effectLst/>
                        </a:rPr>
                        <a:t>Dataset</a:t>
                      </a:r>
                      <a:endParaRPr lang="en-A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b="1" dirty="0">
                          <a:effectLst/>
                        </a:rPr>
                        <a:t>Size</a:t>
                      </a:r>
                      <a:endParaRPr lang="en-A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b="1" dirty="0">
                          <a:effectLst/>
                        </a:rPr>
                        <a:t>Judged Property</a:t>
                      </a:r>
                      <a:endParaRPr lang="en-A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b="1" dirty="0">
                          <a:effectLst/>
                        </a:rPr>
                        <a:t>Citation</a:t>
                      </a:r>
                      <a:endParaRPr lang="en-A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688325"/>
                  </a:ext>
                </a:extLst>
              </a:tr>
              <a:tr h="135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b="1" dirty="0">
                          <a:effectLst/>
                        </a:rPr>
                        <a:t>RG65</a:t>
                      </a:r>
                      <a:endParaRPr lang="en-A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65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Similarity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b="1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(Rubenstein &amp; Goodenough, 1965)</a:t>
                      </a:r>
                      <a:endParaRPr lang="en-AU" sz="1400" b="1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218245"/>
                  </a:ext>
                </a:extLst>
              </a:tr>
              <a:tr h="1684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YP-130</a:t>
                      </a: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</a:t>
                      </a: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Similarity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(Yang &amp; Powers, 2006)</a:t>
                      </a:r>
                    </a:p>
                  </a:txBody>
                  <a:tcPr marL="53943" marR="5394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804640"/>
                  </a:ext>
                </a:extLst>
              </a:tr>
              <a:tr h="1684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</a:rPr>
                        <a:t>WordSim-353</a:t>
                      </a:r>
                      <a:endParaRPr lang="en-A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353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Relatedness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(Finkelstein et al., 2001)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5632500"/>
                  </a:ext>
                </a:extLst>
              </a:tr>
              <a:tr h="1351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</a:rPr>
                        <a:t>SimLex-999</a:t>
                      </a:r>
                      <a:endParaRPr lang="en-A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999</a:t>
                      </a:r>
                      <a:endParaRPr lang="en-AU" sz="1400" b="1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Similarity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(Hill, et al., 2015)</a:t>
                      </a:r>
                      <a:endParaRPr lang="en-AU" sz="1400" b="1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551493"/>
                  </a:ext>
                </a:extLst>
              </a:tr>
              <a:tr h="1351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effectLst/>
                        </a:rPr>
                        <a:t>SimVerb-3500</a:t>
                      </a:r>
                      <a:endParaRPr lang="en-AU" sz="1400" b="1" dirty="0">
                        <a:effectLst/>
                      </a:endParaRP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3,500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Similarity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(</a:t>
                      </a:r>
                      <a:r>
                        <a:rPr lang="en-AU" sz="1400" b="1" dirty="0" err="1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Gerz</a:t>
                      </a: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, et al., 2016)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6564492"/>
                  </a:ext>
                </a:extLst>
              </a:tr>
              <a:tr h="1351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</a:rPr>
                        <a:t>Multi-</a:t>
                      </a:r>
                      <a:r>
                        <a:rPr lang="en-AU" sz="1400" b="1" dirty="0" err="1">
                          <a:effectLst/>
                        </a:rPr>
                        <a:t>SimLex</a:t>
                      </a:r>
                      <a:endParaRPr lang="en-AU" sz="1400" b="1" dirty="0">
                        <a:effectLst/>
                      </a:endParaRP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1,888</a:t>
                      </a: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Similarity</a:t>
                      </a:r>
                    </a:p>
                  </a:txBody>
                  <a:tcPr marL="53943" marR="5394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AU" sz="1400" b="1" dirty="0" err="1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Vulic</a:t>
                      </a: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Baker, et al., 2020)</a:t>
                      </a:r>
                    </a:p>
                  </a:txBody>
                  <a:tcPr marL="53943" marR="5394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5887906"/>
                  </a:ext>
                </a:extLst>
              </a:tr>
              <a:tr h="1351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</a:rPr>
                        <a:t>MEN</a:t>
                      </a:r>
                      <a:endParaRPr lang="en-A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3,000</a:t>
                      </a:r>
                      <a:endParaRPr lang="en-AU" sz="1400" b="1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Relatedness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(Bruni et al., 2012)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5393151"/>
                  </a:ext>
                </a:extLst>
              </a:tr>
              <a:tr h="1351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</a:rPr>
                        <a:t>MTurk-287</a:t>
                      </a:r>
                      <a:endParaRPr lang="en-A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287</a:t>
                      </a:r>
                      <a:endParaRPr lang="en-AU" sz="1400" b="1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Relatedness</a:t>
                      </a:r>
                      <a:endParaRPr lang="en-AU" sz="1400" b="1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(Radinsky et al., 2011)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8122647"/>
                  </a:ext>
                </a:extLst>
              </a:tr>
              <a:tr h="1351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</a:rPr>
                        <a:t>MTurk-771</a:t>
                      </a:r>
                      <a:endParaRPr lang="en-A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771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Relatedness</a:t>
                      </a:r>
                      <a:endParaRPr lang="en-AU" sz="1400" b="1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(</a:t>
                      </a:r>
                      <a:r>
                        <a:rPr lang="en-AU" sz="1400" b="1" dirty="0" err="1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Halawi</a:t>
                      </a: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 et al., 2012)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4674101"/>
                  </a:ext>
                </a:extLst>
              </a:tr>
              <a:tr h="1351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</a:rPr>
                        <a:t>Stanford-RW</a:t>
                      </a:r>
                      <a:endParaRPr lang="en-A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2,034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Similarity</a:t>
                      </a:r>
                      <a:endParaRPr lang="en-AU" sz="1400" b="1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(Luong et al., 2013)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3443376"/>
                  </a:ext>
                </a:extLst>
              </a:tr>
              <a:tr h="1351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</a:rPr>
                        <a:t>Tr9856</a:t>
                      </a:r>
                      <a:endParaRPr lang="en-A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9,856</a:t>
                      </a:r>
                      <a:endParaRPr lang="en-AU" sz="1400" b="1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Relatedness</a:t>
                      </a:r>
                      <a:endParaRPr lang="en-AU" sz="1400" b="1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(R. Levy et al., 2015)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7357097"/>
                  </a:ext>
                </a:extLst>
              </a:tr>
              <a:tr h="236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</a:rPr>
                        <a:t>SemEval-2017</a:t>
                      </a:r>
                      <a:endParaRPr lang="en-A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500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Similarity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(Camacho-</a:t>
                      </a:r>
                      <a:r>
                        <a:rPr lang="en-AU" sz="1400" b="1" dirty="0" err="1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Collados</a:t>
                      </a:r>
                      <a:r>
                        <a:rPr lang="en-AU" sz="1400" b="1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</a:rPr>
                        <a:t> et al., 2017)</a:t>
                      </a:r>
                      <a:endParaRPr lang="en-AU" sz="1400" b="1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437348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C830D8DB-9642-7697-1DC7-0640CF1924BE}"/>
              </a:ext>
            </a:extLst>
          </p:cNvPr>
          <p:cNvSpPr txBox="1">
            <a:spLocks/>
          </p:cNvSpPr>
          <p:nvPr/>
        </p:nvSpPr>
        <p:spPr>
          <a:xfrm>
            <a:off x="913795" y="9635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Testing Word Embeddings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2ECA302-3DD6-5E68-CA6E-395DB5FDC460}"/>
              </a:ext>
            </a:extLst>
          </p:cNvPr>
          <p:cNvGrpSpPr/>
          <p:nvPr/>
        </p:nvGrpSpPr>
        <p:grpSpPr>
          <a:xfrm>
            <a:off x="1970624" y="3774392"/>
            <a:ext cx="8022547" cy="1166497"/>
            <a:chOff x="1970624" y="3970947"/>
            <a:chExt cx="8022547" cy="116649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76C3E83-E574-6CAC-A994-C6486DB1F727}"/>
                </a:ext>
              </a:extLst>
            </p:cNvPr>
            <p:cNvSpPr/>
            <p:nvPr/>
          </p:nvSpPr>
          <p:spPr>
            <a:xfrm>
              <a:off x="1973475" y="3970947"/>
              <a:ext cx="8019696" cy="242130"/>
            </a:xfrm>
            <a:prstGeom prst="rect">
              <a:avLst/>
            </a:prstGeom>
            <a:solidFill>
              <a:schemeClr val="tx1">
                <a:lumMod val="65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8E11BCB-BEC6-D732-5D78-6431CD31663B}"/>
                </a:ext>
              </a:extLst>
            </p:cNvPr>
            <p:cNvSpPr/>
            <p:nvPr/>
          </p:nvSpPr>
          <p:spPr>
            <a:xfrm>
              <a:off x="1972049" y="4413906"/>
              <a:ext cx="8019696" cy="242130"/>
            </a:xfrm>
            <a:prstGeom prst="rect">
              <a:avLst/>
            </a:prstGeom>
            <a:solidFill>
              <a:schemeClr val="tx1">
                <a:lumMod val="65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BA0253-5E28-7751-593E-1CF5B145F6A7}"/>
                </a:ext>
              </a:extLst>
            </p:cNvPr>
            <p:cNvSpPr/>
            <p:nvPr/>
          </p:nvSpPr>
          <p:spPr>
            <a:xfrm>
              <a:off x="1970624" y="4668855"/>
              <a:ext cx="8019696" cy="227885"/>
            </a:xfrm>
            <a:prstGeom prst="rect">
              <a:avLst/>
            </a:prstGeom>
            <a:solidFill>
              <a:schemeClr val="tx1">
                <a:lumMod val="65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8F4D3C-59DF-112D-606F-35B16F965116}"/>
                </a:ext>
              </a:extLst>
            </p:cNvPr>
            <p:cNvSpPr/>
            <p:nvPr/>
          </p:nvSpPr>
          <p:spPr>
            <a:xfrm>
              <a:off x="1972049" y="4909559"/>
              <a:ext cx="8019696" cy="227885"/>
            </a:xfrm>
            <a:prstGeom prst="rect">
              <a:avLst/>
            </a:prstGeom>
            <a:solidFill>
              <a:schemeClr val="tx1">
                <a:lumMod val="65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1773937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ntent Placeholder 2">
            <a:extLst>
              <a:ext uri="{FF2B5EF4-FFF2-40B4-BE49-F238E27FC236}">
                <a16:creationId xmlns:a16="http://schemas.microsoft.com/office/drawing/2014/main" id="{BC8BE6FC-978D-601D-E5CC-40242823C577}"/>
              </a:ext>
            </a:extLst>
          </p:cNvPr>
          <p:cNvSpPr txBox="1">
            <a:spLocks/>
          </p:cNvSpPr>
          <p:nvPr/>
        </p:nvSpPr>
        <p:spPr>
          <a:xfrm>
            <a:off x="0" y="1066800"/>
            <a:ext cx="12192000" cy="5791200"/>
          </a:xfrm>
          <a:prstGeom prst="rect">
            <a:avLst/>
          </a:prstGeom>
          <a:effectLst/>
        </p:spPr>
        <p:txBody>
          <a:bodyPr vert="horz" lIns="43200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Context: meaning cannot be determined by each word in isolation.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u="sng" dirty="0"/>
              <a:t>Antonymy</a:t>
            </a:r>
            <a:r>
              <a:rPr lang="en-AU" sz="2400" dirty="0"/>
              <a:t>: words that are ‘opposite’ in meaning.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u="sng" dirty="0"/>
              <a:t>Polysemy</a:t>
            </a:r>
            <a:r>
              <a:rPr lang="en-AU" sz="2400" dirty="0"/>
              <a:t>: words with distinct but overlapping meanings.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3" y="0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Context: Polysemy and Antonymy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D5BA1E5-D5F4-9E23-60DB-61C14037AA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757929"/>
              </p:ext>
            </p:extLst>
          </p:nvPr>
        </p:nvGraphicFramePr>
        <p:xfrm>
          <a:off x="1080403" y="3715382"/>
          <a:ext cx="5015597" cy="2429044"/>
        </p:xfrm>
        <a:graphic>
          <a:graphicData uri="http://schemas.openxmlformats.org/drawingml/2006/table">
            <a:tbl>
              <a:tblPr firstRow="1" firstCol="1" bandRow="1">
                <a:tableStyleId>{8EC20E35-A176-4012-BC5E-935CFFF8708E}</a:tableStyleId>
              </a:tblPr>
              <a:tblGrid>
                <a:gridCol w="1511823">
                  <a:extLst>
                    <a:ext uri="{9D8B030D-6E8A-4147-A177-3AD203B41FA5}">
                      <a16:colId xmlns:a16="http://schemas.microsoft.com/office/drawing/2014/main" val="1261162586"/>
                    </a:ext>
                  </a:extLst>
                </a:gridCol>
                <a:gridCol w="1751888">
                  <a:extLst>
                    <a:ext uri="{9D8B030D-6E8A-4147-A177-3AD203B41FA5}">
                      <a16:colId xmlns:a16="http://schemas.microsoft.com/office/drawing/2014/main" val="52978758"/>
                    </a:ext>
                  </a:extLst>
                </a:gridCol>
                <a:gridCol w="1751886">
                  <a:extLst>
                    <a:ext uri="{9D8B030D-6E8A-4147-A177-3AD203B41FA5}">
                      <a16:colId xmlns:a16="http://schemas.microsoft.com/office/drawing/2014/main" val="442731341"/>
                    </a:ext>
                  </a:extLst>
                </a:gridCol>
              </a:tblGrid>
              <a:tr h="2941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effectLst/>
                        </a:rPr>
                        <a:t>Type</a:t>
                      </a:r>
                      <a:endParaRPr lang="en-A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effectLst/>
                        </a:rPr>
                        <a:t>Explanation</a:t>
                      </a:r>
                      <a:endParaRPr lang="en-A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effectLst/>
                        </a:rPr>
                        <a:t>Example</a:t>
                      </a:r>
                      <a:endParaRPr lang="en-A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688325"/>
                  </a:ext>
                </a:extLst>
              </a:tr>
              <a:tr h="6134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Gradable</a:t>
                      </a: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Opposite ends of a spectrum</a:t>
                      </a: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Walk/gallop</a:t>
                      </a:r>
                    </a:p>
                  </a:txBody>
                  <a:tcPr marL="53943" marR="5394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218245"/>
                  </a:ext>
                </a:extLst>
              </a:tr>
              <a:tr h="294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Complementary</a:t>
                      </a: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Binary pair</a:t>
                      </a: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Leave/arrive</a:t>
                      </a:r>
                    </a:p>
                  </a:txBody>
                  <a:tcPr marL="53943" marR="5394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5632500"/>
                  </a:ext>
                </a:extLst>
              </a:tr>
              <a:tr h="6134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Relational</a:t>
                      </a: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Opposing points of view of situation</a:t>
                      </a: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Buy/sell</a:t>
                      </a:r>
                    </a:p>
                  </a:txBody>
                  <a:tcPr marL="53943" marR="5394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551493"/>
                  </a:ext>
                </a:extLst>
              </a:tr>
              <a:tr h="6134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Other</a:t>
                      </a: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More complex or polysemous cases</a:t>
                      </a: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Breathe/choke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Determine/guess</a:t>
                      </a:r>
                    </a:p>
                  </a:txBody>
                  <a:tcPr marL="53943" marR="5394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6564492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482442D-5240-0FC0-8C4E-D79191E27C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601779"/>
              </p:ext>
            </p:extLst>
          </p:nvPr>
        </p:nvGraphicFramePr>
        <p:xfrm>
          <a:off x="7395709" y="3557187"/>
          <a:ext cx="3263711" cy="2886342"/>
        </p:xfrm>
        <a:graphic>
          <a:graphicData uri="http://schemas.openxmlformats.org/drawingml/2006/table">
            <a:tbl>
              <a:tblPr firstRow="1" firstCol="1" bandRow="1">
                <a:tableStyleId>{8EC20E35-A176-4012-BC5E-935CFFF8708E}</a:tableStyleId>
              </a:tblPr>
              <a:tblGrid>
                <a:gridCol w="1511823">
                  <a:extLst>
                    <a:ext uri="{9D8B030D-6E8A-4147-A177-3AD203B41FA5}">
                      <a16:colId xmlns:a16="http://schemas.microsoft.com/office/drawing/2014/main" val="1261162586"/>
                    </a:ext>
                  </a:extLst>
                </a:gridCol>
                <a:gridCol w="1751888">
                  <a:extLst>
                    <a:ext uri="{9D8B030D-6E8A-4147-A177-3AD203B41FA5}">
                      <a16:colId xmlns:a16="http://schemas.microsoft.com/office/drawing/2014/main" val="52978758"/>
                    </a:ext>
                  </a:extLst>
                </a:gridCol>
              </a:tblGrid>
              <a:tr h="312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effectLst/>
                        </a:rPr>
                        <a:t>Example</a:t>
                      </a:r>
                      <a:endParaRPr lang="en-A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effectLst/>
                        </a:rPr>
                        <a:t>Meanings</a:t>
                      </a:r>
                      <a:endParaRPr lang="en-A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688325"/>
                  </a:ext>
                </a:extLst>
              </a:tr>
              <a:tr h="9358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Open</a:t>
                      </a: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spread out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 covered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Honest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Available</a:t>
                      </a: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218245"/>
                  </a:ext>
                </a:extLst>
              </a:tr>
              <a:tr h="9358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Run</a:t>
                      </a: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Move quickly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Manage </a:t>
                      </a:r>
                      <a:r>
                        <a:rPr lang="en-AU" sz="1400" dirty="0" err="1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smth</a:t>
                      </a:r>
                      <a:endParaRPr lang="en-AU" sz="1400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Provide </a:t>
                      </a:r>
                      <a:r>
                        <a:rPr lang="en-AU" sz="1400" dirty="0" err="1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smth</a:t>
                      </a:r>
                      <a:endParaRPr lang="en-AU" sz="1400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flow</a:t>
                      </a: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5632500"/>
                  </a:ext>
                </a:extLst>
              </a:tr>
              <a:tr h="7018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Make</a:t>
                      </a:r>
                    </a:p>
                  </a:txBody>
                  <a:tcPr marL="53943" marR="53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prepare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force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reach </a:t>
                      </a:r>
                      <a:r>
                        <a:rPr lang="en-AU" sz="1400" dirty="0" err="1">
                          <a:solidFill>
                            <a:schemeClr val="tx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smw</a:t>
                      </a:r>
                      <a:endParaRPr lang="en-AU" sz="1400" dirty="0">
                        <a:solidFill>
                          <a:schemeClr val="tx1">
                            <a:lumMod val="9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3" marR="53943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551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3990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86734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Methods</a:t>
            </a:r>
          </a:p>
        </p:txBody>
      </p:sp>
    </p:spTree>
    <p:extLst>
      <p:ext uri="{BB962C8B-B14F-4D97-AF65-F5344CB8AC3E}">
        <p14:creationId xmlns:p14="http://schemas.microsoft.com/office/powerpoint/2010/main" val="708324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BC80E05-29A8-8B3F-3D6A-A5D915B486C6}"/>
              </a:ext>
            </a:extLst>
          </p:cNvPr>
          <p:cNvSpPr txBox="1">
            <a:spLocks/>
          </p:cNvSpPr>
          <p:nvPr/>
        </p:nvSpPr>
        <p:spPr>
          <a:xfrm>
            <a:off x="913794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Evaluating Word Embeddings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7AED79-73E6-6646-4716-87173478D88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02303" y="1223404"/>
            <a:ext cx="5976744" cy="533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583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ntent Placeholder 2">
            <a:extLst>
              <a:ext uri="{FF2B5EF4-FFF2-40B4-BE49-F238E27FC236}">
                <a16:creationId xmlns:a16="http://schemas.microsoft.com/office/drawing/2014/main" id="{BC8BE6FC-978D-601D-E5CC-40242823C577}"/>
              </a:ext>
            </a:extLst>
          </p:cNvPr>
          <p:cNvSpPr txBox="1">
            <a:spLocks/>
          </p:cNvSpPr>
          <p:nvPr/>
        </p:nvSpPr>
        <p:spPr>
          <a:xfrm>
            <a:off x="1" y="1066801"/>
            <a:ext cx="12192000" cy="5791200"/>
          </a:xfrm>
          <a:prstGeom prst="rect">
            <a:avLst/>
          </a:prstGeom>
          <a:effectLst/>
        </p:spPr>
        <p:txBody>
          <a:bodyPr vert="horz" lIns="43200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Humans and may represent antonyms differently to word embeddings models.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u="sng" dirty="0"/>
              <a:t>Exclude them</a:t>
            </a:r>
            <a:r>
              <a:rPr lang="en-AU" sz="2400" dirty="0"/>
              <a:t> and see how much difference this makes to correlations.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3" y="0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Methods: Antonymy</a:t>
            </a:r>
          </a:p>
        </p:txBody>
      </p:sp>
    </p:spTree>
    <p:extLst>
      <p:ext uri="{BB962C8B-B14F-4D97-AF65-F5344CB8AC3E}">
        <p14:creationId xmlns:p14="http://schemas.microsoft.com/office/powerpoint/2010/main" val="285467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ntent Placeholder 2">
            <a:extLst>
              <a:ext uri="{FF2B5EF4-FFF2-40B4-BE49-F238E27FC236}">
                <a16:creationId xmlns:a16="http://schemas.microsoft.com/office/drawing/2014/main" id="{BC8BE6FC-978D-601D-E5CC-40242823C577}"/>
              </a:ext>
            </a:extLst>
          </p:cNvPr>
          <p:cNvSpPr txBox="1">
            <a:spLocks/>
          </p:cNvSpPr>
          <p:nvPr/>
        </p:nvSpPr>
        <p:spPr>
          <a:xfrm>
            <a:off x="1" y="1066801"/>
            <a:ext cx="12192000" cy="5791200"/>
          </a:xfrm>
          <a:prstGeom prst="rect">
            <a:avLst/>
          </a:prstGeom>
          <a:effectLst/>
        </p:spPr>
        <p:txBody>
          <a:bodyPr vert="horz" lIns="43200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Existing methods incorporate context into datasets (WiC, </a:t>
            </a:r>
            <a:r>
              <a:rPr lang="en-AU" sz="2400" dirty="0" err="1"/>
              <a:t>CoSimLex</a:t>
            </a:r>
            <a:r>
              <a:rPr lang="en-AU" sz="2400" dirty="0"/>
              <a:t>).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Instead, we </a:t>
            </a:r>
            <a:r>
              <a:rPr lang="en-AU" sz="2400" u="sng" dirty="0"/>
              <a:t>incorporate additional context</a:t>
            </a:r>
            <a:r>
              <a:rPr lang="en-AU" sz="2400" dirty="0"/>
              <a:t> into transformer embeddings (ERNIE).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Examine how much this improves correlations.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3" y="0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Methods: Polysemy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5CE8C61-1D6F-2DAB-D78D-5AA05EAED5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801341"/>
              </p:ext>
            </p:extLst>
          </p:nvPr>
        </p:nvGraphicFramePr>
        <p:xfrm>
          <a:off x="2076448" y="2953636"/>
          <a:ext cx="7588845" cy="3412980"/>
        </p:xfrm>
        <a:graphic>
          <a:graphicData uri="http://schemas.openxmlformats.org/drawingml/2006/table">
            <a:tbl>
              <a:tblPr firstRow="1" firstCol="1" bandRow="1">
                <a:tableStyleId>{7E9639D4-E3E2-4D34-9284-5A2195B3D0D7}</a:tableStyleId>
              </a:tblPr>
              <a:tblGrid>
                <a:gridCol w="1892264">
                  <a:extLst>
                    <a:ext uri="{9D8B030D-6E8A-4147-A177-3AD203B41FA5}">
                      <a16:colId xmlns:a16="http://schemas.microsoft.com/office/drawing/2014/main" val="3984443117"/>
                    </a:ext>
                  </a:extLst>
                </a:gridCol>
                <a:gridCol w="4517262">
                  <a:extLst>
                    <a:ext uri="{9D8B030D-6E8A-4147-A177-3AD203B41FA5}">
                      <a16:colId xmlns:a16="http://schemas.microsoft.com/office/drawing/2014/main" val="1001590415"/>
                    </a:ext>
                  </a:extLst>
                </a:gridCol>
                <a:gridCol w="1179319">
                  <a:extLst>
                    <a:ext uri="{9D8B030D-6E8A-4147-A177-3AD203B41FA5}">
                      <a16:colId xmlns:a16="http://schemas.microsoft.com/office/drawing/2014/main" val="3151183703"/>
                    </a:ext>
                  </a:extLst>
                </a:gridCol>
              </a:tblGrid>
              <a:tr h="234828">
                <a:tc>
                  <a:txBody>
                    <a:bodyPr/>
                    <a:lstStyle/>
                    <a:p>
                      <a:pPr indent="144145" algn="ctr">
                        <a:lnSpc>
                          <a:spcPct val="105000"/>
                        </a:lnSpc>
                        <a:spcAft>
                          <a:spcPts val="600"/>
                        </a:spcAft>
                      </a:pPr>
                      <a:r>
                        <a:rPr lang="en-US" sz="1400" kern="0" spc="-10" dirty="0">
                          <a:solidFill>
                            <a:schemeClr val="tx1"/>
                          </a:solidFill>
                          <a:effectLst/>
                        </a:rPr>
                        <a:t>Model Name</a:t>
                      </a:r>
                      <a:endParaRPr lang="en-AU" sz="1400" kern="100" spc="-1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cmr1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rnd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>
                        <a:lnSpc>
                          <a:spcPct val="105000"/>
                        </a:lnSpc>
                        <a:spcAft>
                          <a:spcPts val="600"/>
                        </a:spcAft>
                      </a:pPr>
                      <a:r>
                        <a:rPr lang="en-US" sz="1400" kern="0" spc="-10" dirty="0">
                          <a:solidFill>
                            <a:schemeClr val="tx1"/>
                          </a:solidFill>
                          <a:effectLst/>
                        </a:rPr>
                        <a:t>Explanation</a:t>
                      </a:r>
                      <a:endParaRPr lang="en-AU" sz="1400" kern="100" spc="-1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cmr12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rnd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>
                        <a:lnSpc>
                          <a:spcPct val="105000"/>
                        </a:lnSpc>
                        <a:spcAft>
                          <a:spcPts val="600"/>
                        </a:spcAft>
                      </a:pPr>
                      <a:r>
                        <a:rPr lang="en-US" sz="1400" kern="0" spc="-10" dirty="0">
                          <a:solidFill>
                            <a:schemeClr val="tx1"/>
                          </a:solidFill>
                          <a:effectLst/>
                        </a:rPr>
                        <a:t>Specificity</a:t>
                      </a:r>
                      <a:endParaRPr lang="en-AU" sz="1400" kern="100" spc="-1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cmr12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rnd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449494"/>
                  </a:ext>
                </a:extLst>
              </a:tr>
              <a:tr h="235040">
                <a:tc>
                  <a:txBody>
                    <a:bodyPr/>
                    <a:lstStyle/>
                    <a:p>
                      <a:pPr indent="3810">
                        <a:lnSpc>
                          <a:spcPct val="105000"/>
                        </a:lnSpc>
                        <a:spcAft>
                          <a:spcPts val="600"/>
                        </a:spcAft>
                      </a:pPr>
                      <a:r>
                        <a:rPr lang="en-AU" sz="1400" kern="100" spc="-10" dirty="0">
                          <a:effectLst/>
                        </a:rPr>
                        <a:t>ERNIE base</a:t>
                      </a:r>
                      <a:endParaRPr lang="en-AU" sz="1400" kern="100" spc="-1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cmr1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rnd" cmpd="sng" algn="ctr">
                      <a:noFill/>
                      <a:prstDash val="solid"/>
                    </a:lnT>
                    <a:lnB w="9525" cap="rnd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810">
                        <a:lnSpc>
                          <a:spcPct val="105000"/>
                        </a:lnSpc>
                        <a:spcAft>
                          <a:spcPts val="600"/>
                        </a:spcAft>
                      </a:pPr>
                      <a:r>
                        <a:rPr lang="en-AU" sz="1400" kern="100" spc="-10">
                          <a:effectLst/>
                        </a:rPr>
                        <a:t>No context provided.</a:t>
                      </a:r>
                      <a:endParaRPr lang="en-AU" sz="1400" kern="100" spc="-1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cmr12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9525" cap="rnd" cmpd="sng" algn="ctr">
                      <a:noFill/>
                      <a:prstDash val="solid"/>
                    </a:lnT>
                    <a:lnB w="9525" cap="rnd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3810">
                        <a:lnSpc>
                          <a:spcPct val="105000"/>
                        </a:lnSpc>
                        <a:spcAft>
                          <a:spcPts val="600"/>
                        </a:spcAft>
                      </a:pPr>
                      <a:r>
                        <a:rPr lang="en-US" sz="1400" kern="0" spc="-10">
                          <a:effectLst/>
                        </a:rPr>
                        <a:t>None</a:t>
                      </a:r>
                      <a:endParaRPr lang="en-AU" sz="1400" kern="100" spc="-1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cmr12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rnd" cmpd="sng" algn="ctr">
                      <a:noFill/>
                      <a:prstDash val="solid"/>
                    </a:lnT>
                    <a:lnB w="9525" cap="rnd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9434053"/>
                  </a:ext>
                </a:extLst>
              </a:tr>
              <a:tr h="485409">
                <a:tc>
                  <a:txBody>
                    <a:bodyPr/>
                    <a:lstStyle/>
                    <a:p>
                      <a:pPr indent="3810">
                        <a:lnSpc>
                          <a:spcPct val="105000"/>
                        </a:lnSpc>
                        <a:spcAft>
                          <a:spcPts val="600"/>
                        </a:spcAft>
                      </a:pPr>
                      <a:r>
                        <a:rPr lang="en-AU" sz="1400" kern="100" spc="-10" dirty="0">
                          <a:effectLst/>
                        </a:rPr>
                        <a:t>ERNIE Wiki Basic</a:t>
                      </a:r>
                      <a:endParaRPr lang="en-AU" sz="1400" kern="100" spc="-1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cmr1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rnd" cmpd="sng" algn="ctr">
                      <a:noFill/>
                      <a:prstDash val="solid"/>
                    </a:lnT>
                    <a:lnB w="9525" cap="rnd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810">
                        <a:lnSpc>
                          <a:spcPct val="105000"/>
                        </a:lnSpc>
                        <a:spcAft>
                          <a:spcPts val="600"/>
                        </a:spcAft>
                      </a:pPr>
                      <a:r>
                        <a:rPr lang="en-AU" sz="1400" kern="100" spc="-10">
                          <a:effectLst/>
                        </a:rPr>
                        <a:t>Context provided from a corpus of Wikipedia articles, with words matched using automatic lemmatisation.</a:t>
                      </a:r>
                      <a:endParaRPr lang="en-AU" sz="1400" kern="100" spc="-1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cmr12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9525" cap="rnd" cmpd="sng" algn="ctr">
                      <a:noFill/>
                      <a:prstDash val="solid"/>
                    </a:lnT>
                    <a:lnB w="9525" cap="rnd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3810">
                        <a:lnSpc>
                          <a:spcPct val="105000"/>
                        </a:lnSpc>
                        <a:spcAft>
                          <a:spcPts val="600"/>
                        </a:spcAft>
                      </a:pPr>
                      <a:r>
                        <a:rPr lang="en-US" sz="1400" kern="0" spc="-10">
                          <a:effectLst/>
                        </a:rPr>
                        <a:t>Least</a:t>
                      </a:r>
                      <a:endParaRPr lang="en-AU" sz="1400" kern="100" spc="-1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cmr12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rnd" cmpd="sng" algn="ctr">
                      <a:noFill/>
                      <a:prstDash val="solid"/>
                    </a:lnT>
                    <a:lnB w="9525" cap="rnd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14132841"/>
                  </a:ext>
                </a:extLst>
              </a:tr>
              <a:tr h="735778">
                <a:tc>
                  <a:txBody>
                    <a:bodyPr/>
                    <a:lstStyle/>
                    <a:p>
                      <a:pPr indent="3810">
                        <a:lnSpc>
                          <a:spcPct val="105000"/>
                        </a:lnSpc>
                        <a:spcAft>
                          <a:spcPts val="600"/>
                        </a:spcAft>
                      </a:pPr>
                      <a:r>
                        <a:rPr lang="en-AU" sz="1400" kern="100" spc="-10" dirty="0">
                          <a:effectLst/>
                        </a:rPr>
                        <a:t>ERNIE Wiki Verb</a:t>
                      </a:r>
                      <a:endParaRPr lang="en-AU" sz="1400" kern="100" spc="-1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cmr1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rnd" cmpd="sng" algn="ctr">
                      <a:noFill/>
                      <a:prstDash val="solid"/>
                    </a:lnT>
                    <a:lnB w="9525" cap="rnd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810">
                        <a:lnSpc>
                          <a:spcPct val="105000"/>
                        </a:lnSpc>
                        <a:spcAft>
                          <a:spcPts val="600"/>
                        </a:spcAft>
                      </a:pPr>
                      <a:r>
                        <a:rPr lang="en-AU" sz="1400" kern="100" spc="-10" dirty="0">
                          <a:effectLst/>
                        </a:rPr>
                        <a:t>Context provided from a corpus of Wikipedia articles, and only matching words conjugated as verbs. This should avoid matching cases where verbs as used as nouns.</a:t>
                      </a:r>
                      <a:endParaRPr lang="en-AU" sz="1400" kern="100" spc="-1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cmr12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9525" cap="rnd" cmpd="sng" algn="ctr">
                      <a:noFill/>
                      <a:prstDash val="solid"/>
                    </a:lnT>
                    <a:lnB w="9525" cap="rnd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3810">
                        <a:lnSpc>
                          <a:spcPct val="105000"/>
                        </a:lnSpc>
                        <a:spcAft>
                          <a:spcPts val="600"/>
                        </a:spcAft>
                      </a:pPr>
                      <a:r>
                        <a:rPr lang="en-US" sz="1400" kern="0" spc="-10" dirty="0">
                          <a:effectLst/>
                        </a:rPr>
                        <a:t>Less</a:t>
                      </a:r>
                      <a:endParaRPr lang="en-AU" sz="1400" kern="100" spc="-1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cmr12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rnd" cmpd="sng" algn="ctr">
                      <a:noFill/>
                      <a:prstDash val="solid"/>
                    </a:lnT>
                    <a:lnB w="9525" cap="rnd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09094215"/>
                  </a:ext>
                </a:extLst>
              </a:tr>
              <a:tr h="986147">
                <a:tc>
                  <a:txBody>
                    <a:bodyPr/>
                    <a:lstStyle/>
                    <a:p>
                      <a:pPr indent="3810">
                        <a:lnSpc>
                          <a:spcPct val="105000"/>
                        </a:lnSpc>
                        <a:spcAft>
                          <a:spcPts val="600"/>
                        </a:spcAft>
                      </a:pPr>
                      <a:r>
                        <a:rPr lang="en-AU" sz="1400" kern="100" spc="-10" dirty="0">
                          <a:effectLst/>
                        </a:rPr>
                        <a:t>ERNIE Dictionary Word</a:t>
                      </a:r>
                      <a:endParaRPr lang="en-AU" sz="1400" kern="100" spc="-1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cmr1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rnd" cmpd="sng" algn="ctr">
                      <a:noFill/>
                      <a:prstDash val="solid"/>
                    </a:lnT>
                    <a:lnB w="9525" cap="rnd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810">
                        <a:lnSpc>
                          <a:spcPct val="105000"/>
                        </a:lnSpc>
                        <a:spcAft>
                          <a:spcPts val="600"/>
                        </a:spcAft>
                      </a:pPr>
                      <a:r>
                        <a:rPr lang="en-AU" sz="1400" kern="100" spc="-10">
                          <a:effectLst/>
                        </a:rPr>
                        <a:t>Context provided by example sentences extracted automatically from Oxford Online Dictionary. This should provide higher-quality and more relevant use cases representative of the words.</a:t>
                      </a:r>
                      <a:endParaRPr lang="en-AU" sz="1400" kern="100" spc="-1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cmr12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9525" cap="rnd" cmpd="sng" algn="ctr">
                      <a:noFill/>
                      <a:prstDash val="solid"/>
                    </a:lnT>
                    <a:lnB w="9525" cap="rnd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3810">
                        <a:lnSpc>
                          <a:spcPct val="105000"/>
                        </a:lnSpc>
                        <a:spcAft>
                          <a:spcPts val="600"/>
                        </a:spcAft>
                      </a:pPr>
                      <a:r>
                        <a:rPr lang="en-US" sz="1400" kern="0" spc="-10">
                          <a:effectLst/>
                        </a:rPr>
                        <a:t>More</a:t>
                      </a:r>
                      <a:endParaRPr lang="en-AU" sz="1400" kern="100" spc="-1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cmr12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rnd" cmpd="sng" algn="ctr">
                      <a:noFill/>
                      <a:prstDash val="solid"/>
                    </a:lnT>
                    <a:lnB w="9525" cap="rnd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31691682"/>
                  </a:ext>
                </a:extLst>
              </a:tr>
              <a:tr h="735778">
                <a:tc>
                  <a:txBody>
                    <a:bodyPr/>
                    <a:lstStyle/>
                    <a:p>
                      <a:pPr indent="3810">
                        <a:lnSpc>
                          <a:spcPct val="105000"/>
                        </a:lnSpc>
                        <a:spcAft>
                          <a:spcPts val="600"/>
                        </a:spcAft>
                      </a:pPr>
                      <a:r>
                        <a:rPr lang="en-AU" sz="1400" kern="100" spc="-10" dirty="0">
                          <a:effectLst/>
                        </a:rPr>
                        <a:t>ERNIE Dictionary Sense</a:t>
                      </a:r>
                      <a:endParaRPr lang="en-AU" sz="1400" kern="100" spc="-1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cmr1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rnd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810">
                        <a:lnSpc>
                          <a:spcPct val="105000"/>
                        </a:lnSpc>
                        <a:spcAft>
                          <a:spcPts val="600"/>
                        </a:spcAft>
                      </a:pPr>
                      <a:r>
                        <a:rPr lang="en-AU" sz="1400" kern="100" spc="-10">
                          <a:effectLst/>
                        </a:rPr>
                        <a:t>Context provided by a curated set of example sentences separated by sense from the Oxford, Longman, and Collins Online dictionaries.</a:t>
                      </a:r>
                      <a:endParaRPr lang="en-AU" sz="1400" kern="100" spc="-1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cmr12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9525" cap="rnd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3810">
                        <a:lnSpc>
                          <a:spcPct val="105000"/>
                        </a:lnSpc>
                        <a:spcAft>
                          <a:spcPts val="600"/>
                        </a:spcAft>
                      </a:pPr>
                      <a:r>
                        <a:rPr lang="en-AU" sz="1400" kern="100" spc="-10" dirty="0">
                          <a:effectLst/>
                        </a:rPr>
                        <a:t>Most</a:t>
                      </a:r>
                      <a:endParaRPr lang="en-AU" sz="1400" kern="100" spc="-1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cmr12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rnd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51063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233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86734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90215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0BEDC9E0-EE17-E42D-95A8-F9196E29F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3" y="0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Results: Summary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18D758-6B7A-3708-FF63-C195C20DA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21" y="1039799"/>
            <a:ext cx="11267557" cy="542891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F1EBDFD-54EE-88A7-EC77-059C67378123}"/>
              </a:ext>
            </a:extLst>
          </p:cNvPr>
          <p:cNvSpPr/>
          <p:nvPr/>
        </p:nvSpPr>
        <p:spPr>
          <a:xfrm>
            <a:off x="462220" y="3121891"/>
            <a:ext cx="11267557" cy="230909"/>
          </a:xfrm>
          <a:prstGeom prst="rect">
            <a:avLst/>
          </a:prstGeom>
          <a:solidFill>
            <a:schemeClr val="tx1">
              <a:lumMod val="65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A970F30-4E25-93C5-6E1A-C8DDFE0BCCDE}"/>
              </a:ext>
            </a:extLst>
          </p:cNvPr>
          <p:cNvCxnSpPr>
            <a:cxnSpLocks/>
          </p:cNvCxnSpPr>
          <p:nvPr/>
        </p:nvCxnSpPr>
        <p:spPr>
          <a:xfrm>
            <a:off x="462220" y="4673599"/>
            <a:ext cx="112675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56393DB-B84A-D50B-ED29-97BA36119465}"/>
              </a:ext>
            </a:extLst>
          </p:cNvPr>
          <p:cNvCxnSpPr>
            <a:cxnSpLocks/>
          </p:cNvCxnSpPr>
          <p:nvPr/>
        </p:nvCxnSpPr>
        <p:spPr>
          <a:xfrm>
            <a:off x="462220" y="3569854"/>
            <a:ext cx="112675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72FA98-7841-5F42-BCA8-FB2DA652CF0E}"/>
              </a:ext>
            </a:extLst>
          </p:cNvPr>
          <p:cNvCxnSpPr>
            <a:cxnSpLocks/>
          </p:cNvCxnSpPr>
          <p:nvPr/>
        </p:nvCxnSpPr>
        <p:spPr>
          <a:xfrm>
            <a:off x="457600" y="3121887"/>
            <a:ext cx="112675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5049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DC39487-E629-680D-8C54-D28C7400F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3" y="0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Results: Antonyms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DECD0D-CFA7-7183-C3C5-F03C6B718D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3" t="1480" r="717" b="1155"/>
          <a:stretch/>
        </p:blipFill>
        <p:spPr>
          <a:xfrm>
            <a:off x="432384" y="1150149"/>
            <a:ext cx="11203537" cy="515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27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DC39487-E629-680D-8C54-D28C7400F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3" y="0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Results: Polysemy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9D7569-9C31-859C-D107-13EB667A65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8" t="923" r="433" b="2198"/>
          <a:stretch/>
        </p:blipFill>
        <p:spPr>
          <a:xfrm>
            <a:off x="324740" y="1136591"/>
            <a:ext cx="11545368" cy="422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00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F5A7E4-5FED-CA7A-F8D0-A69D566D1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382" y="1112234"/>
            <a:ext cx="8613235" cy="539538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E702DCB-F9F0-4A9F-9589-2647D5F53457}"/>
              </a:ext>
            </a:extLst>
          </p:cNvPr>
          <p:cNvSpPr txBox="1">
            <a:spLocks/>
          </p:cNvSpPr>
          <p:nvPr/>
        </p:nvSpPr>
        <p:spPr>
          <a:xfrm>
            <a:off x="924443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Results: Adding Context</a:t>
            </a:r>
          </a:p>
        </p:txBody>
      </p:sp>
    </p:spTree>
    <p:extLst>
      <p:ext uri="{BB962C8B-B14F-4D97-AF65-F5344CB8AC3E}">
        <p14:creationId xmlns:p14="http://schemas.microsoft.com/office/powerpoint/2010/main" val="3986230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86734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2156589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092C488-518D-C15F-29B8-34369AA8117E}"/>
              </a:ext>
            </a:extLst>
          </p:cNvPr>
          <p:cNvSpPr txBox="1">
            <a:spLocks/>
          </p:cNvSpPr>
          <p:nvPr/>
        </p:nvSpPr>
        <p:spPr>
          <a:xfrm>
            <a:off x="913794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Discussion: Antonymy</a:t>
            </a:r>
          </a:p>
        </p:txBody>
      </p:sp>
      <p:sp useBgFill="1">
        <p:nvSpPr>
          <p:cNvPr id="7" name="Content Placeholder 2">
            <a:extLst>
              <a:ext uri="{FF2B5EF4-FFF2-40B4-BE49-F238E27FC236}">
                <a16:creationId xmlns:a16="http://schemas.microsoft.com/office/drawing/2014/main" id="{80C45C5F-4A4F-AD2A-95FD-18A52853BFF9}"/>
              </a:ext>
            </a:extLst>
          </p:cNvPr>
          <p:cNvSpPr txBox="1">
            <a:spLocks/>
          </p:cNvSpPr>
          <p:nvPr/>
        </p:nvSpPr>
        <p:spPr>
          <a:xfrm>
            <a:off x="337037" y="1062747"/>
            <a:ext cx="10569022" cy="3275647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Correlation of verb datasets significantly limited by antonymy.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Humans: seem to focus on </a:t>
            </a:r>
            <a:r>
              <a:rPr lang="en-AU" sz="2400" u="sng" dirty="0"/>
              <a:t>most salient</a:t>
            </a:r>
            <a:r>
              <a:rPr lang="en-AU" sz="2400" dirty="0"/>
              <a:t> aspect(s) of meaning.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Word embeddings: average over </a:t>
            </a:r>
            <a:r>
              <a:rPr lang="en-AU" sz="2400" u="sng" dirty="0"/>
              <a:t>all aspects</a:t>
            </a:r>
            <a:r>
              <a:rPr lang="en-AU" sz="2400" dirty="0"/>
              <a:t>/features (‘increase’ vs ‘decrease’).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Not necessarily advisable to force cosine similarity to match.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Question: what is the relationship between human judgments and vector direction in semantic spaces?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4F3F28-9629-D93A-D08F-5977E760F1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8" t="1660" r="701" b="55368"/>
          <a:stretch/>
        </p:blipFill>
        <p:spPr>
          <a:xfrm>
            <a:off x="622863" y="4338394"/>
            <a:ext cx="10644693" cy="216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529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092C488-518D-C15F-29B8-34369AA8117E}"/>
              </a:ext>
            </a:extLst>
          </p:cNvPr>
          <p:cNvSpPr txBox="1">
            <a:spLocks/>
          </p:cNvSpPr>
          <p:nvPr/>
        </p:nvSpPr>
        <p:spPr>
          <a:xfrm>
            <a:off x="913794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/>
              <a:t>Discussion: Polysemy</a:t>
            </a:r>
            <a:endParaRPr lang="en-AU" sz="4400" dirty="0"/>
          </a:p>
        </p:txBody>
      </p:sp>
      <p:sp useBgFill="1">
        <p:nvSpPr>
          <p:cNvPr id="7" name="Content Placeholder 2">
            <a:extLst>
              <a:ext uri="{FF2B5EF4-FFF2-40B4-BE49-F238E27FC236}">
                <a16:creationId xmlns:a16="http://schemas.microsoft.com/office/drawing/2014/main" id="{80C45C5F-4A4F-AD2A-95FD-18A52853BFF9}"/>
              </a:ext>
            </a:extLst>
          </p:cNvPr>
          <p:cNvSpPr txBox="1">
            <a:spLocks/>
          </p:cNvSpPr>
          <p:nvPr/>
        </p:nvSpPr>
        <p:spPr>
          <a:xfrm>
            <a:off x="337037" y="1062747"/>
            <a:ext cx="8225938" cy="4614153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Adding more context to embeddings improves correlation to datasets, especially for highly polysemous pairs.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Humans may focus on senses that </a:t>
            </a:r>
            <a:r>
              <a:rPr lang="en-AU" sz="2400" u="sng" dirty="0"/>
              <a:t>maximise similarity</a:t>
            </a:r>
            <a:r>
              <a:rPr lang="en-AU" sz="2400" dirty="0"/>
              <a:t> of paired words. (‘spring’ vs ‘bounce’).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u="sng" dirty="0"/>
              <a:t>Word</a:t>
            </a:r>
            <a:r>
              <a:rPr lang="en-AU" sz="2400" dirty="0"/>
              <a:t> embeddings vs </a:t>
            </a:r>
            <a:r>
              <a:rPr lang="en-AU" sz="2400" u="sng" dirty="0"/>
              <a:t>sense</a:t>
            </a:r>
            <a:r>
              <a:rPr lang="en-AU" sz="2400" dirty="0"/>
              <a:t> embeddings vs </a:t>
            </a:r>
            <a:r>
              <a:rPr lang="en-AU" sz="2400" u="sng" dirty="0"/>
              <a:t>contextualised</a:t>
            </a:r>
            <a:r>
              <a:rPr lang="en-AU" sz="2400" dirty="0"/>
              <a:t> embeddings.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Question: what should embeddings represent, and what is the best scope to represent meaning in computational semantics?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04BCEA-D461-EC27-CF33-EA4BC815DA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25"/>
          <a:stretch/>
        </p:blipFill>
        <p:spPr>
          <a:xfrm>
            <a:off x="8705850" y="1062747"/>
            <a:ext cx="2754042" cy="539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28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86734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0248656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92A9056C7A7949B1973E2A74C9B4CA" ma:contentTypeVersion="4" ma:contentTypeDescription="Create a new document." ma:contentTypeScope="" ma:versionID="315e1233c20a9e06e112413284b523ee">
  <xsd:schema xmlns:xsd="http://www.w3.org/2001/XMLSchema" xmlns:xs="http://www.w3.org/2001/XMLSchema" xmlns:p="http://schemas.microsoft.com/office/2006/metadata/properties" xmlns:ns3="8cf67e43-6b21-46fa-8a5e-3d1c8ad03229" targetNamespace="http://schemas.microsoft.com/office/2006/metadata/properties" ma:root="true" ma:fieldsID="fce9064f09e18ce4a17f06e747368ad2" ns3:_="">
    <xsd:import namespace="8cf67e43-6b21-46fa-8a5e-3d1c8ad0322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f67e43-6b21-46fa-8a5e-3d1c8ad032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5E79F2E-5414-4BF8-BF60-9D105D015BE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BCD5AA-A49B-44EC-9BD2-CB196ED1FAE0}">
  <ds:schemaRefs>
    <ds:schemaRef ds:uri="http://purl.org/dc/terms/"/>
    <ds:schemaRef ds:uri="8cf67e43-6b21-46fa-8a5e-3d1c8ad03229"/>
    <ds:schemaRef ds:uri="http://schemas.microsoft.com/office/2006/metadata/properties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D28B44A-FDD9-42FC-9AF1-B2F4551339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f67e43-6b21-46fa-8a5e-3d1c8ad032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6401</TotalTime>
  <Words>676</Words>
  <Application>Microsoft Office PowerPoint</Application>
  <PresentationFormat>Widescreen</PresentationFormat>
  <Paragraphs>161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Calibri</vt:lpstr>
      <vt:lpstr>Calisto MT</vt:lpstr>
      <vt:lpstr>Times New Roman</vt:lpstr>
      <vt:lpstr>Wingdings 2</vt:lpstr>
      <vt:lpstr>Slate</vt:lpstr>
      <vt:lpstr>The Importance of Context in Evaluation of Word Embeddings</vt:lpstr>
      <vt:lpstr>Introduction</vt:lpstr>
      <vt:lpstr>Introduction</vt:lpstr>
      <vt:lpstr>Word Embeddings</vt:lpstr>
      <vt:lpstr>PowerPoint Presentation</vt:lpstr>
      <vt:lpstr>PowerPoint Presentation</vt:lpstr>
      <vt:lpstr>Context: Polysemy and Antonymy</vt:lpstr>
      <vt:lpstr>Methods</vt:lpstr>
      <vt:lpstr>PowerPoint Presentation</vt:lpstr>
      <vt:lpstr>Methods: Antonymy</vt:lpstr>
      <vt:lpstr>Methods: Polysemy</vt:lpstr>
      <vt:lpstr>Results</vt:lpstr>
      <vt:lpstr>Results: Summary</vt:lpstr>
      <vt:lpstr>Results: Antonyms</vt:lpstr>
      <vt:lpstr>Results: Polysemy</vt:lpstr>
      <vt:lpstr>PowerPoint Presentation</vt:lpstr>
      <vt:lpstr>Discussion</vt:lpstr>
      <vt:lpstr>PowerPoint Presentation</vt:lpstr>
      <vt:lpstr>PowerPoint Presentation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Fodor</dc:creator>
  <cp:lastModifiedBy>James Fodor</cp:lastModifiedBy>
  <cp:revision>196</cp:revision>
  <dcterms:created xsi:type="dcterms:W3CDTF">2022-03-03T22:42:08Z</dcterms:created>
  <dcterms:modified xsi:type="dcterms:W3CDTF">2023-06-23T17:04:55Z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0x010100B492A9056C7A7949B1973E2A74C9B4CA</vt:lpwstr>
  </property>
</Properties>
</file>