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8"/>
  </p:notesMasterIdLst>
  <p:sldIdLst>
    <p:sldId id="256" r:id="rId2"/>
    <p:sldId id="447" r:id="rId3"/>
    <p:sldId id="442" r:id="rId4"/>
    <p:sldId id="449" r:id="rId5"/>
    <p:sldId id="450" r:id="rId6"/>
    <p:sldId id="456" r:id="rId7"/>
    <p:sldId id="451" r:id="rId8"/>
    <p:sldId id="452" r:id="rId9"/>
    <p:sldId id="457" r:id="rId10"/>
    <p:sldId id="448" r:id="rId11"/>
    <p:sldId id="453" r:id="rId12"/>
    <p:sldId id="454" r:id="rId13"/>
    <p:sldId id="455" r:id="rId14"/>
    <p:sldId id="458" r:id="rId15"/>
    <p:sldId id="459" r:id="rId16"/>
    <p:sldId id="44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9" autoAdjust="0"/>
    <p:restoredTop sz="96778" autoAdjust="0"/>
  </p:normalViewPr>
  <p:slideViewPr>
    <p:cSldViewPr>
      <p:cViewPr varScale="1">
        <p:scale>
          <a:sx n="118" d="100"/>
          <a:sy n="118" d="100"/>
        </p:scale>
        <p:origin x="-7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27/04/2021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miro.medium.com/max/2040/1*wKPJBu4dbXENn7Cr2CQTrw.jpeg"/>
          <p:cNvPicPr>
            <a:picLocks noChangeAspect="1" noChangeArrowheads="1"/>
          </p:cNvPicPr>
          <p:nvPr/>
        </p:nvPicPr>
        <p:blipFill>
          <a:blip r:embed="rId3" cstate="print"/>
          <a:srcRect r="5278"/>
          <a:stretch>
            <a:fillRect/>
          </a:stretch>
        </p:blipFill>
        <p:spPr bwMode="auto">
          <a:xfrm>
            <a:off x="0" y="225605"/>
            <a:ext cx="9144000" cy="64356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56792"/>
            <a:ext cx="9144000" cy="3384376"/>
          </a:xfrm>
        </p:spPr>
        <p:txBody>
          <a:bodyPr>
            <a:noAutofit/>
          </a:bodyPr>
          <a:lstStyle/>
          <a:p>
            <a:r>
              <a:rPr lang="en-AU" sz="9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How Are Beliefs Justified?</a:t>
            </a:r>
            <a:endParaRPr lang="en-AU" sz="9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5517232"/>
            <a:ext cx="6400800" cy="694928"/>
          </a:xfrm>
        </p:spPr>
        <p:txBody>
          <a:bodyPr>
            <a:noAutofit/>
          </a:bodyPr>
          <a:lstStyle/>
          <a:p>
            <a:r>
              <a:rPr lang="en-A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Fodor, </a:t>
            </a:r>
            <a:r>
              <a:rPr lang="en-A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April 2021</a:t>
            </a:r>
            <a:endParaRPr lang="en-AU" sz="4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D:\Pictures\Screenpresso\2021-04-27_13h05_3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949252"/>
            <a:ext cx="7344816" cy="59087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Outline of Epistemology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377790" y="5632057"/>
            <a:ext cx="4766209" cy="1225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2195736" y="5013175"/>
            <a:ext cx="5256584" cy="651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3563888" y="4385883"/>
            <a:ext cx="2520280" cy="6281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1763688" y="1861168"/>
            <a:ext cx="4464496" cy="1287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971600" y="5615873"/>
            <a:ext cx="3816424" cy="62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6" name="Group 15"/>
          <p:cNvGrpSpPr/>
          <p:nvPr/>
        </p:nvGrpSpPr>
        <p:grpSpPr>
          <a:xfrm>
            <a:off x="1043608" y="3573016"/>
            <a:ext cx="4320480" cy="911828"/>
            <a:chOff x="1043608" y="3573016"/>
            <a:chExt cx="4320480" cy="911828"/>
          </a:xfrm>
        </p:grpSpPr>
        <p:sp>
          <p:nvSpPr>
            <p:cNvPr id="14" name="Rectangle 13"/>
            <p:cNvSpPr/>
            <p:nvPr/>
          </p:nvSpPr>
          <p:spPr>
            <a:xfrm>
              <a:off x="1043608" y="3764764"/>
              <a:ext cx="4320480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547664" y="3573016"/>
              <a:ext cx="711696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2243468" y="3139710"/>
            <a:ext cx="2088232" cy="625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Internalism </a:t>
            </a:r>
            <a:r>
              <a:rPr lang="en-AU" sz="5400" dirty="0" err="1" smtClean="0">
                <a:latin typeface="Book Antiqua" pitchFamily="18" charset="0"/>
              </a:rPr>
              <a:t>vs</a:t>
            </a:r>
            <a:r>
              <a:rPr lang="en-AU" sz="5400" dirty="0" smtClean="0">
                <a:latin typeface="Book Antiqua" pitchFamily="18" charset="0"/>
              </a:rPr>
              <a:t> Externalism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These views address the question of what is needed in order for a belief to be justified.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smtClean="0"/>
              <a:t>Internalism</a:t>
            </a:r>
            <a:r>
              <a:rPr lang="en-GB" sz="2800" dirty="0" smtClean="0"/>
              <a:t>: justification is something mental that you can (at least potentially) be aware of.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smtClean="0"/>
              <a:t>Externalism</a:t>
            </a:r>
            <a:r>
              <a:rPr lang="en-GB" sz="2800" dirty="0" smtClean="0"/>
              <a:t>: justification is something extra-mental that you need not have any awareness of.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Internalism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One has a justified belief </a:t>
            </a:r>
            <a:r>
              <a:rPr lang="en-AU" sz="2800" dirty="0" smtClean="0"/>
              <a:t>in </a:t>
            </a:r>
            <a:r>
              <a:rPr lang="en-AU" sz="2800" i="1" dirty="0" smtClean="0"/>
              <a:t>p</a:t>
            </a:r>
            <a:r>
              <a:rPr lang="en-AU" sz="2800" dirty="0" smtClean="0"/>
              <a:t> </a:t>
            </a:r>
            <a:r>
              <a:rPr lang="en-AU" sz="2800" dirty="0" smtClean="0"/>
              <a:t>only if one can become aware by reflection of all </a:t>
            </a:r>
            <a:r>
              <a:rPr lang="en-AU" sz="2800" dirty="0" smtClean="0"/>
              <a:t>one's </a:t>
            </a:r>
            <a:r>
              <a:rPr lang="en-AU" sz="2800" dirty="0" smtClean="0"/>
              <a:t>justifiers for </a:t>
            </a:r>
            <a:r>
              <a:rPr lang="en-AU" sz="2800" i="1" dirty="0" smtClean="0"/>
              <a:t>p</a:t>
            </a:r>
            <a:r>
              <a:rPr lang="en-AU" sz="2800" dirty="0" smtClean="0"/>
              <a:t>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dirty="0" smtClean="0"/>
              <a:t>Requirement for </a:t>
            </a:r>
            <a:r>
              <a:rPr lang="en-GB" sz="2800" b="1" dirty="0" smtClean="0"/>
              <a:t>introspective access </a:t>
            </a:r>
            <a:r>
              <a:rPr lang="en-GB" sz="2800" dirty="0" smtClean="0"/>
              <a:t>to the source of justification.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Externalism/Reliabilism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One has a justified belief </a:t>
            </a:r>
            <a:r>
              <a:rPr lang="en-AU" sz="2800" dirty="0" smtClean="0"/>
              <a:t>in </a:t>
            </a:r>
            <a:r>
              <a:rPr lang="en-AU" sz="2800" i="1" dirty="0" smtClean="0"/>
              <a:t>p</a:t>
            </a:r>
            <a:r>
              <a:rPr lang="en-AU" sz="2800" dirty="0" smtClean="0"/>
              <a:t> </a:t>
            </a:r>
            <a:r>
              <a:rPr lang="en-AU" sz="2800" dirty="0" smtClean="0"/>
              <a:t>only if </a:t>
            </a:r>
            <a:r>
              <a:rPr lang="en-AU" sz="2800" dirty="0" smtClean="0"/>
              <a:t>that belief is caused by a reliable belief-forming process.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Can </a:t>
            </a:r>
            <a:r>
              <a:rPr lang="en-AU" sz="2800" dirty="0" smtClean="0"/>
              <a:t>have justification despite </a:t>
            </a:r>
            <a:r>
              <a:rPr lang="en-AU" sz="2800" b="1" dirty="0" smtClean="0"/>
              <a:t>no </a:t>
            </a:r>
            <a:r>
              <a:rPr lang="en-AU" sz="2800" b="1" dirty="0" smtClean="0"/>
              <a:t>internal access </a:t>
            </a:r>
            <a:r>
              <a:rPr lang="en-AU" sz="2800" dirty="0" smtClean="0"/>
              <a:t>to the source of justification.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Arguments for Internalism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96752"/>
            <a:ext cx="828092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smtClean="0"/>
              <a:t>Reasons</a:t>
            </a:r>
            <a:r>
              <a:rPr lang="en-GB" sz="2800" dirty="0" smtClean="0"/>
              <a:t>: to be justified in a belief is to have a good reason for holding it.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smtClean="0"/>
              <a:t>Deontology</a:t>
            </a:r>
            <a:r>
              <a:rPr lang="en-GB" sz="2800" dirty="0" smtClean="0"/>
              <a:t>: justification </a:t>
            </a:r>
            <a:r>
              <a:rPr lang="en-AU" sz="2800" dirty="0" smtClean="0"/>
              <a:t>is </a:t>
            </a:r>
            <a:r>
              <a:rPr lang="en-AU" sz="2800" dirty="0" smtClean="0"/>
              <a:t>a matter of fulfilling one’s intellectual </a:t>
            </a:r>
            <a:r>
              <a:rPr lang="en-AU" sz="2800" dirty="0" smtClean="0"/>
              <a:t>duties, which is an internal matter.</a:t>
            </a:r>
            <a:endParaRPr lang="en-GB" sz="2800" dirty="0" smtClean="0"/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smtClean="0"/>
              <a:t>New Evil Demon</a:t>
            </a:r>
            <a:r>
              <a:rPr lang="en-GB" sz="2800" dirty="0" smtClean="0"/>
              <a:t>: if you are in the matrix, are you unjustified in your beliefs about the world?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err="1" smtClean="0"/>
              <a:t>BonJour’s</a:t>
            </a:r>
            <a:r>
              <a:rPr lang="en-GB" sz="2800" b="1" dirty="0" smtClean="0"/>
              <a:t> Norman</a:t>
            </a:r>
            <a:r>
              <a:rPr lang="en-GB" sz="2800" dirty="0" smtClean="0"/>
              <a:t>: a </a:t>
            </a:r>
            <a:r>
              <a:rPr lang="en-AU" sz="2800" dirty="0" smtClean="0"/>
              <a:t>clairvoyant </a:t>
            </a:r>
            <a:r>
              <a:rPr lang="en-GB" sz="2800" dirty="0" smtClean="0"/>
              <a:t>is not justified in their beliefs unless they know they are </a:t>
            </a:r>
            <a:r>
              <a:rPr lang="en-AU" sz="2800" dirty="0" smtClean="0"/>
              <a:t>clairvoyant.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smtClean="0"/>
              <a:t>My view</a:t>
            </a:r>
            <a:r>
              <a:rPr lang="en-GB" sz="2800" dirty="0" smtClean="0"/>
              <a:t>: the purpose of justificatio</a:t>
            </a:r>
            <a:r>
              <a:rPr lang="en-GB" sz="2800" dirty="0" smtClean="0"/>
              <a:t>n is that it is easier to check than truth.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Responses from </a:t>
            </a:r>
            <a:r>
              <a:rPr lang="en-AU" sz="5400" dirty="0" smtClean="0">
                <a:latin typeface="Book Antiqua" pitchFamily="18" charset="0"/>
              </a:rPr>
              <a:t>Externalists</a:t>
            </a:r>
            <a:endParaRPr lang="en-AU" sz="5400" dirty="0" smtClean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96752"/>
            <a:ext cx="828092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smtClean="0"/>
              <a:t>Reasons</a:t>
            </a:r>
            <a:r>
              <a:rPr lang="en-GB" sz="2800" dirty="0" smtClean="0"/>
              <a:t>: deny this principle.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smtClean="0"/>
              <a:t>Deontology</a:t>
            </a:r>
            <a:r>
              <a:rPr lang="en-GB" sz="2800" dirty="0" smtClean="0"/>
              <a:t>: </a:t>
            </a:r>
            <a:r>
              <a:rPr lang="en-AU" sz="2800" dirty="0" smtClean="0"/>
              <a:t>deny that belief formation is deontological. Its our relationship to the world.</a:t>
            </a:r>
            <a:endParaRPr lang="en-GB" sz="2800" dirty="0" smtClean="0"/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smtClean="0"/>
              <a:t>New Evil Demon</a:t>
            </a:r>
            <a:r>
              <a:rPr lang="en-GB" sz="2800" dirty="0" smtClean="0"/>
              <a:t>: doesn’t matter, its what is reliable in our world.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err="1" smtClean="0"/>
              <a:t>BonJour’s</a:t>
            </a:r>
            <a:r>
              <a:rPr lang="en-GB" sz="2800" b="1" dirty="0" smtClean="0"/>
              <a:t> Norman</a:t>
            </a:r>
            <a:r>
              <a:rPr lang="en-GB" sz="2800" dirty="0" smtClean="0"/>
              <a:t>: </a:t>
            </a:r>
            <a:r>
              <a:rPr lang="en-AU" sz="2800" dirty="0" smtClean="0"/>
              <a:t>clairvoyance isn’t a real process that can reliably cause beliefs.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Arguments for Externalism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96752"/>
            <a:ext cx="842493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smtClean="0"/>
              <a:t>Truth Tracking</a:t>
            </a:r>
            <a:r>
              <a:rPr lang="en-GB" sz="2800" dirty="0" smtClean="0"/>
              <a:t>: </a:t>
            </a:r>
            <a:r>
              <a:rPr lang="en-AU" sz="2800" dirty="0" smtClean="0"/>
              <a:t>t</a:t>
            </a:r>
            <a:r>
              <a:rPr lang="en-AU" sz="2800" dirty="0" smtClean="0"/>
              <a:t>he </a:t>
            </a:r>
            <a:r>
              <a:rPr lang="en-AU" sz="2800" dirty="0" smtClean="0"/>
              <a:t>objective likelihood of a belief </a:t>
            </a:r>
            <a:r>
              <a:rPr lang="en-AU" sz="2800" dirty="0" smtClean="0"/>
              <a:t>depends on how well the evidence tracks the truth (litmus paper example).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Children and Animals</a:t>
            </a:r>
            <a:r>
              <a:rPr lang="en-AU" sz="2800" dirty="0" smtClean="0"/>
              <a:t>: agents can have justified beliefs even without any access to the justification.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Chicken </a:t>
            </a:r>
            <a:r>
              <a:rPr lang="en-AU" sz="2800" b="1" dirty="0" err="1" smtClean="0"/>
              <a:t>Sexers</a:t>
            </a:r>
            <a:r>
              <a:rPr lang="en-AU" sz="2800" dirty="0" smtClean="0"/>
              <a:t>: some judgements may be very reliable even though we don’t know how or why.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Skeptical Defence</a:t>
            </a:r>
            <a:r>
              <a:rPr lang="en-AU" sz="2800" dirty="0" smtClean="0"/>
              <a:t>: relying on belief states for justification opens one to skeptical concerns. This is avoided if a belief is caused by facts that make it true.</a:t>
            </a:r>
            <a:endParaRPr lang="en-GB" sz="2800" dirty="0" smtClean="0"/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Responses from </a:t>
            </a:r>
            <a:r>
              <a:rPr lang="en-AU" sz="5400" dirty="0" err="1" smtClean="0">
                <a:latin typeface="Book Antiqua" pitchFamily="18" charset="0"/>
              </a:rPr>
              <a:t>Internalists</a:t>
            </a:r>
            <a:endParaRPr lang="en-AU" sz="5400" dirty="0" smtClean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96752"/>
            <a:ext cx="828092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b="1" dirty="0" smtClean="0"/>
              <a:t>Truth Tracking</a:t>
            </a:r>
            <a:r>
              <a:rPr lang="en-GB" sz="2800" dirty="0" smtClean="0"/>
              <a:t>: </a:t>
            </a:r>
            <a:r>
              <a:rPr lang="en-AU" sz="2800" dirty="0" smtClean="0"/>
              <a:t>all justifications need to be truth-tracking; externalism doesn’t do a better job on this. </a:t>
            </a:r>
            <a:endParaRPr lang="en-AU" sz="2800" dirty="0" smtClean="0"/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Children and Animals</a:t>
            </a:r>
            <a:r>
              <a:rPr lang="en-AU" sz="2800" dirty="0" smtClean="0"/>
              <a:t>: </a:t>
            </a:r>
            <a:r>
              <a:rPr lang="en-AU" sz="2800" dirty="0" smtClean="0"/>
              <a:t>they do have internal justification, just not about to articulate it.</a:t>
            </a:r>
            <a:endParaRPr lang="en-AU" sz="2800" dirty="0" smtClean="0"/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Chicken </a:t>
            </a:r>
            <a:r>
              <a:rPr lang="en-AU" sz="2800" b="1" dirty="0" err="1" smtClean="0"/>
              <a:t>Sexers</a:t>
            </a:r>
            <a:r>
              <a:rPr lang="en-AU" sz="2800" dirty="0" smtClean="0"/>
              <a:t>: </a:t>
            </a:r>
            <a:r>
              <a:rPr lang="en-AU" sz="2800" dirty="0" smtClean="0"/>
              <a:t>almost certainly do have internal justification – how else do they make the decision?</a:t>
            </a:r>
            <a:endParaRPr lang="en-AU" sz="2800" dirty="0" smtClean="0"/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Skeptical Defence</a:t>
            </a:r>
            <a:r>
              <a:rPr lang="en-AU" sz="2800" dirty="0" smtClean="0"/>
              <a:t>: </a:t>
            </a:r>
            <a:r>
              <a:rPr lang="en-AU" sz="2800" dirty="0" smtClean="0"/>
              <a:t>there are better responses to </a:t>
            </a:r>
            <a:r>
              <a:rPr lang="en-AU" sz="2800" dirty="0" err="1" smtClean="0"/>
              <a:t>skepticism</a:t>
            </a:r>
            <a:r>
              <a:rPr lang="en-AU" sz="2800" dirty="0" smtClean="0"/>
              <a:t>, such as appealing to abduction.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D:\Pictures\Screenpresso\2021-04-27_13h05_3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949252"/>
            <a:ext cx="7344816" cy="59087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Outline of Epistemology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 </a:t>
            </a:r>
            <a:r>
              <a:rPr lang="en-AU" sz="5400" dirty="0" err="1" smtClean="0">
                <a:latin typeface="Book Antiqua" pitchFamily="18" charset="0"/>
              </a:rPr>
              <a:t>Münchhausen</a:t>
            </a:r>
            <a:r>
              <a:rPr lang="en-AU" sz="5400" dirty="0" smtClean="0">
                <a:latin typeface="Book Antiqua" pitchFamily="18" charset="0"/>
              </a:rPr>
              <a:t> </a:t>
            </a:r>
            <a:r>
              <a:rPr lang="en-AU" sz="5400" dirty="0" err="1" smtClean="0">
                <a:latin typeface="Book Antiqua" pitchFamily="18" charset="0"/>
              </a:rPr>
              <a:t>Trilemma</a:t>
            </a:r>
            <a:endParaRPr lang="en-AU" sz="5400" dirty="0" smtClean="0">
              <a:latin typeface="Book Antiqua" pitchFamily="18" charset="0"/>
            </a:endParaRPr>
          </a:p>
          <a:p>
            <a:pPr algn="ctr"/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96752"/>
            <a:ext cx="828092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The </a:t>
            </a:r>
            <a:r>
              <a:rPr lang="en-AU" sz="2800" dirty="0" err="1" smtClean="0"/>
              <a:t>Münchhausen</a:t>
            </a:r>
            <a:r>
              <a:rPr lang="en-AU" sz="2800" dirty="0" smtClean="0"/>
              <a:t> </a:t>
            </a:r>
            <a:r>
              <a:rPr lang="en-AU" sz="2800" dirty="0" err="1" smtClean="0"/>
              <a:t>trilemma</a:t>
            </a:r>
            <a:r>
              <a:rPr lang="en-AU" sz="2800" dirty="0" smtClean="0"/>
              <a:t> </a:t>
            </a:r>
            <a:r>
              <a:rPr lang="en-AU" sz="2800" dirty="0" smtClean="0"/>
              <a:t>asserts that there are </a:t>
            </a:r>
            <a:r>
              <a:rPr lang="en-AU" sz="2800" dirty="0" smtClean="0"/>
              <a:t>only three ways of </a:t>
            </a:r>
            <a:r>
              <a:rPr lang="en-AU" sz="2800" dirty="0" smtClean="0"/>
              <a:t>justifying a claim: </a:t>
            </a:r>
            <a:endParaRPr lang="en-AU" sz="2800" dirty="0" smtClean="0"/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A </a:t>
            </a:r>
            <a:r>
              <a:rPr lang="en-AU" sz="2800" b="1" dirty="0" smtClean="0"/>
              <a:t>dogmatic argument (</a:t>
            </a:r>
            <a:r>
              <a:rPr lang="en-AU" sz="2800" b="1" dirty="0" err="1" smtClean="0"/>
              <a:t>foundationalism</a:t>
            </a:r>
            <a:r>
              <a:rPr lang="en-AU" sz="2800" b="1" dirty="0" smtClean="0"/>
              <a:t>)</a:t>
            </a:r>
            <a:r>
              <a:rPr lang="en-AU" sz="2800" dirty="0" smtClean="0"/>
              <a:t>: the proof ultimately rests on a claim with no further proof.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A circular argument (coherentism)</a:t>
            </a:r>
            <a:r>
              <a:rPr lang="en-AU" sz="2800" dirty="0" smtClean="0"/>
              <a:t>: the </a:t>
            </a:r>
            <a:r>
              <a:rPr lang="en-AU" sz="2800" dirty="0" smtClean="0"/>
              <a:t>proof </a:t>
            </a:r>
            <a:r>
              <a:rPr lang="en-AU" sz="2800" dirty="0" smtClean="0"/>
              <a:t>is ultimately supported by </a:t>
            </a:r>
            <a:r>
              <a:rPr lang="en-AU" sz="2800" dirty="0" smtClean="0"/>
              <a:t>that </a:t>
            </a:r>
            <a:r>
              <a:rPr lang="en-AU" sz="2800" dirty="0" smtClean="0"/>
              <a:t>very same claim.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A regressive argument (</a:t>
            </a:r>
            <a:r>
              <a:rPr lang="en-AU" sz="2800" b="1" dirty="0" err="1" smtClean="0"/>
              <a:t>infinitism</a:t>
            </a:r>
            <a:r>
              <a:rPr lang="en-AU" sz="2800" b="1" dirty="0" smtClean="0"/>
              <a:t>)</a:t>
            </a:r>
            <a:r>
              <a:rPr lang="en-AU" sz="2800" dirty="0" smtClean="0"/>
              <a:t>: the proof requires a further proof, ad infinitum</a:t>
            </a:r>
            <a:r>
              <a:rPr lang="en-AU" sz="2800" dirty="0" smtClean="0"/>
              <a:t>.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Foundationalism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Some beliefs are properly basic, or otherwise do not need any support outside themselves.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Stopping point</a:t>
            </a:r>
            <a:r>
              <a:rPr lang="en-AU" sz="2800" dirty="0" smtClean="0"/>
              <a:t>: ends the regress problem by providing a stopping point.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Intuitiveness</a:t>
            </a:r>
            <a:r>
              <a:rPr lang="en-AU" sz="2800" dirty="0" smtClean="0"/>
              <a:t>: some beliefs seem to not need any further support (e.g. ‘black is not white’, ‘1+1=2’)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P</a:t>
            </a:r>
            <a:r>
              <a:rPr lang="en-AU" sz="2800" b="1" dirty="0" smtClean="0"/>
              <a:t>henomenal Conservatism</a:t>
            </a:r>
            <a:r>
              <a:rPr lang="en-AU" sz="2800" dirty="0" smtClean="0"/>
              <a:t>: if </a:t>
            </a:r>
            <a:r>
              <a:rPr lang="en-AU" sz="2800" dirty="0" smtClean="0"/>
              <a:t>it seems to </a:t>
            </a:r>
            <a:r>
              <a:rPr lang="en-AU" sz="2800" dirty="0" smtClean="0"/>
              <a:t>me that p then, absent defeaters</a:t>
            </a:r>
            <a:r>
              <a:rPr lang="en-AU" sz="2800" dirty="0" smtClean="0"/>
              <a:t>, </a:t>
            </a:r>
            <a:r>
              <a:rPr lang="en-AU" sz="2800" dirty="0" smtClean="0"/>
              <a:t>I have some </a:t>
            </a:r>
            <a:r>
              <a:rPr lang="en-AU" sz="2800" dirty="0" smtClean="0"/>
              <a:t>justification for believing </a:t>
            </a:r>
            <a:r>
              <a:rPr lang="en-AU" sz="2800" dirty="0" smtClean="0"/>
              <a:t>p.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Alternatives Unclear</a:t>
            </a:r>
            <a:r>
              <a:rPr lang="en-AU" sz="2800" dirty="0" smtClean="0"/>
              <a:t>: coherentism and </a:t>
            </a:r>
            <a:r>
              <a:rPr lang="en-AU" sz="2800" dirty="0" err="1" smtClean="0"/>
              <a:t>infinitism</a:t>
            </a:r>
            <a:r>
              <a:rPr lang="en-AU" sz="2800" dirty="0" smtClean="0"/>
              <a:t> are less clear and plausible than </a:t>
            </a:r>
            <a:r>
              <a:rPr lang="en-AU" sz="2800" dirty="0" err="1" smtClean="0"/>
              <a:t>foundationalism</a:t>
            </a:r>
            <a:r>
              <a:rPr lang="en-AU" sz="2800" dirty="0" smtClean="0"/>
              <a:t>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Coherentism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A belief is justified when it is part of a coherent system of beliefs.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Background Beliefs</a:t>
            </a:r>
            <a:r>
              <a:rPr lang="en-AU" sz="2800" dirty="0" smtClean="0"/>
              <a:t>: all beliefs are only ever justified with respect to a large set of background beliefs.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Increased Congruence</a:t>
            </a:r>
            <a:r>
              <a:rPr lang="en-AU" sz="2800" dirty="0" smtClean="0"/>
              <a:t>: more independent sources of evidence increase the justification of a belief.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Avoids Arbitrariness</a:t>
            </a:r>
            <a:r>
              <a:rPr lang="en-AU" sz="2800" dirty="0" smtClean="0"/>
              <a:t>: no need for ‘arbitrary’ stopping points.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 smtClean="0"/>
              <a:t>BUT</a:t>
            </a:r>
            <a:r>
              <a:rPr lang="en-AU" sz="2800" dirty="0" smtClean="0"/>
              <a:t>: problem of multiple equally-coherent systems of belief.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Naturalised Epistemology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An approach to epistemology that emphasises the importance of applying results from </a:t>
            </a:r>
            <a:r>
              <a:rPr lang="en-AU" sz="2800" b="1" dirty="0" smtClean="0"/>
              <a:t>empirical sciences</a:t>
            </a:r>
            <a:r>
              <a:rPr lang="en-AU" sz="2800" dirty="0" smtClean="0"/>
              <a:t>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Associated with the work of </a:t>
            </a:r>
            <a:r>
              <a:rPr lang="en-AU" sz="2800" b="1" dirty="0" err="1" smtClean="0"/>
              <a:t>Quine</a:t>
            </a:r>
            <a:r>
              <a:rPr lang="en-AU" sz="2800" b="1" dirty="0" smtClean="0"/>
              <a:t>, Goldman, </a:t>
            </a:r>
            <a:r>
              <a:rPr lang="en-AU" sz="2800" b="1" dirty="0" smtClean="0"/>
              <a:t>and </a:t>
            </a:r>
            <a:r>
              <a:rPr lang="en-AU" sz="2800" b="1" dirty="0" err="1" smtClean="0"/>
              <a:t>Kornblith</a:t>
            </a:r>
            <a:r>
              <a:rPr lang="en-AU" sz="2800" dirty="0" smtClean="0"/>
              <a:t> </a:t>
            </a:r>
            <a:r>
              <a:rPr lang="en-AU" sz="2800" dirty="0" smtClean="0"/>
              <a:t>(among others).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D:\Pictures\Screenpresso\2021-04-27_13h05_3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949252"/>
            <a:ext cx="7344816" cy="59087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Outline of Epistemology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My Blog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AU" sz="2800" dirty="0" smtClean="0"/>
              <a:t>Unclear what this adds to the picture</a:t>
            </a:r>
          </a:p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AU" sz="2800" dirty="0" smtClean="0"/>
              <a:t>Might affect what is valuable</a:t>
            </a:r>
          </a:p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endParaRPr lang="en-AU" sz="2800" dirty="0" smtClean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 l="12176" t="15750" r="15878" b="17314"/>
          <a:stretch>
            <a:fillRect/>
          </a:stretch>
        </p:blipFill>
        <p:spPr bwMode="auto">
          <a:xfrm>
            <a:off x="0" y="1340768"/>
            <a:ext cx="914400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139326</TotalTime>
  <Words>745</Words>
  <Application>Microsoft Office PowerPoint</Application>
  <PresentationFormat>On-screen Show (4:3)</PresentationFormat>
  <Paragraphs>75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How Are Beliefs Justified?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fods12@gmail.com</cp:lastModifiedBy>
  <cp:revision>565</cp:revision>
  <dcterms:created xsi:type="dcterms:W3CDTF">2014-03-21T04:49:25Z</dcterms:created>
  <dcterms:modified xsi:type="dcterms:W3CDTF">2021-04-27T08:39:42Z</dcterms:modified>
</cp:coreProperties>
</file>