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9"/>
  </p:notesMasterIdLst>
  <p:sldIdLst>
    <p:sldId id="256" r:id="rId2"/>
    <p:sldId id="442" r:id="rId3"/>
    <p:sldId id="448" r:id="rId4"/>
    <p:sldId id="443" r:id="rId5"/>
    <p:sldId id="449" r:id="rId6"/>
    <p:sldId id="450" r:id="rId7"/>
    <p:sldId id="451" r:id="rId8"/>
    <p:sldId id="452" r:id="rId9"/>
    <p:sldId id="453" r:id="rId10"/>
    <p:sldId id="454" r:id="rId11"/>
    <p:sldId id="455" r:id="rId12"/>
    <p:sldId id="459" r:id="rId13"/>
    <p:sldId id="456" r:id="rId14"/>
    <p:sldId id="461" r:id="rId15"/>
    <p:sldId id="457" r:id="rId16"/>
    <p:sldId id="460" r:id="rId17"/>
    <p:sldId id="4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8" autoAdjust="0"/>
    <p:restoredTop sz="96778" autoAdjust="0"/>
  </p:normalViewPr>
  <p:slideViewPr>
    <p:cSldViewPr>
      <p:cViewPr varScale="1">
        <p:scale>
          <a:sx n="101" d="100"/>
          <a:sy n="101" d="100"/>
        </p:scale>
        <p:origin x="1445" y="6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10/07/2022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extLst>
      <p:ext uri="{BB962C8B-B14F-4D97-AF65-F5344CB8AC3E}">
        <p14:creationId xmlns:p14="http://schemas.microsoft.com/office/powerpoint/2010/main" val="168025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extLst>
      <p:ext uri="{BB962C8B-B14F-4D97-AF65-F5344CB8AC3E}">
        <p14:creationId xmlns:p14="http://schemas.microsoft.com/office/powerpoint/2010/main" val="5525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extLst>
      <p:ext uri="{BB962C8B-B14F-4D97-AF65-F5344CB8AC3E}">
        <p14:creationId xmlns:p14="http://schemas.microsoft.com/office/powerpoint/2010/main" val="1722017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extLst>
      <p:ext uri="{BB962C8B-B14F-4D97-AF65-F5344CB8AC3E}">
        <p14:creationId xmlns:p14="http://schemas.microsoft.com/office/powerpoint/2010/main" val="4028635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extLst>
      <p:ext uri="{BB962C8B-B14F-4D97-AF65-F5344CB8AC3E}">
        <p14:creationId xmlns:p14="http://schemas.microsoft.com/office/powerpoint/2010/main" val="1446706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extLst>
      <p:ext uri="{BB962C8B-B14F-4D97-AF65-F5344CB8AC3E}">
        <p14:creationId xmlns:p14="http://schemas.microsoft.com/office/powerpoint/2010/main" val="290092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extLst>
      <p:ext uri="{BB962C8B-B14F-4D97-AF65-F5344CB8AC3E}">
        <p14:creationId xmlns:p14="http://schemas.microsoft.com/office/powerpoint/2010/main" val="3958339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extLst>
      <p:ext uri="{BB962C8B-B14F-4D97-AF65-F5344CB8AC3E}">
        <p14:creationId xmlns:p14="http://schemas.microsoft.com/office/powerpoint/2010/main" val="672700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extLst>
      <p:ext uri="{BB962C8B-B14F-4D97-AF65-F5344CB8AC3E}">
        <p14:creationId xmlns:p14="http://schemas.microsoft.com/office/powerpoint/2010/main" val="2022427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extLst>
      <p:ext uri="{BB962C8B-B14F-4D97-AF65-F5344CB8AC3E}">
        <p14:creationId xmlns:p14="http://schemas.microsoft.com/office/powerpoint/2010/main" val="3943364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extLst>
      <p:ext uri="{BB962C8B-B14F-4D97-AF65-F5344CB8AC3E}">
        <p14:creationId xmlns:p14="http://schemas.microsoft.com/office/powerpoint/2010/main" val="4127449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extLst>
      <p:ext uri="{BB962C8B-B14F-4D97-AF65-F5344CB8AC3E}">
        <p14:creationId xmlns:p14="http://schemas.microsoft.com/office/powerpoint/2010/main" val="1544178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extLst>
      <p:ext uri="{BB962C8B-B14F-4D97-AF65-F5344CB8AC3E}">
        <p14:creationId xmlns:p14="http://schemas.microsoft.com/office/powerpoint/2010/main" val="350777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10/07/2022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10/07/2022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orum.effectivealtruism.org/posts/eHYxg7cFxqQPGo7hD/complex-systems-for-ai-safety-pragmatic-ai-safety-3#L4rhL8GfEE5r9GdZL" TargetMode="External"/><Relationship Id="rId2" Type="http://schemas.openxmlformats.org/officeDocument/2006/relationships/hyperlink" Target="https://forum.effectivealtruism.org/posts/uQ8Z4jabBTknP5idu/a-technical-note-bayesianism-is-not-logic-statistics-is-not" TargetMode="External"/><Relationship Id="rId1" Type="http://schemas.openxmlformats.org/officeDocument/2006/relationships/slideLayout" Target="../slideLayouts/slideLayout2.xml"/><Relationship Id="rId4" Type="http://schemas.openxmlformats.org/officeDocument/2006/relationships/hyperlink" Target="https://forum.effectivealtruism.org/posts/zzFbZyGP6iz8jLe9n/agi-ruin-a-list-of-lethalit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496" y="44624"/>
            <a:ext cx="9108504" cy="1944216"/>
          </a:xfrm>
        </p:spPr>
        <p:txBody>
          <a:bodyPr>
            <a:noAutofit/>
          </a:bodyPr>
          <a:lstStyle/>
          <a:p>
            <a:r>
              <a:rPr lang="en-AU" sz="4600" dirty="0">
                <a:solidFill>
                  <a:schemeClr val="bg1">
                    <a:lumMod val="95000"/>
                  </a:schemeClr>
                </a:solidFill>
                <a:effectLst>
                  <a:outerShdw blurRad="38100" dist="38100" dir="2700000" algn="tl">
                    <a:srgbClr val="000000">
                      <a:alpha val="43137"/>
                    </a:srgbClr>
                  </a:outerShdw>
                </a:effectLst>
                <a:latin typeface="Book Antiqua" panose="02040602050305030304" pitchFamily="18" charset="0"/>
              </a:rPr>
              <a:t>Everything You Wanted to Know about AI but were Afraid to Ask</a:t>
            </a:r>
          </a:p>
        </p:txBody>
      </p:sp>
      <p:sp>
        <p:nvSpPr>
          <p:cNvPr id="3" name="Subtitle 2"/>
          <p:cNvSpPr>
            <a:spLocks noGrp="1"/>
          </p:cNvSpPr>
          <p:nvPr>
            <p:ph type="subTitle" idx="1"/>
          </p:nvPr>
        </p:nvSpPr>
        <p:spPr>
          <a:xfrm>
            <a:off x="1371600" y="5858369"/>
            <a:ext cx="6400800" cy="694928"/>
          </a:xfrm>
        </p:spPr>
        <p:txBody>
          <a:bodyPr>
            <a:noAutofit/>
          </a:bodyPr>
          <a:lstStyle/>
          <a:p>
            <a:r>
              <a:rPr lang="en-AU" sz="4500" dirty="0">
                <a:solidFill>
                  <a:schemeClr val="bg1">
                    <a:lumMod val="95000"/>
                  </a:schemeClr>
                </a:solidFill>
                <a:effectLst>
                  <a:outerShdw blurRad="38100" dist="38100" dir="2700000" algn="tl">
                    <a:srgbClr val="000000">
                      <a:alpha val="43137"/>
                    </a:srgbClr>
                  </a:outerShdw>
                </a:effectLst>
                <a:latin typeface="Calisto MT" pitchFamily="18" charset="0"/>
              </a:rPr>
              <a:t>James Fodor, July 2022</a:t>
            </a:r>
          </a:p>
        </p:txBody>
      </p:sp>
      <p:pic>
        <p:nvPicPr>
          <p:cNvPr id="7" name="Picture 6">
            <a:extLst>
              <a:ext uri="{FF2B5EF4-FFF2-40B4-BE49-F238E27FC236}">
                <a16:creationId xmlns:a16="http://schemas.microsoft.com/office/drawing/2014/main" id="{3E9BE0F0-25D8-7181-06ED-5CF377EA2CA6}"/>
              </a:ext>
            </a:extLst>
          </p:cNvPr>
          <p:cNvPicPr>
            <a:picLocks noChangeAspect="1"/>
          </p:cNvPicPr>
          <p:nvPr/>
        </p:nvPicPr>
        <p:blipFill>
          <a:blip r:embed="rId3"/>
          <a:stretch>
            <a:fillRect/>
          </a:stretch>
        </p:blipFill>
        <p:spPr>
          <a:xfrm>
            <a:off x="-4900" y="1982098"/>
            <a:ext cx="9144000" cy="3736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What is AI?</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3108543"/>
          </a:xfrm>
          <a:prstGeom prst="rect">
            <a:avLst/>
          </a:prstGeom>
          <a:noFill/>
        </p:spPr>
        <p:txBody>
          <a:bodyPr wrap="square" rtlCol="0">
            <a:spAutoFit/>
          </a:bodyPr>
          <a:lstStyle/>
          <a:p>
            <a:pPr lvl="0">
              <a:spcAft>
                <a:spcPts val="1200"/>
              </a:spcAft>
            </a:pPr>
            <a:r>
              <a:rPr lang="en-AU" sz="2800" dirty="0">
                <a:solidFill>
                  <a:schemeClr val="bg1">
                    <a:lumMod val="95000"/>
                  </a:schemeClr>
                </a:solidFill>
              </a:rPr>
              <a:t>“Artificial intelligence (AI) is intelligence demonstrated by machines, as opposed to the natural intelligence displayed by animals including humans. AI research has been defined as the field of study of intelligent agents, which refers to any system that perceives its environment and takes actions that maximize its chance of achieving its goals.”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What AI is Not</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2277547"/>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AU" sz="2800" dirty="0">
                <a:solidFill>
                  <a:schemeClr val="bg1">
                    <a:lumMod val="95000"/>
                  </a:schemeClr>
                </a:solidFill>
              </a:rPr>
              <a:t>Mimicking human cognition.</a:t>
            </a:r>
          </a:p>
          <a:p>
            <a:pPr marL="457200" lvl="0" indent="-457200">
              <a:spcAft>
                <a:spcPts val="1200"/>
              </a:spcAft>
              <a:buFont typeface="Arial" panose="020B0604020202020204" pitchFamily="34" charset="0"/>
              <a:buChar char="•"/>
            </a:pPr>
            <a:r>
              <a:rPr lang="en-AU" sz="2800" dirty="0">
                <a:solidFill>
                  <a:schemeClr val="bg1">
                    <a:lumMod val="95000"/>
                  </a:schemeClr>
                </a:solidFill>
              </a:rPr>
              <a:t>Robotics.</a:t>
            </a:r>
          </a:p>
          <a:p>
            <a:pPr marL="457200" lvl="0" indent="-457200">
              <a:spcAft>
                <a:spcPts val="1200"/>
              </a:spcAft>
              <a:buFont typeface="Arial" panose="020B0604020202020204" pitchFamily="34" charset="0"/>
              <a:buChar char="•"/>
            </a:pPr>
            <a:r>
              <a:rPr lang="en-AU" sz="2800" dirty="0">
                <a:solidFill>
                  <a:schemeClr val="bg1">
                    <a:lumMod val="95000"/>
                  </a:schemeClr>
                </a:solidFill>
              </a:rPr>
              <a:t>Trying to make a conscious machine.</a:t>
            </a:r>
          </a:p>
          <a:p>
            <a:pPr marL="457200" lvl="0" indent="-457200">
              <a:spcAft>
                <a:spcPts val="1200"/>
              </a:spcAft>
              <a:buFont typeface="Arial" panose="020B0604020202020204" pitchFamily="34" charset="0"/>
              <a:buChar char="•"/>
            </a:pPr>
            <a:r>
              <a:rPr lang="en-AU" sz="2800" dirty="0">
                <a:solidFill>
                  <a:schemeClr val="bg1">
                    <a:lumMod val="95000"/>
                  </a:schemeClr>
                </a:solidFill>
              </a:rPr>
              <a:t>Machine learning.</a:t>
            </a:r>
          </a:p>
        </p:txBody>
      </p:sp>
    </p:spTree>
    <p:extLst>
      <p:ext uri="{BB962C8B-B14F-4D97-AF65-F5344CB8AC3E}">
        <p14:creationId xmlns:p14="http://schemas.microsoft.com/office/powerpoint/2010/main" val="284973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A Short History of AI</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CB0C80FB-A373-E5C0-0663-93F4CE6B7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271" b="4899"/>
          <a:stretch/>
        </p:blipFill>
        <p:spPr bwMode="auto">
          <a:xfrm>
            <a:off x="899592" y="1916832"/>
            <a:ext cx="7344816" cy="403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79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A Short History of AI</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296CC57-3355-D0B6-A7F4-F3859058F8DF}"/>
              </a:ext>
            </a:extLst>
          </p:cNvPr>
          <p:cNvPicPr>
            <a:picLocks noChangeAspect="1"/>
          </p:cNvPicPr>
          <p:nvPr/>
        </p:nvPicPr>
        <p:blipFill>
          <a:blip r:embed="rId3"/>
          <a:stretch>
            <a:fillRect/>
          </a:stretch>
        </p:blipFill>
        <p:spPr>
          <a:xfrm>
            <a:off x="827584" y="4124533"/>
            <a:ext cx="7318394" cy="2497365"/>
          </a:xfrm>
          <a:prstGeom prst="rect">
            <a:avLst/>
          </a:prstGeom>
        </p:spPr>
      </p:pic>
      <p:pic>
        <p:nvPicPr>
          <p:cNvPr id="11" name="Picture 10">
            <a:extLst>
              <a:ext uri="{FF2B5EF4-FFF2-40B4-BE49-F238E27FC236}">
                <a16:creationId xmlns:a16="http://schemas.microsoft.com/office/drawing/2014/main" id="{A9762902-F58C-C488-E1B4-96EAC25C79B0}"/>
              </a:ext>
            </a:extLst>
          </p:cNvPr>
          <p:cNvPicPr>
            <a:picLocks noChangeAspect="1"/>
          </p:cNvPicPr>
          <p:nvPr/>
        </p:nvPicPr>
        <p:blipFill>
          <a:blip r:embed="rId4"/>
          <a:stretch>
            <a:fillRect/>
          </a:stretch>
        </p:blipFill>
        <p:spPr>
          <a:xfrm>
            <a:off x="820479" y="1340768"/>
            <a:ext cx="6967307" cy="2513422"/>
          </a:xfrm>
          <a:prstGeom prst="rect">
            <a:avLst/>
          </a:prstGeom>
        </p:spPr>
      </p:pic>
    </p:spTree>
    <p:extLst>
      <p:ext uri="{BB962C8B-B14F-4D97-AF65-F5344CB8AC3E}">
        <p14:creationId xmlns:p14="http://schemas.microsoft.com/office/powerpoint/2010/main" val="2625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A Short History of AI</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Picture 2" descr="Chart, line chart&#10;&#10;Description automatically generated">
            <a:extLst>
              <a:ext uri="{FF2B5EF4-FFF2-40B4-BE49-F238E27FC236}">
                <a16:creationId xmlns:a16="http://schemas.microsoft.com/office/drawing/2014/main" id="{62FAD601-80BC-AF33-7ADA-3BF61130F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2421252"/>
            <a:ext cx="5482088" cy="3389758"/>
          </a:xfrm>
          <a:prstGeom prst="rect">
            <a:avLst/>
          </a:prstGeom>
        </p:spPr>
      </p:pic>
    </p:spTree>
    <p:extLst>
      <p:ext uri="{BB962C8B-B14F-4D97-AF65-F5344CB8AC3E}">
        <p14:creationId xmlns:p14="http://schemas.microsoft.com/office/powerpoint/2010/main" val="281426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Core Concepts in AI</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3447098"/>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AU" sz="2800" dirty="0">
                <a:solidFill>
                  <a:schemeClr val="bg1">
                    <a:lumMod val="95000"/>
                  </a:schemeClr>
                </a:solidFill>
              </a:rPr>
              <a:t>Search algorithms</a:t>
            </a:r>
          </a:p>
          <a:p>
            <a:pPr marL="457200" lvl="0" indent="-457200">
              <a:spcAft>
                <a:spcPts val="1200"/>
              </a:spcAft>
              <a:buFont typeface="Arial" panose="020B0604020202020204" pitchFamily="34" charset="0"/>
              <a:buChar char="•"/>
            </a:pPr>
            <a:r>
              <a:rPr lang="en-AU" sz="2800" dirty="0">
                <a:solidFill>
                  <a:schemeClr val="bg1">
                    <a:lumMod val="95000"/>
                  </a:schemeClr>
                </a:solidFill>
              </a:rPr>
              <a:t>Game theory</a:t>
            </a:r>
          </a:p>
          <a:p>
            <a:pPr marL="457200" lvl="0" indent="-457200">
              <a:spcAft>
                <a:spcPts val="1200"/>
              </a:spcAft>
              <a:buFont typeface="Arial" panose="020B0604020202020204" pitchFamily="34" charset="0"/>
              <a:buChar char="•"/>
            </a:pPr>
            <a:r>
              <a:rPr lang="en-AU" sz="2800" dirty="0">
                <a:solidFill>
                  <a:schemeClr val="bg1">
                    <a:lumMod val="95000"/>
                  </a:schemeClr>
                </a:solidFill>
              </a:rPr>
              <a:t>Logical inference</a:t>
            </a:r>
          </a:p>
          <a:p>
            <a:pPr marL="457200" lvl="0" indent="-457200">
              <a:spcAft>
                <a:spcPts val="1200"/>
              </a:spcAft>
              <a:buFont typeface="Arial" panose="020B0604020202020204" pitchFamily="34" charset="0"/>
              <a:buChar char="•"/>
            </a:pPr>
            <a:r>
              <a:rPr lang="en-AU" sz="2800" dirty="0">
                <a:solidFill>
                  <a:schemeClr val="bg1">
                    <a:lumMod val="95000"/>
                  </a:schemeClr>
                </a:solidFill>
              </a:rPr>
              <a:t>Bayes theorem</a:t>
            </a:r>
          </a:p>
          <a:p>
            <a:pPr marL="457200" lvl="0" indent="-457200">
              <a:spcAft>
                <a:spcPts val="1200"/>
              </a:spcAft>
              <a:buFont typeface="Arial" panose="020B0604020202020204" pitchFamily="34" charset="0"/>
              <a:buChar char="•"/>
            </a:pPr>
            <a:r>
              <a:rPr lang="en-AU" sz="2800" dirty="0">
                <a:solidFill>
                  <a:schemeClr val="bg1">
                    <a:lumMod val="95000"/>
                  </a:schemeClr>
                </a:solidFill>
              </a:rPr>
              <a:t>Neural networks</a:t>
            </a:r>
          </a:p>
          <a:p>
            <a:pPr marL="457200" lvl="0" indent="-457200">
              <a:spcAft>
                <a:spcPts val="1200"/>
              </a:spcAft>
              <a:buFont typeface="Arial" panose="020B0604020202020204" pitchFamily="34" charset="0"/>
              <a:buChar char="•"/>
            </a:pPr>
            <a:r>
              <a:rPr lang="en-AU" sz="2800" dirty="0">
                <a:solidFill>
                  <a:schemeClr val="bg1">
                    <a:lumMod val="95000"/>
                  </a:schemeClr>
                </a:solidFill>
              </a:rPr>
              <a:t>Reinforcement learning</a:t>
            </a:r>
          </a:p>
        </p:txBody>
      </p:sp>
      <p:pic>
        <p:nvPicPr>
          <p:cNvPr id="1026" name="Picture 2" descr="See the source image">
            <a:extLst>
              <a:ext uri="{FF2B5EF4-FFF2-40B4-BE49-F238E27FC236}">
                <a16:creationId xmlns:a16="http://schemas.microsoft.com/office/drawing/2014/main" id="{EA78E31D-2A2F-2C82-A436-A8B704FB1B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6920" y="1412776"/>
            <a:ext cx="3831544" cy="508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59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Search Algorithms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074" name="Picture 2" descr="See the source image">
            <a:extLst>
              <a:ext uri="{FF2B5EF4-FFF2-40B4-BE49-F238E27FC236}">
                <a16:creationId xmlns:a16="http://schemas.microsoft.com/office/drawing/2014/main" id="{03ADF7ED-993C-DB36-142D-9662A80324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2852936"/>
            <a:ext cx="1997888" cy="18722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95D4EEA9-B249-EAE0-318D-60B38BC6E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34229"/>
            <a:ext cx="7315200" cy="392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87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solidFill>
                  <a:schemeClr val="bg1">
                    <a:lumMod val="95000"/>
                  </a:schemeClr>
                </a:solidFill>
                <a:latin typeface="Book Antiqua" pitchFamily="18" charset="0"/>
              </a:rPr>
              <a:t>Game Theory</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89E968D-7BF9-21E6-20DF-5E555EF9B49F}"/>
              </a:ext>
            </a:extLst>
          </p:cNvPr>
          <p:cNvPicPr>
            <a:picLocks noChangeAspect="1"/>
          </p:cNvPicPr>
          <p:nvPr/>
        </p:nvPicPr>
        <p:blipFill>
          <a:blip r:embed="rId3"/>
          <a:stretch>
            <a:fillRect/>
          </a:stretch>
        </p:blipFill>
        <p:spPr>
          <a:xfrm>
            <a:off x="2402693" y="1628800"/>
            <a:ext cx="4338614" cy="4479811"/>
          </a:xfrm>
          <a:prstGeom prst="rect">
            <a:avLst/>
          </a:prstGeom>
        </p:spPr>
      </p:pic>
    </p:spTree>
    <p:extLst>
      <p:ext uri="{BB962C8B-B14F-4D97-AF65-F5344CB8AC3E}">
        <p14:creationId xmlns:p14="http://schemas.microsoft.com/office/powerpoint/2010/main" val="103508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Logical Inference</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170" name="Picture 2" descr="See the source image">
            <a:extLst>
              <a:ext uri="{FF2B5EF4-FFF2-40B4-BE49-F238E27FC236}">
                <a16:creationId xmlns:a16="http://schemas.microsoft.com/office/drawing/2014/main" id="{52E0AFC4-D3DC-A5FC-B0FA-FA9F47D04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628" y="1484784"/>
            <a:ext cx="6696744" cy="502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19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Bayes Theorem</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194" name="Picture 2" descr="See the source image">
            <a:extLst>
              <a:ext uri="{FF2B5EF4-FFF2-40B4-BE49-F238E27FC236}">
                <a16:creationId xmlns:a16="http://schemas.microsoft.com/office/drawing/2014/main" id="{E4D9A7E2-606A-A02F-8A56-CF2AAF0CF3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4650086"/>
            <a:ext cx="3894170" cy="193424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See the source image">
            <a:extLst>
              <a:ext uri="{FF2B5EF4-FFF2-40B4-BE49-F238E27FC236}">
                <a16:creationId xmlns:a16="http://schemas.microsoft.com/office/drawing/2014/main" id="{4D9470CC-818A-3274-C623-E003C86AEF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55" b="11440"/>
          <a:stretch/>
        </p:blipFill>
        <p:spPr bwMode="auto">
          <a:xfrm>
            <a:off x="2200300" y="1240794"/>
            <a:ext cx="4743400" cy="310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20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Bayes Theorem</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194" name="Picture 2" descr="See the source image">
            <a:extLst>
              <a:ext uri="{FF2B5EF4-FFF2-40B4-BE49-F238E27FC236}">
                <a16:creationId xmlns:a16="http://schemas.microsoft.com/office/drawing/2014/main" id="{E4D9A7E2-606A-A02F-8A56-CF2AAF0CF3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4650086"/>
            <a:ext cx="3894170" cy="193424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See the source image">
            <a:extLst>
              <a:ext uri="{FF2B5EF4-FFF2-40B4-BE49-F238E27FC236}">
                <a16:creationId xmlns:a16="http://schemas.microsoft.com/office/drawing/2014/main" id="{4D9470CC-818A-3274-C623-E003C86AEF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55" b="11440"/>
          <a:stretch/>
        </p:blipFill>
        <p:spPr bwMode="auto">
          <a:xfrm>
            <a:off x="2200300" y="1240794"/>
            <a:ext cx="4743400" cy="310948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0AD8F20E-7FC5-8805-D4D7-9C2EEEA76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596" y="1107778"/>
            <a:ext cx="7272808" cy="5633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3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Neural networks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218" name="Picture 2" descr="See the source image">
            <a:extLst>
              <a:ext uri="{FF2B5EF4-FFF2-40B4-BE49-F238E27FC236}">
                <a16:creationId xmlns:a16="http://schemas.microsoft.com/office/drawing/2014/main" id="{BD569A68-3C82-3842-D92B-958D0044C8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3932" y="2348880"/>
            <a:ext cx="5796136" cy="3264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60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Neural networks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098" name="Picture 2">
            <a:extLst>
              <a:ext uri="{FF2B5EF4-FFF2-40B4-BE49-F238E27FC236}">
                <a16:creationId xmlns:a16="http://schemas.microsoft.com/office/drawing/2014/main" id="{F6679B83-20ED-F818-67E8-557F8F199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660" y="1484784"/>
            <a:ext cx="7934679" cy="485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984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Reinforcement learning</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42" name="Picture 2" descr="See the source image">
            <a:extLst>
              <a:ext uri="{FF2B5EF4-FFF2-40B4-BE49-F238E27FC236}">
                <a16:creationId xmlns:a16="http://schemas.microsoft.com/office/drawing/2014/main" id="{024F29E9-0FF6-522D-D8EE-008CA8B1EB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492896"/>
            <a:ext cx="3607231" cy="302669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e the source image">
            <a:extLst>
              <a:ext uri="{FF2B5EF4-FFF2-40B4-BE49-F238E27FC236}">
                <a16:creationId xmlns:a16="http://schemas.microsoft.com/office/drawing/2014/main" id="{B0480D40-E86E-673F-A042-36C821762E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284984"/>
            <a:ext cx="3866778" cy="1762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525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0F1D83-5AC0-F7C9-0F17-560BADD1EB37}"/>
              </a:ext>
            </a:extLst>
          </p:cNvPr>
          <p:cNvSpPr>
            <a:spLocks noGrp="1"/>
          </p:cNvSpPr>
          <p:nvPr>
            <p:ph idx="1"/>
          </p:nvPr>
        </p:nvSpPr>
        <p:spPr>
          <a:xfrm>
            <a:off x="457200" y="1351309"/>
            <a:ext cx="8229600" cy="4525963"/>
          </a:xfrm>
        </p:spPr>
        <p:txBody>
          <a:bodyPr/>
          <a:lstStyle/>
          <a:p>
            <a:r>
              <a:rPr lang="en-AU" dirty="0">
                <a:solidFill>
                  <a:schemeClr val="bg1"/>
                </a:solidFill>
              </a:rPr>
              <a:t>How could we design an algorithm to play chess?</a:t>
            </a:r>
          </a:p>
          <a:p>
            <a:r>
              <a:rPr lang="en-AU" dirty="0">
                <a:solidFill>
                  <a:schemeClr val="bg1"/>
                </a:solidFill>
              </a:rPr>
              <a:t>How can we design a search engine?</a:t>
            </a:r>
          </a:p>
          <a:p>
            <a:r>
              <a:rPr lang="en-AU" dirty="0">
                <a:solidFill>
                  <a:schemeClr val="bg1"/>
                </a:solidFill>
              </a:rPr>
              <a:t>How can we teach an algorithm to recognise speech?</a:t>
            </a:r>
          </a:p>
        </p:txBody>
      </p:sp>
      <p:cxnSp>
        <p:nvCxnSpPr>
          <p:cNvPr id="4" name="Straight Connector 3">
            <a:extLst>
              <a:ext uri="{FF2B5EF4-FFF2-40B4-BE49-F238E27FC236}">
                <a16:creationId xmlns:a16="http://schemas.microsoft.com/office/drawing/2014/main" id="{40342C7B-C188-9204-E8C0-04F810137717}"/>
              </a:ext>
            </a:extLst>
          </p:cNvPr>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9E77C90-0412-6DDD-D9FF-EEC8A179ED2D}"/>
              </a:ext>
            </a:extLst>
          </p:cNvPr>
          <p:cNvSpPr txBox="1"/>
          <p:nvPr/>
        </p:nvSpPr>
        <p:spPr>
          <a:xfrm>
            <a:off x="0" y="0"/>
            <a:ext cx="9144000" cy="923330"/>
          </a:xfrm>
          <a:prstGeom prst="rect">
            <a:avLst/>
          </a:prstGeom>
          <a:noFill/>
        </p:spPr>
        <p:txBody>
          <a:bodyPr wrap="square" rtlCol="0">
            <a:spAutoFit/>
          </a:bodyPr>
          <a:lstStyle/>
          <a:p>
            <a:pPr lvl="0" algn="ctr">
              <a:spcAft>
                <a:spcPts val="1200"/>
              </a:spcAft>
            </a:pPr>
            <a:r>
              <a:rPr lang="en-AU" sz="5400" dirty="0">
                <a:solidFill>
                  <a:schemeClr val="bg1">
                    <a:lumMod val="95000"/>
                  </a:schemeClr>
                </a:solidFill>
              </a:rPr>
              <a:t>Some Applications</a:t>
            </a:r>
          </a:p>
        </p:txBody>
      </p:sp>
    </p:spTree>
    <p:extLst>
      <p:ext uri="{BB962C8B-B14F-4D97-AF65-F5344CB8AC3E}">
        <p14:creationId xmlns:p14="http://schemas.microsoft.com/office/powerpoint/2010/main" val="13650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540B-E315-36C9-9996-A8E1C89892C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50F1D83-5AC0-F7C9-0F17-560BADD1EB37}"/>
              </a:ext>
            </a:extLst>
          </p:cNvPr>
          <p:cNvSpPr>
            <a:spLocks noGrp="1"/>
          </p:cNvSpPr>
          <p:nvPr>
            <p:ph idx="1"/>
          </p:nvPr>
        </p:nvSpPr>
        <p:spPr/>
        <p:txBody>
          <a:bodyPr/>
          <a:lstStyle/>
          <a:p>
            <a:r>
              <a:rPr lang="en-AU" dirty="0">
                <a:hlinkClick r:id="rId2"/>
              </a:rPr>
              <a:t>A technical note: </a:t>
            </a:r>
            <a:r>
              <a:rPr lang="en-AU" dirty="0" err="1">
                <a:hlinkClick r:id="rId2"/>
              </a:rPr>
              <a:t>Bayesianism</a:t>
            </a:r>
            <a:r>
              <a:rPr lang="en-AU" dirty="0">
                <a:hlinkClick r:id="rId2"/>
              </a:rPr>
              <a:t> is not logic, statistics is not rationality - EA Forum (effectivealtruism.org)</a:t>
            </a:r>
            <a:endParaRPr lang="en-AU" dirty="0"/>
          </a:p>
          <a:p>
            <a:r>
              <a:rPr lang="en-AU" dirty="0">
                <a:hlinkClick r:id="rId3"/>
              </a:rPr>
              <a:t>Complex Systems for AI Safety [Pragmatic AI Safety #3] - EA Forum (effectivealtruism.org)</a:t>
            </a:r>
            <a:endParaRPr lang="en-AU" dirty="0"/>
          </a:p>
          <a:p>
            <a:r>
              <a:rPr lang="en-AU" dirty="0">
                <a:hlinkClick r:id="rId4"/>
              </a:rPr>
              <a:t>AGI Ruin: A List of </a:t>
            </a:r>
            <a:r>
              <a:rPr lang="en-AU" dirty="0" err="1">
                <a:hlinkClick r:id="rId4"/>
              </a:rPr>
              <a:t>Lethalities</a:t>
            </a:r>
            <a:r>
              <a:rPr lang="en-AU" dirty="0">
                <a:hlinkClick r:id="rId4"/>
              </a:rPr>
              <a:t> - EA Forum (effectivealtruism.org)</a:t>
            </a:r>
            <a:endParaRPr lang="en-AU" dirty="0"/>
          </a:p>
        </p:txBody>
      </p:sp>
    </p:spTree>
    <p:extLst>
      <p:ext uri="{BB962C8B-B14F-4D97-AF65-F5344CB8AC3E}">
        <p14:creationId xmlns:p14="http://schemas.microsoft.com/office/powerpoint/2010/main" val="37626094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139842</TotalTime>
  <Words>248</Words>
  <Application>Microsoft Office PowerPoint</Application>
  <PresentationFormat>On-screen Show (4:3)</PresentationFormat>
  <Paragraphs>49</Paragraphs>
  <Slides>17</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Book Antiqua</vt:lpstr>
      <vt:lpstr>Calibri</vt:lpstr>
      <vt:lpstr>Calisto MT</vt:lpstr>
      <vt:lpstr>Office Theme</vt:lpstr>
      <vt:lpstr>Everything You Wanted to Know about AI but were Afraid to 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584</cp:revision>
  <dcterms:created xsi:type="dcterms:W3CDTF">2014-03-21T04:49:25Z</dcterms:created>
  <dcterms:modified xsi:type="dcterms:W3CDTF">2022-07-10T00:33:36Z</dcterms:modified>
</cp:coreProperties>
</file>