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1"/>
  </p:notesMasterIdLst>
  <p:sldIdLst>
    <p:sldId id="256" r:id="rId2"/>
    <p:sldId id="472" r:id="rId3"/>
    <p:sldId id="482" r:id="rId4"/>
    <p:sldId id="476" r:id="rId5"/>
    <p:sldId id="475" r:id="rId6"/>
    <p:sldId id="477" r:id="rId7"/>
    <p:sldId id="478" r:id="rId8"/>
    <p:sldId id="479" r:id="rId9"/>
    <p:sldId id="480" r:id="rId10"/>
    <p:sldId id="486" r:id="rId11"/>
    <p:sldId id="481" r:id="rId12"/>
    <p:sldId id="488" r:id="rId13"/>
    <p:sldId id="487" r:id="rId14"/>
    <p:sldId id="489" r:id="rId15"/>
    <p:sldId id="484" r:id="rId16"/>
    <p:sldId id="483" r:id="rId17"/>
    <p:sldId id="485" r:id="rId18"/>
    <p:sldId id="490" r:id="rId19"/>
    <p:sldId id="4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6778" autoAdjust="0"/>
  </p:normalViewPr>
  <p:slideViewPr>
    <p:cSldViewPr>
      <p:cViewPr varScale="1">
        <p:scale>
          <a:sx n="150" d="100"/>
          <a:sy n="150" d="100"/>
        </p:scale>
        <p:origin x="-1695" y="-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9466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12/07/2021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miro.medium.com/max/1100/1*vBIWWCFLLzZzGes1HcCJOw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609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3960440"/>
          </a:xfrm>
          <a:gradFill>
            <a:gsLst>
              <a:gs pos="100000">
                <a:schemeClr val="accent1">
                  <a:tint val="66000"/>
                  <a:satMod val="160000"/>
                  <a:alpha val="0"/>
                </a:schemeClr>
              </a:gs>
              <a:gs pos="43000">
                <a:schemeClr val="accent1">
                  <a:tint val="44500"/>
                  <a:satMod val="160000"/>
                  <a:alpha val="88000"/>
                </a:schemeClr>
              </a:gs>
              <a:gs pos="10000">
                <a:schemeClr val="accent1">
                  <a:tint val="23500"/>
                  <a:satMod val="160000"/>
                  <a:alpha val="9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>
            <a:noAutofit/>
          </a:bodyPr>
          <a:lstStyle/>
          <a:p>
            <a:r>
              <a:rPr lang="en-AU" sz="5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/>
            </a:r>
            <a:br>
              <a:rPr lang="en-AU" sz="5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</a:br>
            <a:r>
              <a:rPr lang="en-A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Concept Representation and Compositionality</a:t>
            </a:r>
            <a:r>
              <a:rPr lang="en-AU" sz="5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/>
            </a:r>
            <a:br>
              <a:rPr lang="en-AU" sz="5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</a:br>
            <a:endParaRPr lang="en-AU" sz="5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5085184"/>
            <a:ext cx="8136904" cy="1728192"/>
          </a:xfrm>
          <a:gradFill flip="none" rotWithShape="1">
            <a:gsLst>
              <a:gs pos="100000">
                <a:schemeClr val="accent1">
                  <a:tint val="66000"/>
                  <a:satMod val="160000"/>
                  <a:alpha val="0"/>
                </a:schemeClr>
              </a:gs>
              <a:gs pos="24000">
                <a:schemeClr val="accent1">
                  <a:tint val="44500"/>
                  <a:satMod val="160000"/>
                  <a:alpha val="93000"/>
                </a:schemeClr>
              </a:gs>
              <a:gs pos="6000">
                <a:schemeClr val="accent1">
                  <a:tint val="23500"/>
                  <a:satMod val="160000"/>
                  <a:alpha val="95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endParaRPr lang="en-AU" sz="10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  <a:p>
            <a:endParaRPr lang="en-A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  <a:p>
            <a:r>
              <a:rPr lang="en-A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</a:t>
            </a:r>
            <a:r>
              <a:rPr lang="en-A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Fodor, </a:t>
            </a:r>
            <a:r>
              <a:rPr lang="en-A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July </a:t>
            </a:r>
            <a:r>
              <a:rPr lang="en-A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2021</a:t>
            </a:r>
            <a:endParaRPr lang="en-A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Concept Representation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“A </a:t>
            </a:r>
            <a:r>
              <a:rPr lang="en-AU" sz="2800" dirty="0"/>
              <a:t>concept can be defined, </a:t>
            </a:r>
            <a:r>
              <a:rPr lang="en-AU" sz="2800" dirty="0" smtClean="0"/>
              <a:t>in neural </a:t>
            </a:r>
            <a:r>
              <a:rPr lang="en-AU" sz="2800" dirty="0"/>
              <a:t>terms, as a systematic, distributed pattern of </a:t>
            </a:r>
            <a:r>
              <a:rPr lang="en-AU" sz="2800" dirty="0" smtClean="0"/>
              <a:t>activation across </a:t>
            </a:r>
            <a:r>
              <a:rPr lang="en-AU" sz="2800" dirty="0"/>
              <a:t>a network of cortical regions that occurs when a person</a:t>
            </a:r>
          </a:p>
          <a:p>
            <a:pPr>
              <a:lnSpc>
                <a:spcPct val="150000"/>
              </a:lnSpc>
            </a:pPr>
            <a:r>
              <a:rPr lang="en-AU" sz="2800" dirty="0"/>
              <a:t>thinks about that concept</a:t>
            </a:r>
            <a:r>
              <a:rPr lang="en-AU" sz="2800" dirty="0" smtClean="0"/>
              <a:t>.”</a:t>
            </a:r>
            <a:endParaRPr lang="en-AU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Vargas, Robert, and Marcel Adam Just. "Neural representations of abstract concepts: Identifying underlying </a:t>
            </a:r>
            <a:r>
              <a:rPr lang="en-AU" sz="1200" dirty="0" err="1"/>
              <a:t>neurosemantic</a:t>
            </a:r>
            <a:r>
              <a:rPr lang="en-AU" sz="1200" dirty="0"/>
              <a:t> dimensions." </a:t>
            </a:r>
            <a:r>
              <a:rPr lang="en-AU" sz="1200" i="1" dirty="0"/>
              <a:t>Cerebral Cortex</a:t>
            </a:r>
            <a:r>
              <a:rPr lang="en-AU" sz="1200" dirty="0"/>
              <a:t> 30, no. 4 (2020): 2157-2166.</a:t>
            </a:r>
            <a:endParaRPr lang="en-A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Concept Representation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/>
              <a:t>“A key goal of cognitive neuroscience is to delineate the nature, content, and </a:t>
            </a:r>
            <a:r>
              <a:rPr lang="en-AU" sz="2800" dirty="0" smtClean="0"/>
              <a:t>neuroanatomical </a:t>
            </a:r>
            <a:r>
              <a:rPr lang="en-AU" sz="2800" dirty="0"/>
              <a:t>distribution of the neural representation of concept </a:t>
            </a:r>
            <a:r>
              <a:rPr lang="en-AU" sz="2800" dirty="0" smtClean="0"/>
              <a:t>knowledge.”</a:t>
            </a:r>
            <a:endParaRPr lang="en-AU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658100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Bauer, Andrew J., and Marcel A. Just. "Neural representations of concept knowledge." </a:t>
            </a:r>
            <a:r>
              <a:rPr lang="en-AU" sz="1200" i="1" dirty="0"/>
              <a:t>The oxford handbook of neurolinguistics</a:t>
            </a:r>
            <a:r>
              <a:rPr lang="en-AU" sz="1200" dirty="0"/>
              <a:t> (2019): 1-21</a:t>
            </a:r>
            <a:r>
              <a:rPr lang="en-AU" sz="1200" dirty="0" smtClean="0"/>
              <a:t>.</a:t>
            </a:r>
          </a:p>
          <a:p>
            <a:r>
              <a:rPr lang="en-AU" sz="1200" dirty="0" err="1"/>
              <a:t>Huth</a:t>
            </a:r>
            <a:r>
              <a:rPr lang="en-AU" sz="1200" dirty="0"/>
              <a:t>, Alexander G., Wendy A. De </a:t>
            </a:r>
            <a:r>
              <a:rPr lang="en-AU" sz="1200" dirty="0" err="1"/>
              <a:t>Heer</a:t>
            </a:r>
            <a:r>
              <a:rPr lang="en-AU" sz="1200" dirty="0"/>
              <a:t>, Thomas L. Griffiths, </a:t>
            </a:r>
            <a:r>
              <a:rPr lang="en-AU" sz="1200" dirty="0" err="1"/>
              <a:t>Frédéric</a:t>
            </a:r>
            <a:r>
              <a:rPr lang="en-AU" sz="1200" dirty="0"/>
              <a:t> E. </a:t>
            </a:r>
            <a:r>
              <a:rPr lang="en-AU" sz="1200" dirty="0" err="1"/>
              <a:t>Theunissen</a:t>
            </a:r>
            <a:r>
              <a:rPr lang="en-AU" sz="1200" dirty="0"/>
              <a:t>, and Jack L. Gallant. "Natural speech reveals the semantic maps that tile human cerebral cortex." </a:t>
            </a:r>
            <a:r>
              <a:rPr lang="en-AU" sz="1200" i="1" dirty="0"/>
              <a:t>Nature</a:t>
            </a:r>
            <a:r>
              <a:rPr lang="en-AU" sz="1200" dirty="0"/>
              <a:t> 532, no. 7600 (2016): 453-458.</a:t>
            </a:r>
            <a:endParaRPr lang="en-AU" sz="1200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3220965"/>
            <a:ext cx="4608513" cy="325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91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Representational Similarity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/>
              <a:t>Pillet</a:t>
            </a:r>
            <a:r>
              <a:rPr lang="en-AU" sz="1200" dirty="0"/>
              <a:t>, </a:t>
            </a:r>
            <a:r>
              <a:rPr lang="en-AU" sz="1200" dirty="0" err="1"/>
              <a:t>Ineke</a:t>
            </a:r>
            <a:r>
              <a:rPr lang="en-AU" sz="1200" dirty="0"/>
              <a:t>, Hans Op de </a:t>
            </a:r>
            <a:r>
              <a:rPr lang="en-AU" sz="1200" dirty="0" err="1"/>
              <a:t>Beeck</a:t>
            </a:r>
            <a:r>
              <a:rPr lang="en-AU" sz="1200" dirty="0"/>
              <a:t>, and </a:t>
            </a:r>
            <a:r>
              <a:rPr lang="en-AU" sz="1200" dirty="0" err="1"/>
              <a:t>Haemy</a:t>
            </a:r>
            <a:r>
              <a:rPr lang="en-AU" sz="1200" dirty="0"/>
              <a:t> Lee Masson. "A Comparison of Functional Networks Derived From Representational Similarity, Functional Connectivity, and Univariate Analyses." </a:t>
            </a:r>
            <a:r>
              <a:rPr lang="en-AU" sz="1200" i="1" dirty="0"/>
              <a:t>Frontiers in neuroscience</a:t>
            </a:r>
            <a:r>
              <a:rPr lang="en-AU" sz="1200" dirty="0"/>
              <a:t> 13 (2020): 1348.</a:t>
            </a:r>
            <a:endParaRPr lang="en-AU" sz="1200" dirty="0"/>
          </a:p>
        </p:txBody>
      </p:sp>
      <p:pic>
        <p:nvPicPr>
          <p:cNvPr id="80898" name="Picture 2" descr="D:\Pictures\Screenpresso\2021-07-12_16h36_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"/>
          <a:stretch/>
        </p:blipFill>
        <p:spPr bwMode="auto">
          <a:xfrm>
            <a:off x="2780144" y="1099746"/>
            <a:ext cx="3664075" cy="520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9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RSA of Abstract Concepts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Vargas, Robert, and Marcel Adam Just. "Neural representations of abstract concepts: Identifying underlying </a:t>
            </a:r>
            <a:r>
              <a:rPr lang="en-AU" sz="1200" dirty="0" err="1"/>
              <a:t>neurosemantic</a:t>
            </a:r>
            <a:r>
              <a:rPr lang="en-AU" sz="1200" dirty="0"/>
              <a:t> dimensions." </a:t>
            </a:r>
            <a:r>
              <a:rPr lang="en-AU" sz="1200" i="1" dirty="0"/>
              <a:t>Cerebral Cortex</a:t>
            </a:r>
            <a:r>
              <a:rPr lang="en-AU" sz="1200" dirty="0"/>
              <a:t> 30, no. 4 (2020): 2157-2166.</a:t>
            </a:r>
            <a:endParaRPr lang="en-AU" sz="1200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1282555"/>
            <a:ext cx="5832648" cy="5026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RSA of Abstract Concepts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/>
              <a:t>Leshinskaya</a:t>
            </a:r>
            <a:r>
              <a:rPr lang="en-AU" sz="1200" dirty="0"/>
              <a:t>, Anna, Juan Manuel Contreras, Alfonso </a:t>
            </a:r>
            <a:r>
              <a:rPr lang="en-AU" sz="1200" dirty="0" err="1"/>
              <a:t>Caramazza</a:t>
            </a:r>
            <a:r>
              <a:rPr lang="en-AU" sz="1200" dirty="0"/>
              <a:t>, and Jason P. Mitchell. "Neural representations of belief concepts: a representational similarity approach to social semantics." </a:t>
            </a:r>
            <a:r>
              <a:rPr lang="en-AU" sz="1200" i="1" dirty="0"/>
              <a:t>Cerebral Cortex</a:t>
            </a:r>
            <a:r>
              <a:rPr lang="en-AU" sz="1200" dirty="0"/>
              <a:t> 27, no. 1 (2017): 344-357.</a:t>
            </a:r>
            <a:endParaRPr lang="en-AU" sz="1200" dirty="0"/>
          </a:p>
        </p:txBody>
      </p:sp>
      <p:pic>
        <p:nvPicPr>
          <p:cNvPr id="81922" name="Picture 2" descr="D:\Pictures\Screenpresso\2021-07-12_16h44_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60" y="1124744"/>
            <a:ext cx="7292479" cy="520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98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RSA of Abstract Concepts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/>
              <a:t>Tamir</a:t>
            </a:r>
            <a:r>
              <a:rPr lang="en-AU" sz="1200" dirty="0"/>
              <a:t>, Diana I., Mark A. Thornton, Juan Manuel Contreras, and Jason P. Mitchell. "Neural evidence that three dimensions organize mental state representation: Rationality, social impact, and valence." </a:t>
            </a:r>
            <a:r>
              <a:rPr lang="en-AU" sz="1200" i="1" dirty="0"/>
              <a:t>Proceedings of the National Academy of Sciences</a:t>
            </a:r>
            <a:r>
              <a:rPr lang="en-AU" sz="1200" dirty="0"/>
              <a:t> 113, no. 1 (2016): 194-199.</a:t>
            </a:r>
            <a:endParaRPr lang="en-AU" sz="1200" dirty="0"/>
          </a:p>
        </p:txBody>
      </p:sp>
      <p:pic>
        <p:nvPicPr>
          <p:cNvPr id="82946" name="Picture 2" descr="D:\Pictures\Screenpresso\2021-07-12_16h56_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81" y="1124744"/>
            <a:ext cx="4770438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14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6182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500" dirty="0" smtClean="0">
                <a:latin typeface="Book Antiqua" pitchFamily="18" charset="0"/>
              </a:rPr>
              <a:t>Modelling Concept Representation</a:t>
            </a:r>
            <a:endParaRPr lang="en-AU" sz="45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 smtClean="0"/>
              <a:t>Abnar</a:t>
            </a:r>
            <a:r>
              <a:rPr lang="en-AU" sz="1200" dirty="0" smtClean="0"/>
              <a:t>, Samira, Lisa </a:t>
            </a:r>
            <a:r>
              <a:rPr lang="en-AU" sz="1200" dirty="0" err="1" smtClean="0"/>
              <a:t>Beinborn</a:t>
            </a:r>
            <a:r>
              <a:rPr lang="en-AU" sz="1200" dirty="0" smtClean="0"/>
              <a:t>, Rochelle </a:t>
            </a:r>
            <a:r>
              <a:rPr lang="en-AU" sz="1200" dirty="0" err="1" smtClean="0"/>
              <a:t>Choenni</a:t>
            </a:r>
            <a:r>
              <a:rPr lang="en-AU" sz="1200" dirty="0" smtClean="0"/>
              <a:t>, and Willem </a:t>
            </a:r>
            <a:r>
              <a:rPr lang="en-AU" sz="1200" dirty="0" err="1" smtClean="0"/>
              <a:t>Zuidema</a:t>
            </a:r>
            <a:r>
              <a:rPr lang="en-AU" sz="1200" dirty="0" smtClean="0"/>
              <a:t>. "</a:t>
            </a:r>
            <a:r>
              <a:rPr lang="en-AU" sz="1200" dirty="0" err="1" smtClean="0"/>
              <a:t>Blackbox</a:t>
            </a:r>
            <a:r>
              <a:rPr lang="en-AU" sz="1200" dirty="0" smtClean="0"/>
              <a:t> meets </a:t>
            </a:r>
            <a:r>
              <a:rPr lang="en-AU" sz="1200" dirty="0" err="1" smtClean="0"/>
              <a:t>blackbox</a:t>
            </a:r>
            <a:r>
              <a:rPr lang="en-AU" sz="1200" dirty="0" smtClean="0"/>
              <a:t>: Representational similarity and stability analysis of neural language models and brains." </a:t>
            </a:r>
            <a:r>
              <a:rPr lang="en-AU" sz="1200" i="1" dirty="0" err="1" smtClean="0"/>
              <a:t>arXiv</a:t>
            </a:r>
            <a:r>
              <a:rPr lang="en-AU" sz="1200" i="1" dirty="0" smtClean="0"/>
              <a:t> preprint arXiv:1906.01539</a:t>
            </a:r>
            <a:r>
              <a:rPr lang="en-AU" sz="1200" dirty="0" smtClean="0"/>
              <a:t> (2019).</a:t>
            </a:r>
            <a:endParaRPr lang="en-AU" sz="1200" dirty="0"/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5"/>
          <a:stretch/>
        </p:blipFill>
        <p:spPr bwMode="auto">
          <a:xfrm>
            <a:off x="87759" y="1280525"/>
            <a:ext cx="8948737" cy="308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2"/>
          <a:stretch/>
        </p:blipFill>
        <p:spPr bwMode="auto">
          <a:xfrm>
            <a:off x="1458062" y="4365104"/>
            <a:ext cx="6227876" cy="1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3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6182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500" dirty="0" smtClean="0">
                <a:latin typeface="Book Antiqua" pitchFamily="18" charset="0"/>
              </a:rPr>
              <a:t>Modelling Concept Representation</a:t>
            </a:r>
            <a:endParaRPr lang="en-AU" sz="45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/>
              <a:t>Abnar</a:t>
            </a:r>
            <a:r>
              <a:rPr lang="en-AU" sz="1200" dirty="0"/>
              <a:t>, Samira, Lisa </a:t>
            </a:r>
            <a:r>
              <a:rPr lang="en-AU" sz="1200" dirty="0" err="1"/>
              <a:t>Beinborn</a:t>
            </a:r>
            <a:r>
              <a:rPr lang="en-AU" sz="1200" dirty="0"/>
              <a:t>, Rochelle </a:t>
            </a:r>
            <a:r>
              <a:rPr lang="en-AU" sz="1200" dirty="0" err="1"/>
              <a:t>Choenni</a:t>
            </a:r>
            <a:r>
              <a:rPr lang="en-AU" sz="1200" dirty="0"/>
              <a:t>, and Willem </a:t>
            </a:r>
            <a:r>
              <a:rPr lang="en-AU" sz="1200" dirty="0" err="1"/>
              <a:t>Zuidema</a:t>
            </a:r>
            <a:r>
              <a:rPr lang="en-AU" sz="1200" dirty="0"/>
              <a:t>. "</a:t>
            </a:r>
            <a:r>
              <a:rPr lang="en-AU" sz="1200" dirty="0" err="1"/>
              <a:t>Blackbox</a:t>
            </a:r>
            <a:r>
              <a:rPr lang="en-AU" sz="1200" dirty="0"/>
              <a:t> meets </a:t>
            </a:r>
            <a:r>
              <a:rPr lang="en-AU" sz="1200" dirty="0" err="1"/>
              <a:t>blackbox</a:t>
            </a:r>
            <a:r>
              <a:rPr lang="en-AU" sz="1200" dirty="0"/>
              <a:t>: Representational similarity and stability analysis of neural language models and brains." </a:t>
            </a:r>
            <a:r>
              <a:rPr lang="en-AU" sz="1200" i="1" dirty="0" err="1"/>
              <a:t>arXiv</a:t>
            </a:r>
            <a:r>
              <a:rPr lang="en-AU" sz="1200" i="1" dirty="0"/>
              <a:t> preprint arXiv:1906.01539</a:t>
            </a:r>
            <a:r>
              <a:rPr lang="en-AU" sz="1200" dirty="0"/>
              <a:t> (2019).</a:t>
            </a:r>
            <a:endParaRPr lang="en-AU" sz="1200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2124075"/>
            <a:ext cx="8275637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50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86018" name="Picture 2" descr="D:\Pictures\Screenpresso\2021-07-13_00h03_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8469313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Xu, </a:t>
            </a:r>
            <a:r>
              <a:rPr lang="en-AU" sz="1200" dirty="0" err="1"/>
              <a:t>Haoyan</a:t>
            </a:r>
            <a:r>
              <a:rPr lang="en-AU" sz="1200" dirty="0"/>
              <a:t>, Brian Murphy, and </a:t>
            </a:r>
            <a:r>
              <a:rPr lang="en-AU" sz="1200" dirty="0" err="1"/>
              <a:t>Alona</a:t>
            </a:r>
            <a:r>
              <a:rPr lang="en-AU" sz="1200" dirty="0"/>
              <a:t> </a:t>
            </a:r>
            <a:r>
              <a:rPr lang="en-AU" sz="1200" dirty="0" err="1"/>
              <a:t>Fyshe</a:t>
            </a:r>
            <a:r>
              <a:rPr lang="en-AU" sz="1200" dirty="0"/>
              <a:t>. "</a:t>
            </a:r>
            <a:r>
              <a:rPr lang="en-AU" sz="1200" dirty="0" err="1"/>
              <a:t>Brainbench</a:t>
            </a:r>
            <a:r>
              <a:rPr lang="en-AU" sz="1200" dirty="0"/>
              <a:t>: A brain-image test suite for distributional semantic models." In </a:t>
            </a:r>
            <a:r>
              <a:rPr lang="en-AU" sz="1200" i="1" dirty="0"/>
              <a:t>Proceedings of the 2016 Conference on Empirical Methods in Natural Language Processing</a:t>
            </a:r>
            <a:r>
              <a:rPr lang="en-AU" sz="1200" dirty="0"/>
              <a:t>, pp. 2017-2021. 2016.</a:t>
            </a:r>
            <a:endParaRPr lang="en-A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6182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500" dirty="0" smtClean="0">
                <a:latin typeface="Book Antiqua" pitchFamily="18" charset="0"/>
              </a:rPr>
              <a:t>Modelling Concept Representation</a:t>
            </a:r>
            <a:endParaRPr lang="en-AU" sz="45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Compositionality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“Compositionality </a:t>
            </a:r>
            <a:r>
              <a:rPr lang="en-AU" sz="2800" dirty="0"/>
              <a:t>typically refers to </a:t>
            </a:r>
            <a:r>
              <a:rPr lang="en-AU" sz="2800" dirty="0" smtClean="0"/>
              <a:t>the property </a:t>
            </a:r>
            <a:r>
              <a:rPr lang="en-AU" sz="2800" dirty="0"/>
              <a:t>that meanings of composed structures are a function</a:t>
            </a:r>
          </a:p>
          <a:p>
            <a:pPr>
              <a:lnSpc>
                <a:spcPct val="150000"/>
              </a:lnSpc>
            </a:pPr>
            <a:r>
              <a:rPr lang="en-AU" sz="2800" dirty="0"/>
              <a:t>of </a:t>
            </a:r>
            <a:r>
              <a:rPr lang="en-AU" sz="2800" b="1" dirty="0"/>
              <a:t>the meanings of constituent units </a:t>
            </a:r>
            <a:r>
              <a:rPr lang="en-AU" sz="2800" dirty="0"/>
              <a:t>and the </a:t>
            </a:r>
            <a:r>
              <a:rPr lang="en-AU" sz="2800" b="1" dirty="0"/>
              <a:t>rules used </a:t>
            </a:r>
            <a:r>
              <a:rPr lang="en-AU" sz="2800" b="1" dirty="0" smtClean="0"/>
              <a:t>to combine </a:t>
            </a:r>
            <a:r>
              <a:rPr lang="en-AU" sz="2800" b="1" dirty="0"/>
              <a:t>those units </a:t>
            </a:r>
            <a:r>
              <a:rPr lang="en-AU" sz="2800" dirty="0"/>
              <a:t>into that </a:t>
            </a:r>
            <a:r>
              <a:rPr lang="en-AU" sz="2800" dirty="0" smtClean="0"/>
              <a:t>structure. For example</a:t>
            </a:r>
            <a:r>
              <a:rPr lang="en-AU" sz="2800" dirty="0"/>
              <a:t>, we combine individual words like ‘Jane’, ‘goes </a:t>
            </a:r>
            <a:r>
              <a:rPr lang="en-AU" sz="2800" dirty="0" smtClean="0"/>
              <a:t>to’ and </a:t>
            </a:r>
            <a:r>
              <a:rPr lang="en-AU" sz="2800" dirty="0"/>
              <a:t>‘the store’ to form the sentence ‘Jane goes to the </a:t>
            </a:r>
            <a:r>
              <a:rPr lang="en-AU" sz="2800" dirty="0" smtClean="0"/>
              <a:t>store’.”</a:t>
            </a:r>
            <a:endParaRPr lang="en-AU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Martin, Andrea E., and Leonidas AA </a:t>
            </a:r>
            <a:r>
              <a:rPr lang="en-AU" sz="1200" dirty="0" err="1"/>
              <a:t>Doumas</a:t>
            </a:r>
            <a:r>
              <a:rPr lang="en-AU" sz="1200" dirty="0"/>
              <a:t>. "Tensors and compositionality in neural systems." </a:t>
            </a:r>
            <a:r>
              <a:rPr lang="en-AU" sz="1200" i="1" dirty="0"/>
              <a:t>Philosophical Transactions of the Royal Society B</a:t>
            </a:r>
            <a:r>
              <a:rPr lang="en-AU" sz="1200" dirty="0"/>
              <a:t> 375, no. 1791 (2020): 20190306.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3626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Symbolic vs Distributed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Frankland, Steven M., and Joshua D. Greene. "Concepts and compositionality: in search of the brain's language of thought." </a:t>
            </a:r>
            <a:r>
              <a:rPr lang="en-AU" sz="1200" i="1" dirty="0"/>
              <a:t>Annual review of psychology</a:t>
            </a:r>
            <a:r>
              <a:rPr lang="en-AU" sz="1200" dirty="0"/>
              <a:t> 71 (2020): 273-303</a:t>
            </a:r>
            <a:r>
              <a:rPr lang="en-AU" sz="1200" dirty="0" smtClean="0"/>
              <a:t>.</a:t>
            </a:r>
          </a:p>
          <a:p>
            <a:r>
              <a:rPr lang="en-AU" sz="1200" dirty="0"/>
              <a:t>Frankland, Steven M., and Joshua D. Greene. "Two ways to build a thought: distinct forms of compositional semantic representation across brain regions." </a:t>
            </a:r>
            <a:r>
              <a:rPr lang="en-AU" sz="1200" i="1" dirty="0"/>
              <a:t>Cerebral Cortex</a:t>
            </a:r>
            <a:r>
              <a:rPr lang="en-AU" sz="1200" dirty="0"/>
              <a:t> 30, no. 6 (2020): 3838-3855.</a:t>
            </a:r>
            <a:endParaRPr lang="en-AU" sz="1200" dirty="0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30" y="1111406"/>
            <a:ext cx="8721550" cy="296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1" b="3058"/>
          <a:stretch/>
        </p:blipFill>
        <p:spPr bwMode="auto">
          <a:xfrm>
            <a:off x="6516216" y="5894760"/>
            <a:ext cx="1333346" cy="430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44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8520" y="15882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 smtClean="0">
                <a:latin typeface="Book Antiqua" pitchFamily="18" charset="0"/>
              </a:rPr>
              <a:t>Problems for Distributed Models</a:t>
            </a:r>
            <a:endParaRPr lang="en-AU" sz="4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042858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“The </a:t>
            </a:r>
            <a:r>
              <a:rPr lang="en-AU" sz="2800" dirty="0"/>
              <a:t>best algorithms require </a:t>
            </a:r>
            <a:r>
              <a:rPr lang="en-AU" sz="2800" dirty="0" smtClean="0"/>
              <a:t>tremendous amounts </a:t>
            </a:r>
            <a:r>
              <a:rPr lang="en-AU" sz="2800" dirty="0"/>
              <a:t>of training data and struggle with </a:t>
            </a:r>
            <a:r>
              <a:rPr lang="en-AU" sz="2800" dirty="0" smtClean="0"/>
              <a:t>generalization... (and) have been </a:t>
            </a:r>
            <a:r>
              <a:rPr lang="en-AU" sz="2800" dirty="0"/>
              <a:t>long criticized for </a:t>
            </a:r>
            <a:r>
              <a:rPr lang="en-AU" sz="2800" dirty="0" smtClean="0"/>
              <a:t>lacking systematic compositionality… recent </a:t>
            </a:r>
            <a:r>
              <a:rPr lang="en-AU" sz="2800" dirty="0"/>
              <a:t>work </a:t>
            </a:r>
            <a:r>
              <a:rPr lang="en-AU" sz="2800" dirty="0" smtClean="0"/>
              <a:t>evaluated contemporary </a:t>
            </a:r>
            <a:r>
              <a:rPr lang="en-AU" sz="2800" dirty="0"/>
              <a:t>neural networks and found they still fail </a:t>
            </a:r>
            <a:r>
              <a:rPr lang="en-AU" sz="2800" dirty="0" smtClean="0"/>
              <a:t>tests of compositionality.”</a:t>
            </a:r>
            <a:endParaRPr lang="en-AU" sz="2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-8520" y="640688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/>
              <a:t>Lake, Brenden M., Tal </a:t>
            </a:r>
            <a:r>
              <a:rPr lang="en-AU" sz="1200" dirty="0" err="1" smtClean="0"/>
              <a:t>Linzen</a:t>
            </a:r>
            <a:r>
              <a:rPr lang="en-AU" sz="1200" dirty="0" smtClean="0"/>
              <a:t>, and Marco </a:t>
            </a:r>
            <a:r>
              <a:rPr lang="en-AU" sz="1200" dirty="0" err="1" smtClean="0"/>
              <a:t>Baroni</a:t>
            </a:r>
            <a:r>
              <a:rPr lang="en-AU" sz="1200" dirty="0" smtClean="0"/>
              <a:t>. "Human few-shot learning of compositional instructions." </a:t>
            </a:r>
            <a:r>
              <a:rPr lang="en-AU" sz="1200" i="1" dirty="0" err="1" smtClean="0"/>
              <a:t>arXiv</a:t>
            </a:r>
            <a:r>
              <a:rPr lang="en-AU" sz="1200" i="1" dirty="0" smtClean="0"/>
              <a:t> preprint arXiv:1901.04587</a:t>
            </a:r>
            <a:r>
              <a:rPr lang="en-AU" sz="1200" dirty="0" smtClean="0"/>
              <a:t> (2019).</a:t>
            </a:r>
          </a:p>
        </p:txBody>
      </p:sp>
    </p:spTree>
    <p:extLst>
      <p:ext uri="{BB962C8B-B14F-4D97-AF65-F5344CB8AC3E}">
        <p14:creationId xmlns:p14="http://schemas.microsoft.com/office/powerpoint/2010/main" val="215630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8520" y="15882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 smtClean="0">
                <a:latin typeface="Book Antiqua" pitchFamily="18" charset="0"/>
              </a:rPr>
              <a:t>Problems for Distributed Models</a:t>
            </a:r>
            <a:endParaRPr lang="en-AU" sz="4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90952"/>
            <a:ext cx="4968552" cy="313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642371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err="1" smtClean="0"/>
              <a:t>Loula</a:t>
            </a:r>
            <a:r>
              <a:rPr lang="en-AU" sz="1200" dirty="0"/>
              <a:t>, Joao, Marco </a:t>
            </a:r>
            <a:r>
              <a:rPr lang="en-AU" sz="1200" dirty="0" err="1"/>
              <a:t>Baroni</a:t>
            </a:r>
            <a:r>
              <a:rPr lang="en-AU" sz="1200" dirty="0"/>
              <a:t>, and Brenden M. Lake. "Rearranging the familiar: Testing compositional generalization in recurrent networks." </a:t>
            </a:r>
            <a:r>
              <a:rPr lang="en-AU" sz="1200" i="1" dirty="0" err="1"/>
              <a:t>arXiv</a:t>
            </a:r>
            <a:r>
              <a:rPr lang="en-AU" sz="1200" i="1" dirty="0"/>
              <a:t> preprint arXiv:1807.07545</a:t>
            </a:r>
            <a:r>
              <a:rPr lang="en-AU" sz="1200" dirty="0"/>
              <a:t> (2018).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403741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AU" sz="2800" dirty="0"/>
              <a:t>Neural blackboard </a:t>
            </a:r>
            <a:r>
              <a:rPr lang="en-AU" sz="2800" dirty="0" smtClean="0"/>
              <a:t>architectures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AU" sz="2800" dirty="0"/>
              <a:t>Binding by synchrony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AU" sz="2800" dirty="0" smtClean="0"/>
              <a:t>Tensor product representations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AU" sz="2800" dirty="0" smtClean="0"/>
              <a:t>Holographic reduced representations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AU" sz="2800" dirty="0" smtClean="0"/>
              <a:t>Recurrent neural network models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AU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AU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Models of Compositionality</a:t>
            </a:r>
            <a:endParaRPr lang="en-AU" sz="5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41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Models of Compositionality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/>
              <a:t>Martin, Andrea E., and Leonidas AA </a:t>
            </a:r>
            <a:r>
              <a:rPr lang="en-AU" sz="1200" dirty="0" err="1" smtClean="0"/>
              <a:t>Doumas</a:t>
            </a:r>
            <a:r>
              <a:rPr lang="en-AU" sz="1200" dirty="0" smtClean="0"/>
              <a:t>. "Tensors and compositionality in neural systems." </a:t>
            </a:r>
            <a:r>
              <a:rPr lang="en-AU" sz="1200" i="1" dirty="0" smtClean="0"/>
              <a:t>Philosophical Transactions of the Royal Society B</a:t>
            </a:r>
            <a:r>
              <a:rPr lang="en-AU" sz="1200" dirty="0" smtClean="0"/>
              <a:t> 375, no. 1791 (2020): 20190306.</a:t>
            </a:r>
            <a:endParaRPr lang="en-AU" sz="1200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485900"/>
            <a:ext cx="7680325" cy="389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2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Some Questions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How to </a:t>
            </a:r>
            <a:r>
              <a:rPr lang="en-AU" sz="2800" b="1" dirty="0" smtClean="0"/>
              <a:t>bind variables </a:t>
            </a:r>
            <a:r>
              <a:rPr lang="en-AU" sz="2800" dirty="0" smtClean="0"/>
              <a:t>into a single representation?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How are abstract </a:t>
            </a:r>
            <a:r>
              <a:rPr lang="en-AU" sz="2800" b="1" dirty="0" smtClean="0"/>
              <a:t>syntactic rules </a:t>
            </a:r>
            <a:r>
              <a:rPr lang="en-AU" sz="2800" dirty="0" smtClean="0"/>
              <a:t>instantiated in the brain?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Do individual terms have </a:t>
            </a:r>
            <a:r>
              <a:rPr lang="en-AU" sz="2800" b="1" dirty="0" smtClean="0"/>
              <a:t>invariant representations </a:t>
            </a:r>
            <a:r>
              <a:rPr lang="en-AU" sz="2800" dirty="0" smtClean="0"/>
              <a:t>in each composite structure?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How are </a:t>
            </a:r>
            <a:r>
              <a:rPr lang="en-AU" sz="2800" b="1" dirty="0" smtClean="0"/>
              <a:t>novel phrases </a:t>
            </a:r>
            <a:r>
              <a:rPr lang="en-AU" sz="2800" dirty="0" smtClean="0"/>
              <a:t>or concepts understood with no prior learning (</a:t>
            </a:r>
            <a:r>
              <a:rPr lang="en-AU" sz="2800" b="1" dirty="0" err="1" smtClean="0"/>
              <a:t>systematicity</a:t>
            </a:r>
            <a:r>
              <a:rPr lang="en-AU" sz="2800" dirty="0" smtClean="0"/>
              <a:t>)?</a:t>
            </a:r>
            <a:endParaRPr lang="en-AU" sz="2800" dirty="0" smtClean="0"/>
          </a:p>
        </p:txBody>
      </p:sp>
    </p:spTree>
    <p:extLst>
      <p:ext uri="{BB962C8B-B14F-4D97-AF65-F5344CB8AC3E}">
        <p14:creationId xmlns:p14="http://schemas.microsoft.com/office/powerpoint/2010/main" val="274355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694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 smtClean="0">
                <a:latin typeface="Book Antiqua" pitchFamily="18" charset="0"/>
              </a:rPr>
              <a:t>Testing Compositional Models</a:t>
            </a:r>
            <a:endParaRPr lang="en-AU" sz="50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2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Compositional models need to be tested along with conceptual </a:t>
            </a:r>
            <a:r>
              <a:rPr lang="en-AU" sz="2800" dirty="0" err="1" smtClean="0"/>
              <a:t>embeddings</a:t>
            </a:r>
            <a:r>
              <a:rPr lang="en-AU" sz="2800" dirty="0" smtClean="0"/>
              <a:t>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Test RNN models based on </a:t>
            </a:r>
            <a:r>
              <a:rPr lang="en-AU" sz="2800" b="1" dirty="0" smtClean="0"/>
              <a:t>generalisation accuracy</a:t>
            </a:r>
            <a:r>
              <a:rPr lang="en-AU" sz="2800" dirty="0" smtClean="0"/>
              <a:t>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 smtClean="0"/>
              <a:t>Compare with </a:t>
            </a:r>
            <a:r>
              <a:rPr lang="en-AU" sz="2800" b="1" dirty="0" smtClean="0"/>
              <a:t>similarity judgements </a:t>
            </a:r>
            <a:r>
              <a:rPr lang="en-AU" sz="2800" dirty="0" smtClean="0"/>
              <a:t>of human subjects.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b="1" dirty="0" smtClean="0"/>
              <a:t>RSA with fMRI data </a:t>
            </a:r>
            <a:r>
              <a:rPr lang="en-AU" sz="2800" dirty="0" smtClean="0"/>
              <a:t>where subjects view videos or sentences.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b="1" dirty="0" smtClean="0"/>
              <a:t>Accuracy or time taken </a:t>
            </a:r>
            <a:r>
              <a:rPr lang="en-AU" sz="2800" dirty="0" smtClean="0"/>
              <a:t>by human subjects in applying novel syntactic rules?</a:t>
            </a:r>
            <a:endParaRPr lang="en-AU" sz="2800" dirty="0" smtClean="0"/>
          </a:p>
        </p:txBody>
      </p:sp>
    </p:spTree>
    <p:extLst>
      <p:ext uri="{BB962C8B-B14F-4D97-AF65-F5344CB8AC3E}">
        <p14:creationId xmlns:p14="http://schemas.microsoft.com/office/powerpoint/2010/main" val="162643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07504" y="980728"/>
            <a:ext cx="892899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000">
              <a:spcAft>
                <a:spcPts val="600"/>
              </a:spcAft>
            </a:pPr>
            <a:r>
              <a:rPr lang="en-AU" sz="1300" dirty="0" err="1" smtClean="0"/>
              <a:t>Abnar</a:t>
            </a:r>
            <a:r>
              <a:rPr lang="en-AU" sz="1300" dirty="0"/>
              <a:t>, Samira, Lisa </a:t>
            </a:r>
            <a:r>
              <a:rPr lang="en-AU" sz="1300" dirty="0" err="1"/>
              <a:t>Beinborn</a:t>
            </a:r>
            <a:r>
              <a:rPr lang="en-AU" sz="1300" dirty="0"/>
              <a:t>, Rochelle </a:t>
            </a:r>
            <a:r>
              <a:rPr lang="en-AU" sz="1300" dirty="0" err="1"/>
              <a:t>Choenni</a:t>
            </a:r>
            <a:r>
              <a:rPr lang="en-AU" sz="1300" dirty="0"/>
              <a:t>, and Willem </a:t>
            </a:r>
            <a:r>
              <a:rPr lang="en-AU" sz="1300" dirty="0" err="1"/>
              <a:t>Zuidema</a:t>
            </a:r>
            <a:r>
              <a:rPr lang="en-AU" sz="1300" dirty="0"/>
              <a:t>. "</a:t>
            </a:r>
            <a:r>
              <a:rPr lang="en-AU" sz="1300" dirty="0" err="1"/>
              <a:t>Blackbox</a:t>
            </a:r>
            <a:r>
              <a:rPr lang="en-AU" sz="1300" dirty="0"/>
              <a:t> meets </a:t>
            </a:r>
            <a:r>
              <a:rPr lang="en-AU" sz="1300" dirty="0" err="1"/>
              <a:t>blackbox</a:t>
            </a:r>
            <a:r>
              <a:rPr lang="en-AU" sz="1300" dirty="0"/>
              <a:t>: Representational similarity and stability analysis of neural language models and brains." </a:t>
            </a:r>
            <a:r>
              <a:rPr lang="en-AU" sz="1300" i="1" dirty="0" err="1"/>
              <a:t>arXiv</a:t>
            </a:r>
            <a:r>
              <a:rPr lang="en-AU" sz="1300" i="1" dirty="0"/>
              <a:t> preprint arXiv:1906.01539</a:t>
            </a:r>
            <a:r>
              <a:rPr lang="en-AU" sz="1300" dirty="0"/>
              <a:t> (2019).</a:t>
            </a:r>
          </a:p>
          <a:p>
            <a:pPr indent="180000">
              <a:spcAft>
                <a:spcPts val="600"/>
              </a:spcAft>
            </a:pPr>
            <a:r>
              <a:rPr lang="en-AU" sz="1300" dirty="0" smtClean="0"/>
              <a:t>Bauer</a:t>
            </a:r>
            <a:r>
              <a:rPr lang="en-AU" sz="1300" dirty="0"/>
              <a:t>, Andrew J., and Marcel A. Just. "Neural representations of concept knowledge." </a:t>
            </a:r>
            <a:r>
              <a:rPr lang="en-AU" sz="1300" i="1" dirty="0"/>
              <a:t>The oxford handbook of neurolinguistics</a:t>
            </a:r>
            <a:r>
              <a:rPr lang="en-AU" sz="1300" dirty="0"/>
              <a:t> (2019): 1-21</a:t>
            </a:r>
            <a:r>
              <a:rPr lang="en-AU" sz="1300" dirty="0" smtClean="0"/>
              <a:t>.</a:t>
            </a:r>
          </a:p>
          <a:p>
            <a:pPr indent="180000">
              <a:spcAft>
                <a:spcPts val="600"/>
              </a:spcAft>
            </a:pPr>
            <a:r>
              <a:rPr lang="en-AU" sz="1300" dirty="0"/>
              <a:t>Frankland, Steven M., and Joshua D. Greene. "Concepts and compositionality: in search of the brain's language of thought." </a:t>
            </a:r>
            <a:r>
              <a:rPr lang="en-AU" sz="1300" i="1" dirty="0"/>
              <a:t>Annual review of psychology</a:t>
            </a:r>
            <a:r>
              <a:rPr lang="en-AU" sz="1300" dirty="0"/>
              <a:t> 71 (2020): 273-303.</a:t>
            </a:r>
          </a:p>
          <a:p>
            <a:pPr indent="180000">
              <a:spcAft>
                <a:spcPts val="600"/>
              </a:spcAft>
            </a:pPr>
            <a:r>
              <a:rPr lang="en-AU" sz="1300" dirty="0"/>
              <a:t>Frankland, Steven M., and Joshua D. Greene. "Two ways to build a thought: distinct forms of compositional semantic representation across brain regions." </a:t>
            </a:r>
            <a:r>
              <a:rPr lang="en-AU" sz="1300" i="1" dirty="0"/>
              <a:t>Cerebral Cortex</a:t>
            </a:r>
            <a:r>
              <a:rPr lang="en-AU" sz="1300" dirty="0"/>
              <a:t> 30, no. 6 (2020): 3838-3855.</a:t>
            </a:r>
          </a:p>
          <a:p>
            <a:pPr indent="180000">
              <a:spcAft>
                <a:spcPts val="600"/>
              </a:spcAft>
            </a:pPr>
            <a:r>
              <a:rPr lang="en-AU" sz="1300" dirty="0" err="1" smtClean="0"/>
              <a:t>Huth</a:t>
            </a:r>
            <a:r>
              <a:rPr lang="en-AU" sz="1300" dirty="0"/>
              <a:t>, Alexander G., Wendy A. De </a:t>
            </a:r>
            <a:r>
              <a:rPr lang="en-AU" sz="1300" dirty="0" err="1"/>
              <a:t>Heer</a:t>
            </a:r>
            <a:r>
              <a:rPr lang="en-AU" sz="1300" dirty="0"/>
              <a:t>, Thomas L. Griffiths, </a:t>
            </a:r>
            <a:r>
              <a:rPr lang="en-AU" sz="1300" dirty="0" err="1"/>
              <a:t>Frédéric</a:t>
            </a:r>
            <a:r>
              <a:rPr lang="en-AU" sz="1300" dirty="0"/>
              <a:t> E. </a:t>
            </a:r>
            <a:r>
              <a:rPr lang="en-AU" sz="1300" dirty="0" err="1"/>
              <a:t>Theunissen</a:t>
            </a:r>
            <a:r>
              <a:rPr lang="en-AU" sz="1300" dirty="0"/>
              <a:t>, and Jack L. Gallant. "Natural speech reveals the semantic maps that tile human cerebral cortex." </a:t>
            </a:r>
            <a:r>
              <a:rPr lang="en-AU" sz="1300" i="1" dirty="0"/>
              <a:t>Nature</a:t>
            </a:r>
            <a:r>
              <a:rPr lang="en-AU" sz="1300" dirty="0"/>
              <a:t> 532, no. 7600 (2016): 453-458</a:t>
            </a:r>
            <a:r>
              <a:rPr lang="en-AU" sz="1300" dirty="0" smtClean="0"/>
              <a:t>.</a:t>
            </a:r>
          </a:p>
          <a:p>
            <a:pPr indent="180000">
              <a:spcAft>
                <a:spcPts val="600"/>
              </a:spcAft>
            </a:pPr>
            <a:r>
              <a:rPr lang="en-AU" sz="1300" dirty="0" err="1"/>
              <a:t>Leshinskaya</a:t>
            </a:r>
            <a:r>
              <a:rPr lang="en-AU" sz="1300" dirty="0"/>
              <a:t>, Anna, Juan Manuel Contreras, Alfonso </a:t>
            </a:r>
            <a:r>
              <a:rPr lang="en-AU" sz="1300" dirty="0" err="1"/>
              <a:t>Caramazza</a:t>
            </a:r>
            <a:r>
              <a:rPr lang="en-AU" sz="1300" dirty="0"/>
              <a:t>, and Jason P. Mitchell. "Neural representations of belief concepts: a representational similarity approach to social semantics." </a:t>
            </a:r>
            <a:r>
              <a:rPr lang="en-AU" sz="1300" i="1" dirty="0"/>
              <a:t>Cerebral Cortex</a:t>
            </a:r>
            <a:r>
              <a:rPr lang="en-AU" sz="1300" dirty="0"/>
              <a:t> 27, no. 1 (2017): 344-357.</a:t>
            </a:r>
          </a:p>
          <a:p>
            <a:pPr indent="180000">
              <a:spcAft>
                <a:spcPts val="600"/>
              </a:spcAft>
            </a:pPr>
            <a:r>
              <a:rPr lang="en-AU" sz="1300" dirty="0" err="1"/>
              <a:t>Loula</a:t>
            </a:r>
            <a:r>
              <a:rPr lang="en-AU" sz="1300" dirty="0"/>
              <a:t>, Joao, Marco </a:t>
            </a:r>
            <a:r>
              <a:rPr lang="en-AU" sz="1300" dirty="0" err="1"/>
              <a:t>Baroni</a:t>
            </a:r>
            <a:r>
              <a:rPr lang="en-AU" sz="1300" dirty="0"/>
              <a:t>, and Brenden M. Lake. "Rearranging the familiar: Testing compositional generalization in recurrent networks." </a:t>
            </a:r>
            <a:r>
              <a:rPr lang="en-AU" sz="1300" i="1" dirty="0" err="1"/>
              <a:t>arXiv</a:t>
            </a:r>
            <a:r>
              <a:rPr lang="en-AU" sz="1300" i="1" dirty="0"/>
              <a:t> preprint arXiv:1807.07545</a:t>
            </a:r>
            <a:r>
              <a:rPr lang="en-AU" sz="1300" dirty="0"/>
              <a:t> (2018</a:t>
            </a:r>
            <a:r>
              <a:rPr lang="en-AU" sz="1300" dirty="0" smtClean="0"/>
              <a:t>).</a:t>
            </a:r>
          </a:p>
          <a:p>
            <a:pPr indent="180000">
              <a:spcAft>
                <a:spcPts val="600"/>
              </a:spcAft>
            </a:pPr>
            <a:r>
              <a:rPr lang="en-AU" sz="1300" dirty="0" err="1"/>
              <a:t>Pillet</a:t>
            </a:r>
            <a:r>
              <a:rPr lang="en-AU" sz="1300" dirty="0"/>
              <a:t>, </a:t>
            </a:r>
            <a:r>
              <a:rPr lang="en-AU" sz="1300" dirty="0" err="1"/>
              <a:t>Ineke</a:t>
            </a:r>
            <a:r>
              <a:rPr lang="en-AU" sz="1300" dirty="0"/>
              <a:t>, Hans Op de </a:t>
            </a:r>
            <a:r>
              <a:rPr lang="en-AU" sz="1300" dirty="0" err="1"/>
              <a:t>Beeck</a:t>
            </a:r>
            <a:r>
              <a:rPr lang="en-AU" sz="1300" dirty="0"/>
              <a:t>, and </a:t>
            </a:r>
            <a:r>
              <a:rPr lang="en-AU" sz="1300" dirty="0" err="1"/>
              <a:t>Haemy</a:t>
            </a:r>
            <a:r>
              <a:rPr lang="en-AU" sz="1300" dirty="0"/>
              <a:t> Lee Masson. "A Comparison of Functional Networks Derived From Representational Similarity, Functional Connectivity, and Univariate Analyses." </a:t>
            </a:r>
            <a:r>
              <a:rPr lang="en-AU" sz="1300" i="1" dirty="0"/>
              <a:t>Frontiers in neuroscience</a:t>
            </a:r>
            <a:r>
              <a:rPr lang="en-AU" sz="1300" dirty="0"/>
              <a:t> 13 (2020): 1348.</a:t>
            </a:r>
          </a:p>
          <a:p>
            <a:pPr indent="180000">
              <a:spcAft>
                <a:spcPts val="600"/>
              </a:spcAft>
            </a:pPr>
            <a:r>
              <a:rPr lang="en-AU" sz="1300" dirty="0" smtClean="0"/>
              <a:t>Martin</a:t>
            </a:r>
            <a:r>
              <a:rPr lang="en-AU" sz="1300" dirty="0"/>
              <a:t>, Andrea E., and Leonidas AA </a:t>
            </a:r>
            <a:r>
              <a:rPr lang="en-AU" sz="1300" dirty="0" err="1"/>
              <a:t>Doumas</a:t>
            </a:r>
            <a:r>
              <a:rPr lang="en-AU" sz="1300" dirty="0"/>
              <a:t>. "Tensors and compositionality in neural systems." </a:t>
            </a:r>
            <a:r>
              <a:rPr lang="en-AU" sz="1300" i="1" dirty="0"/>
              <a:t>Philosophical Transactions of the Royal Society B</a:t>
            </a:r>
            <a:r>
              <a:rPr lang="en-AU" sz="1300" dirty="0"/>
              <a:t> 375, no. 1791 (2020): 20190306</a:t>
            </a:r>
            <a:r>
              <a:rPr lang="en-AU" sz="1300" dirty="0" smtClean="0"/>
              <a:t>.</a:t>
            </a:r>
          </a:p>
          <a:p>
            <a:pPr indent="180000">
              <a:spcAft>
                <a:spcPts val="600"/>
              </a:spcAft>
            </a:pPr>
            <a:r>
              <a:rPr lang="en-AU" sz="1300" dirty="0" err="1"/>
              <a:t>Tamir</a:t>
            </a:r>
            <a:r>
              <a:rPr lang="en-AU" sz="1300" dirty="0"/>
              <a:t>, Diana I., Mark A. Thornton, Juan Manuel Contreras, and Jason P. Mitchell. "Neural evidence that three dimensions organize mental state representation: Rationality, social impact, and valence." </a:t>
            </a:r>
            <a:r>
              <a:rPr lang="en-AU" sz="1300" i="1" dirty="0"/>
              <a:t>Proceedings of the National Academy of Sciences</a:t>
            </a:r>
            <a:r>
              <a:rPr lang="en-AU" sz="1300" dirty="0"/>
              <a:t> 113, no. 1 (2016): 194-199.</a:t>
            </a:r>
          </a:p>
          <a:p>
            <a:pPr indent="180000">
              <a:spcAft>
                <a:spcPts val="600"/>
              </a:spcAft>
            </a:pPr>
            <a:r>
              <a:rPr lang="en-AU" sz="1300" dirty="0" smtClean="0"/>
              <a:t>Vargas</a:t>
            </a:r>
            <a:r>
              <a:rPr lang="en-AU" sz="1300" dirty="0"/>
              <a:t>, Robert, and Marcel Adam Just. "Neural representations of abstract concepts: Identifying underlying </a:t>
            </a:r>
            <a:r>
              <a:rPr lang="en-AU" sz="1300" dirty="0" err="1"/>
              <a:t>neurosemantic</a:t>
            </a:r>
            <a:r>
              <a:rPr lang="en-AU" sz="1300" dirty="0"/>
              <a:t> dimensions." </a:t>
            </a:r>
            <a:r>
              <a:rPr lang="en-AU" sz="1300" i="1" dirty="0"/>
              <a:t>Cerebral Cortex</a:t>
            </a:r>
            <a:r>
              <a:rPr lang="en-AU" sz="1300" dirty="0"/>
              <a:t> 30, no. 4 (2020): 2157-2166.</a:t>
            </a:r>
          </a:p>
          <a:p>
            <a:pPr indent="180000">
              <a:spcAft>
                <a:spcPts val="600"/>
              </a:spcAft>
            </a:pPr>
            <a:r>
              <a:rPr lang="en-AU" sz="1300" dirty="0" smtClean="0"/>
              <a:t>Xu</a:t>
            </a:r>
            <a:r>
              <a:rPr lang="en-AU" sz="1300" dirty="0"/>
              <a:t>, </a:t>
            </a:r>
            <a:r>
              <a:rPr lang="en-AU" sz="1300" dirty="0" err="1"/>
              <a:t>Haoyan</a:t>
            </a:r>
            <a:r>
              <a:rPr lang="en-AU" sz="1300" dirty="0"/>
              <a:t>, Brian Murphy, and </a:t>
            </a:r>
            <a:r>
              <a:rPr lang="en-AU" sz="1300" dirty="0" err="1"/>
              <a:t>Alona</a:t>
            </a:r>
            <a:r>
              <a:rPr lang="en-AU" sz="1300" dirty="0"/>
              <a:t> </a:t>
            </a:r>
            <a:r>
              <a:rPr lang="en-AU" sz="1300" dirty="0" err="1"/>
              <a:t>Fyshe</a:t>
            </a:r>
            <a:r>
              <a:rPr lang="en-AU" sz="1300" dirty="0"/>
              <a:t>. "</a:t>
            </a:r>
            <a:r>
              <a:rPr lang="en-AU" sz="1300" dirty="0" err="1"/>
              <a:t>Brainbench</a:t>
            </a:r>
            <a:r>
              <a:rPr lang="en-AU" sz="1300" dirty="0"/>
              <a:t>: A brain-image test suite for distributional semantic models." In </a:t>
            </a:r>
            <a:r>
              <a:rPr lang="en-AU" sz="1300" i="1" dirty="0"/>
              <a:t>Proceedings of the 2016 Conference on Empirical Methods in Natural Language Processing</a:t>
            </a:r>
            <a:r>
              <a:rPr lang="en-AU" sz="1300" dirty="0"/>
              <a:t>, pp. 2017-2021. </a:t>
            </a:r>
            <a:r>
              <a:rPr lang="en-AU" sz="1300" dirty="0" smtClean="0"/>
              <a:t>2016.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References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12555</TotalTime>
  <Words>738</Words>
  <Application>Microsoft Office PowerPoint</Application>
  <PresentationFormat>On-screen Show (4:3)</PresentationFormat>
  <Paragraphs>88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Concept Representation and Compositionality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753</cp:revision>
  <dcterms:created xsi:type="dcterms:W3CDTF">2014-03-21T04:49:25Z</dcterms:created>
  <dcterms:modified xsi:type="dcterms:W3CDTF">2021-07-13T06:26:04Z</dcterms:modified>
</cp:coreProperties>
</file>