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5"/>
  </p:notesMasterIdLst>
  <p:sldIdLst>
    <p:sldId id="256" r:id="rId2"/>
    <p:sldId id="454" r:id="rId3"/>
    <p:sldId id="455" r:id="rId4"/>
    <p:sldId id="442" r:id="rId5"/>
    <p:sldId id="453" r:id="rId6"/>
    <p:sldId id="456" r:id="rId7"/>
    <p:sldId id="447" r:id="rId8"/>
    <p:sldId id="448" r:id="rId9"/>
    <p:sldId id="449" r:id="rId10"/>
    <p:sldId id="450" r:id="rId11"/>
    <p:sldId id="452" r:id="rId12"/>
    <p:sldId id="451" r:id="rId13"/>
    <p:sldId id="44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6778" autoAdjust="0"/>
  </p:normalViewPr>
  <p:slideViewPr>
    <p:cSldViewPr>
      <p:cViewPr varScale="1">
        <p:scale>
          <a:sx n="118" d="100"/>
          <a:sy n="118" d="100"/>
        </p:scale>
        <p:origin x="-7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13/04/2021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.dailymail.co.uk/i/newpix/2018/05/14/14/4C38D94A00000578-0-image-a-7_1526306339069.jpg"/>
          <p:cNvPicPr>
            <a:picLocks noChangeAspect="1" noChangeArrowheads="1"/>
          </p:cNvPicPr>
          <p:nvPr/>
        </p:nvPicPr>
        <p:blipFill>
          <a:blip r:embed="rId3" cstate="print"/>
          <a:srcRect r="5803"/>
          <a:stretch>
            <a:fillRect/>
          </a:stretch>
        </p:blipFill>
        <p:spPr bwMode="auto">
          <a:xfrm>
            <a:off x="0" y="548680"/>
            <a:ext cx="9144000" cy="5831778"/>
          </a:xfrm>
          <a:prstGeom prst="rect">
            <a:avLst/>
          </a:prstGeom>
          <a:noFill/>
        </p:spPr>
      </p:pic>
      <p:pic>
        <p:nvPicPr>
          <p:cNvPr id="6" name="Picture 2" descr="https://static.wikia.nocookie.net/penrith/images/f/f7/Pixie.jpg/revision/latest/top-crop/width/360/height/450?cb=2019090814442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941168"/>
            <a:ext cx="1058010" cy="132251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3816424"/>
          </a:xfrm>
        </p:spPr>
        <p:txBody>
          <a:bodyPr>
            <a:noAutofit/>
          </a:bodyPr>
          <a:lstStyle/>
          <a:p>
            <a:r>
              <a:rPr lang="en-AU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Fine-Tuning:</a:t>
            </a:r>
            <a:br>
              <a:rPr lang="en-AU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</a:br>
            <a:r>
              <a:rPr lang="en-AU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 Critical Examination</a:t>
            </a:r>
            <a:endParaRPr lang="en-AU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70376"/>
            <a:ext cx="9144000" cy="694928"/>
          </a:xfrm>
        </p:spPr>
        <p:txBody>
          <a:bodyPr>
            <a:noAutofit/>
          </a:bodyPr>
          <a:lstStyle/>
          <a:p>
            <a:r>
              <a:rPr lang="en-A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</a:t>
            </a:r>
            <a:r>
              <a:rPr lang="en-A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Apr 2021</a:t>
            </a:r>
            <a:endParaRPr lang="en-AU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Fine-Tuning Argument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The constants of nature are fine-tuned for embodied agents</a:t>
            </a:r>
            <a:r>
              <a:rPr lang="en-AU" sz="2800" dirty="0" smtClean="0"/>
              <a:t>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The best explanation for this is that the constants were chosen by a designer God.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Therefore, we have strong reason to believe that a designer God exists. 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Is Nature Fine-Tuned?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Need to know the conditions for the existence of embodied agents.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Need to know in what proportion of possible universes the conditions would be satisfied.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Problem of Exotic Life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124744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AU" sz="2800" dirty="0" smtClean="0"/>
              <a:t>We don’t know the necessary conditions for life.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AU" sz="2800" dirty="0" smtClean="0"/>
              <a:t>We have no idea what other universes would be like.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endParaRPr lang="en-AU" sz="2800" dirty="0" smtClean="0"/>
          </a:p>
        </p:txBody>
      </p:sp>
      <p:pic>
        <p:nvPicPr>
          <p:cNvPr id="9" name="Picture 2" descr="Star Trek, crystalline entity | Star trek, Trek, For stars"/>
          <p:cNvPicPr>
            <a:picLocks noChangeAspect="1" noChangeArrowheads="1"/>
          </p:cNvPicPr>
          <p:nvPr/>
        </p:nvPicPr>
        <p:blipFill>
          <a:blip r:embed="rId3" cstate="print"/>
          <a:srcRect l="19444" t="13827" b="10127"/>
          <a:stretch>
            <a:fillRect/>
          </a:stretch>
        </p:blipFill>
        <p:spPr bwMode="auto">
          <a:xfrm>
            <a:off x="971600" y="2780928"/>
            <a:ext cx="7187080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Some Types of Exotic Life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3528" y="1124744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Silicon life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Non-water </a:t>
            </a:r>
            <a:r>
              <a:rPr lang="en-AU" sz="2400" dirty="0" smtClean="0"/>
              <a:t>solvents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err="1" smtClean="0"/>
              <a:t>Sulfurous</a:t>
            </a:r>
            <a:r>
              <a:rPr lang="en-AU" sz="2400" dirty="0" smtClean="0"/>
              <a:t> life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Metallic life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Crystalline </a:t>
            </a:r>
            <a:r>
              <a:rPr lang="en-AU" sz="2400" dirty="0" smtClean="0"/>
              <a:t>entities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Life waves in dust clouds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Neutron-based </a:t>
            </a:r>
            <a:r>
              <a:rPr lang="en-AU" sz="2400" dirty="0" smtClean="0"/>
              <a:t>life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Weak force bound states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Alternative bound states of strong force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Gravitationally-bound life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Photonic life form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Dark matter life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Life at the quantum scale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smtClean="0"/>
              <a:t>Life in heavier generations of matter</a:t>
            </a:r>
          </a:p>
          <a:p>
            <a:pPr marL="514350" indent="-514350" fontAlgn="base">
              <a:buFont typeface="Arial" pitchFamily="34" charset="0"/>
              <a:buChar char="•"/>
            </a:pPr>
            <a:r>
              <a:rPr lang="en-AU" sz="2400" dirty="0" err="1" smtClean="0"/>
              <a:t>Supersymmetric</a:t>
            </a:r>
            <a:r>
              <a:rPr lang="en-AU" sz="2400" dirty="0" smtClean="0"/>
              <a:t> particles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Laws are Complex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 l="4851" r="704"/>
          <a:stretch>
            <a:fillRect/>
          </a:stretch>
        </p:blipFill>
        <p:spPr bwMode="auto">
          <a:xfrm>
            <a:off x="0" y="822092"/>
            <a:ext cx="4716016" cy="603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7236296" y="5085184"/>
            <a:ext cx="176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 err="1" smtClean="0"/>
              <a:t>Matilde</a:t>
            </a:r>
            <a:r>
              <a:rPr lang="en-AU" b="1" dirty="0" smtClean="0"/>
              <a:t> </a:t>
            </a:r>
            <a:r>
              <a:rPr lang="en-AU" b="1" dirty="0" err="1" smtClean="0"/>
              <a:t>Marcolli</a:t>
            </a:r>
            <a:endParaRPr lang="en-AU" b="1" dirty="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836712"/>
            <a:ext cx="4427984" cy="599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6631468"/>
            <a:ext cx="143340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050" b="1" dirty="0" smtClean="0"/>
              <a:t>From </a:t>
            </a:r>
            <a:r>
              <a:rPr lang="en-AU" sz="1050" b="1" dirty="0" err="1" smtClean="0"/>
              <a:t>Matilde</a:t>
            </a:r>
            <a:r>
              <a:rPr lang="en-AU" sz="1050" b="1" dirty="0" smtClean="0"/>
              <a:t> </a:t>
            </a:r>
            <a:r>
              <a:rPr lang="en-AU" sz="1050" b="1" dirty="0" err="1" smtClean="0"/>
              <a:t>Marcolli</a:t>
            </a:r>
            <a:endParaRPr lang="en-AU" sz="105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Dimensionality Problem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AU" sz="2800" dirty="0" smtClean="0"/>
              <a:t>More constants, more problems.</a:t>
            </a:r>
            <a:endParaRPr lang="en-AU" sz="2800" dirty="0" smtClean="0"/>
          </a:p>
        </p:txBody>
      </p:sp>
      <p:pic>
        <p:nvPicPr>
          <p:cNvPr id="6" name="Picture 5" descr="C:\Users\fods1\AppData\Local\Microsoft\Windows\INetCache\Content.Word\Fig4.png"/>
          <p:cNvPicPr/>
          <p:nvPr/>
        </p:nvPicPr>
        <p:blipFill>
          <a:blip r:embed="rId3" cstate="print"/>
          <a:srcRect t="-5000" b="-4667"/>
          <a:stretch>
            <a:fillRect/>
          </a:stretch>
        </p:blipFill>
        <p:spPr bwMode="auto">
          <a:xfrm>
            <a:off x="1403648" y="2708920"/>
            <a:ext cx="6408712" cy="35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 smtClean="0">
                <a:latin typeface="Book Antiqua" pitchFamily="18" charset="0"/>
              </a:rPr>
              <a:t>The Representativeness Problem</a:t>
            </a:r>
            <a:endParaRPr lang="en-AU" sz="48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AU" sz="2800" dirty="0" smtClean="0"/>
              <a:t>No reason to think local reason is representative.</a:t>
            </a:r>
            <a:endParaRPr lang="en-AU" sz="2800" dirty="0" smtClean="0"/>
          </a:p>
        </p:txBody>
      </p:sp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348880"/>
            <a:ext cx="5184576" cy="429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Comparing Explanations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51520" y="1196752"/>
            <a:ext cx="864096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</a:pPr>
            <a:r>
              <a:rPr lang="en-AU" sz="2800" dirty="0" smtClean="0"/>
              <a:t>If the universe is fine-tuned, possible explanations include:</a:t>
            </a:r>
            <a:endParaRPr lang="en-AU" sz="2800" dirty="0" smtClean="0"/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Necessity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Multiverse</a:t>
            </a:r>
            <a:endParaRPr lang="en-AU" sz="2800" dirty="0" smtClean="0"/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Unknown mechanism</a:t>
            </a:r>
            <a:endParaRPr lang="en-AU" sz="2800" dirty="0" smtClean="0"/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God</a:t>
            </a:r>
          </a:p>
          <a:p>
            <a:pPr marL="51435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Alternative non-natural </a:t>
            </a:r>
            <a:r>
              <a:rPr lang="en-AU" sz="2800" dirty="0" smtClean="0"/>
              <a:t>hypotheses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File:Ludovico Mazzolino - God the Father.jpg - Wikimedia Comm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124744"/>
            <a:ext cx="1800200" cy="220704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 Proposal: Pixies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2" name="Picture 2" descr="https://static.wikia.nocookie.net/penrith/images/f/f7/Pixie.jpg/revision/latest/top-crop/width/360/height/450?cb=201909081444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124744"/>
            <a:ext cx="1800200" cy="225025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31640" y="3284984"/>
          <a:ext cx="583264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388"/>
                <a:gridCol w="2156003"/>
                <a:gridCol w="23042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 smtClean="0"/>
                        <a:t>Attribute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 smtClean="0"/>
                        <a:t>God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 smtClean="0"/>
                        <a:t>Pixies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Number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Three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Many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Physicality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Non-physical; manifested once in Jesus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Non-physical; like to manifest in various times and places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Morality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Omnibenevolent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Ambiguous;</a:t>
                      </a:r>
                      <a:r>
                        <a:rPr lang="en-AU" sz="2000" baseline="0" dirty="0" smtClean="0"/>
                        <a:t> </a:t>
                      </a:r>
                      <a:r>
                        <a:rPr lang="en-AU" sz="2000" baseline="0" dirty="0" err="1" smtClean="0"/>
                        <a:t>ticksters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Potencies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Omnipotent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Limited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Knowledge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Omniscient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Limited</a:t>
                      </a:r>
                      <a:endParaRPr lang="en-A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Problems with God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8032" y="1196752"/>
            <a:ext cx="8676456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Why create anything? – Divine aseity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Why create minds? – Good-making properties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Why create embodied minds? – Electrons in love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Why create a fine-tuned universe</a:t>
            </a:r>
            <a:r>
              <a:rPr lang="en-AU" sz="2800" dirty="0" smtClean="0"/>
              <a:t>? </a:t>
            </a:r>
            <a:r>
              <a:rPr lang="en-AU" sz="2800" dirty="0" smtClean="0"/>
              <a:t>– </a:t>
            </a:r>
            <a:r>
              <a:rPr lang="en-AU" sz="2800" dirty="0" smtClean="0"/>
              <a:t>Miracles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Problems with God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8032" y="1196752"/>
            <a:ext cx="8676456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Universe is mostly empty.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Universe is extremely old.</a:t>
            </a:r>
            <a:endParaRPr lang="en-AU" sz="2800" dirty="0" smtClean="0"/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AU" sz="2800" dirty="0" smtClean="0"/>
              <a:t>Universe is suffused with suffering.</a:t>
            </a:r>
          </a:p>
          <a:p>
            <a:pPr marL="514350" lvl="0" indent="-51435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</a:t>
            </a:r>
            <a:r>
              <a:rPr lang="en-AU" sz="5400" dirty="0" smtClean="0">
                <a:latin typeface="Book Antiqua" pitchFamily="18" charset="0"/>
              </a:rPr>
              <a:t>Book and Podcast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 descr="D:\Study and Projects\Craig Book\Unreasonable Faith - Ebo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3471725" cy="5455568"/>
          </a:xfrm>
          <a:prstGeom prst="rect">
            <a:avLst/>
          </a:prstGeom>
          <a:noFill/>
        </p:spPr>
      </p:pic>
      <p:pic>
        <p:nvPicPr>
          <p:cNvPr id="2051" name="Picture 3" descr="The Science of Everything Podca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772816"/>
            <a:ext cx="4293096" cy="4293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140025</TotalTime>
  <Words>317</Words>
  <Application>Microsoft Office PowerPoint</Application>
  <PresentationFormat>On-screen Show (4:3)</PresentationFormat>
  <Paragraphs>84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Fine-Tuning: A Critical Examination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576</cp:revision>
  <dcterms:created xsi:type="dcterms:W3CDTF">2014-03-21T04:49:25Z</dcterms:created>
  <dcterms:modified xsi:type="dcterms:W3CDTF">2021-04-13T23:02:26Z</dcterms:modified>
</cp:coreProperties>
</file>