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1"/>
  </p:notesMasterIdLst>
  <p:sldIdLst>
    <p:sldId id="256" r:id="rId2"/>
    <p:sldId id="454" r:id="rId3"/>
    <p:sldId id="455" r:id="rId4"/>
    <p:sldId id="456" r:id="rId5"/>
    <p:sldId id="457" r:id="rId6"/>
    <p:sldId id="458" r:id="rId7"/>
    <p:sldId id="459" r:id="rId8"/>
    <p:sldId id="446" r:id="rId9"/>
    <p:sldId id="4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6778" autoAdjust="0"/>
  </p:normalViewPr>
  <p:slideViewPr>
    <p:cSldViewPr>
      <p:cViewPr varScale="1">
        <p:scale>
          <a:sx n="146" d="100"/>
          <a:sy n="146" d="100"/>
        </p:scale>
        <p:origin x="1435" y="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8/09/2021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mages.fineartamerica.com/images-medium-large-5/1-artwork-conceptualising-quantum-foam-mark-garlick.jpg"/>
          <p:cNvPicPr>
            <a:picLocks noChangeAspect="1" noChangeArrowheads="1"/>
          </p:cNvPicPr>
          <p:nvPr/>
        </p:nvPicPr>
        <p:blipFill>
          <a:blip r:embed="rId3" cstate="print"/>
          <a:srcRect t="4451" b="3150"/>
          <a:stretch>
            <a:fillRect/>
          </a:stretch>
        </p:blipFill>
        <p:spPr bwMode="auto">
          <a:xfrm>
            <a:off x="0" y="260648"/>
            <a:ext cx="9144000" cy="63367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3816424"/>
          </a:xfrm>
        </p:spPr>
        <p:txBody>
          <a:bodyPr>
            <a:noAutofit/>
          </a:bodyPr>
          <a:lstStyle/>
          <a:p>
            <a:r>
              <a:rPr lang="en-AU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The Digital Physics Argument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70376"/>
            <a:ext cx="9144000" cy="694928"/>
          </a:xfrm>
        </p:spPr>
        <p:txBody>
          <a:bodyPr>
            <a:noAutofit/>
          </a:bodyPr>
          <a:lstStyle/>
          <a:p>
            <a:r>
              <a:rPr lang="en-A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May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46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>
                <a:latin typeface="Book Antiqua" pitchFamily="18" charset="0"/>
              </a:rPr>
              <a:t>The Digital Physics Argument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7" name="Picture 1" descr="D:\Pictures\Screenpresso\2021-05-22_22h53_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8712968" cy="4545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046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>
                <a:latin typeface="Book Antiqua" pitchFamily="18" charset="0"/>
              </a:rPr>
              <a:t>P2. The Emergent Universe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It is not known if gravity/space/time are emergent from underlying phenomenon.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Even if it was, this doesn’t make gravity/space/time unreal or an ‘illusion’, just not fundamental.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772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>
                <a:latin typeface="Book Antiqua" pitchFamily="18" charset="0"/>
              </a:rPr>
              <a:t>P1. A Mind Behind the Universe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Quantum cognition models do not support cosmological emergence from a mind.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Quantum mechanical theorems and experiments (Bell, quantum eraser, Leggett, </a:t>
            </a:r>
            <a:r>
              <a:rPr lang="en-AU" sz="2800" dirty="0" err="1"/>
              <a:t>Kochen-Specker</a:t>
            </a:r>
            <a:r>
              <a:rPr lang="en-AU" sz="2800" dirty="0"/>
              <a:t>, etc) do not support the role of minds in QM.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07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latin typeface="Book Antiqua" pitchFamily="18" charset="0"/>
              </a:rPr>
              <a:t>Further Problems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42493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Entire theory is ad hoc and very complicated.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Unclear how to reconcile with Christian theology (e.g. incarnation, God’s perfection, creation ex nihilo)</a:t>
            </a:r>
          </a:p>
        </p:txBody>
      </p:sp>
      <p:pic>
        <p:nvPicPr>
          <p:cNvPr id="40962" name="Picture 2" descr="D:\Pictures\Screenpresso\2021-05-22_22h51_33.png"/>
          <p:cNvPicPr>
            <a:picLocks noChangeAspect="1" noChangeArrowheads="1"/>
          </p:cNvPicPr>
          <p:nvPr/>
        </p:nvPicPr>
        <p:blipFill>
          <a:blip r:embed="rId3" cstate="print"/>
          <a:srcRect t="4118"/>
          <a:stretch>
            <a:fillRect/>
          </a:stretch>
        </p:blipFill>
        <p:spPr bwMode="auto">
          <a:xfrm>
            <a:off x="1259632" y="3316428"/>
            <a:ext cx="6408712" cy="3352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07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latin typeface="Book Antiqua" pitchFamily="18" charset="0"/>
              </a:rPr>
              <a:t>Is God Sinful?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b="1" dirty="0"/>
              <a:t>If we are simulations in the mind of God, then we are part of God.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We are part of God (from DPA and 1).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We are sinful.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If we are sinful and we are part of God, then a part of God is sinful.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A part of God is sinful (from 2, 3, 4).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If a part of God is sinful, then God is sinful simpliciter.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God is sinful simpliciter (from 5, 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44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>
                <a:latin typeface="Book Antiqua" pitchFamily="18" charset="0"/>
              </a:rPr>
              <a:t>Quantum Cosmology and God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Classical spacetime emerged from something more fundamental (information, micro-matter, quantum fields, etc).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If classical spacetime emerged from something more fundamental, a cosmic beginning does not imply an immaterial personal cause of the universe.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800" dirty="0"/>
              <a:t>Therefore, a cosmic beginning does not imply an immaterial personal cause of the universe.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latin typeface="Book Antiqua" pitchFamily="18" charset="0"/>
              </a:rPr>
              <a:t>My Book and Podcast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 descr="D:\Study and Projects\Craig Book\Unreasonable Faith - Ebo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3471725" cy="5455568"/>
          </a:xfrm>
          <a:prstGeom prst="rect">
            <a:avLst/>
          </a:prstGeom>
          <a:noFill/>
        </p:spPr>
      </p:pic>
      <p:pic>
        <p:nvPicPr>
          <p:cNvPr id="2051" name="Picture 3" descr="The Science of Everything Podca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772816"/>
            <a:ext cx="4293096" cy="4293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44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>
                <a:latin typeface="Book Antiqua" pitchFamily="18" charset="0"/>
              </a:rPr>
              <a:t>Consciousness and the Brain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052736"/>
            <a:ext cx="828092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fMRI studies correlate brain activity with mental functions.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Brain damage impairs specific mental functions.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 err="1"/>
              <a:t>Transcranial</a:t>
            </a:r>
            <a:r>
              <a:rPr lang="en-AU" sz="2000" dirty="0"/>
              <a:t> magnetic simulation can elicit specific memories, smells, etc.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Developmental impairments graded with brain damage (hydrocephalus &gt; </a:t>
            </a:r>
            <a:r>
              <a:rPr lang="en-AU" sz="2000" dirty="0" err="1"/>
              <a:t>hydranencephaly</a:t>
            </a:r>
            <a:r>
              <a:rPr lang="en-AU" sz="2000" dirty="0"/>
              <a:t> &gt; anencephaly).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Neurons known to carry electrical signals and able to process information in neural </a:t>
            </a:r>
            <a:r>
              <a:rPr lang="en-AU" sz="2000" dirty="0" err="1"/>
              <a:t>ciecuits</a:t>
            </a:r>
            <a:r>
              <a:rPr lang="en-AU" sz="2000" dirty="0"/>
              <a:t>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Gradation of animal cognition with brain complexity.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No known example of mental activity without brain.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AU" sz="2000" dirty="0"/>
              <a:t>Searle: “</a:t>
            </a:r>
            <a:r>
              <a:rPr lang="en-AU" sz="1600" b="1" dirty="0"/>
              <a:t>qualitative</a:t>
            </a:r>
            <a:r>
              <a:rPr lang="en-AU" sz="1600" dirty="0"/>
              <a:t>, </a:t>
            </a:r>
            <a:r>
              <a:rPr lang="en-AU" sz="1600" b="1" dirty="0"/>
              <a:t>unified</a:t>
            </a:r>
            <a:r>
              <a:rPr lang="en-AU" sz="1600" dirty="0"/>
              <a:t> </a:t>
            </a:r>
            <a:r>
              <a:rPr lang="en-AU" sz="1600" b="1" dirty="0"/>
              <a:t>subjectivity</a:t>
            </a:r>
            <a:r>
              <a:rPr lang="en-AU" sz="1600" dirty="0"/>
              <a:t> ”</a:t>
            </a:r>
            <a:endParaRPr lang="en-AU" sz="2000" dirty="0"/>
          </a:p>
        </p:txBody>
      </p:sp>
      <p:pic>
        <p:nvPicPr>
          <p:cNvPr id="43010" name="Picture 2" descr="Hydranencephaly | Radiology Case | Radiopaedia.o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5301208"/>
            <a:ext cx="1464246" cy="1464246"/>
          </a:xfrm>
          <a:prstGeom prst="rect">
            <a:avLst/>
          </a:prstGeom>
          <a:noFill/>
        </p:spPr>
      </p:pic>
      <p:pic>
        <p:nvPicPr>
          <p:cNvPr id="43012" name="Picture 4" descr="Anencephaly | SpringerLink"/>
          <p:cNvPicPr>
            <a:picLocks noChangeAspect="1" noChangeArrowheads="1"/>
          </p:cNvPicPr>
          <p:nvPr/>
        </p:nvPicPr>
        <p:blipFill>
          <a:blip r:embed="rId4" cstate="print"/>
          <a:srcRect l="2706" r="68585"/>
          <a:stretch>
            <a:fillRect/>
          </a:stretch>
        </p:blipFill>
        <p:spPr bwMode="auto">
          <a:xfrm>
            <a:off x="4283968" y="5301208"/>
            <a:ext cx="1296144" cy="1458508"/>
          </a:xfrm>
          <a:prstGeom prst="rect">
            <a:avLst/>
          </a:prstGeom>
          <a:noFill/>
        </p:spPr>
      </p:pic>
      <p:pic>
        <p:nvPicPr>
          <p:cNvPr id="43014" name="Picture 6" descr="https://web.archive.org/web/20160202225103if_/http://blogs.discovermagazine.com/neuroskeptic/files/2015/07/forsdyke_brains.png"/>
          <p:cNvPicPr>
            <a:picLocks noChangeAspect="1" noChangeArrowheads="1"/>
          </p:cNvPicPr>
          <p:nvPr/>
        </p:nvPicPr>
        <p:blipFill>
          <a:blip r:embed="rId5" cstate="print"/>
          <a:srcRect l="36175" t="45705" r="32079" b="13531"/>
          <a:stretch>
            <a:fillRect/>
          </a:stretch>
        </p:blipFill>
        <p:spPr bwMode="auto">
          <a:xfrm>
            <a:off x="971600" y="5301208"/>
            <a:ext cx="1656184" cy="1436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140657</TotalTime>
  <Words>386</Words>
  <Application>Microsoft Office PowerPoint</Application>
  <PresentationFormat>On-screen Show (4:3)</PresentationFormat>
  <Paragraphs>43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Book Antiqua</vt:lpstr>
      <vt:lpstr>Calibri</vt:lpstr>
      <vt:lpstr>Calisto MT</vt:lpstr>
      <vt:lpstr>Office Theme</vt:lpstr>
      <vt:lpstr>The Digital Physics Argument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James Fodor</cp:lastModifiedBy>
  <cp:revision>584</cp:revision>
  <dcterms:created xsi:type="dcterms:W3CDTF">2014-03-21T04:49:25Z</dcterms:created>
  <dcterms:modified xsi:type="dcterms:W3CDTF">2021-09-08T11:37:44Z</dcterms:modified>
</cp:coreProperties>
</file>