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8" r:id="rId1"/>
  </p:sldMasterIdLst>
  <p:sldIdLst>
    <p:sldId id="256" r:id="rId2"/>
    <p:sldId id="267" r:id="rId3"/>
    <p:sldId id="257" r:id="rId4"/>
    <p:sldId id="268" r:id="rId5"/>
    <p:sldId id="264" r:id="rId6"/>
    <p:sldId id="269" r:id="rId7"/>
    <p:sldId id="272" r:id="rId8"/>
    <p:sldId id="270" r:id="rId9"/>
    <p:sldId id="265" r:id="rId10"/>
    <p:sldId id="258" r:id="rId11"/>
    <p:sldId id="259" r:id="rId12"/>
    <p:sldId id="260" r:id="rId13"/>
    <p:sldId id="261" r:id="rId14"/>
    <p:sldId id="27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130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7/03/2022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18860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7/03/2022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6260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7/03/2022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54524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7/03/2022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0987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7/03/2022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27993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7/03/2022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89783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7/03/2022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9275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7/03/2022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082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7/03/2022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88951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7/03/2022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200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7/03/2022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31079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7/03/2022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80516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7/03/2022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12642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7/03/2022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23071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7/03/2022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69416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7/03/2022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773655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7/03/2022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88396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F591405D-880C-4C1E-BF2C-D94CB540C323}" type="datetimeFigureOut">
              <a:rPr lang="en-AU" smtClean="0"/>
              <a:t>7/03/2022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81942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  <p:sldLayoutId id="2147483940" r:id="rId12"/>
    <p:sldLayoutId id="2147483941" r:id="rId13"/>
    <p:sldLayoutId id="2147483942" r:id="rId14"/>
    <p:sldLayoutId id="2147483943" r:id="rId15"/>
    <p:sldLayoutId id="2147483944" r:id="rId16"/>
    <p:sldLayoutId id="214748394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09167-6865-470F-AF59-9EAE1055EC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693" y="603073"/>
            <a:ext cx="9440034" cy="1828801"/>
          </a:xfrm>
        </p:spPr>
        <p:txBody>
          <a:bodyPr>
            <a:normAutofit fontScale="90000"/>
          </a:bodyPr>
          <a:lstStyle/>
          <a:p>
            <a:r>
              <a:rPr lang="en-AU" sz="6600" dirty="0"/>
              <a:t>Computational Models</a:t>
            </a:r>
            <a:br>
              <a:rPr lang="en-AU" sz="6600" dirty="0"/>
            </a:br>
            <a:r>
              <a:rPr lang="en-AU" sz="6600" dirty="0"/>
              <a:t>and the Mind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3BF3F0-EBA5-489B-937C-945C4D7D30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693" y="2397401"/>
            <a:ext cx="9440034" cy="811702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AU" dirty="0"/>
              <a:t>James Fodor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AU" dirty="0"/>
              <a:t>7</a:t>
            </a:r>
            <a:r>
              <a:rPr lang="en-AU" baseline="30000" dirty="0"/>
              <a:t>th</a:t>
            </a:r>
            <a:r>
              <a:rPr lang="en-AU" dirty="0"/>
              <a:t> March 2022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8EE94AD-59A5-40BD-B0E2-DC72A91AB20D}"/>
              </a:ext>
            </a:extLst>
          </p:cNvPr>
          <p:cNvGrpSpPr/>
          <p:nvPr/>
        </p:nvGrpSpPr>
        <p:grpSpPr>
          <a:xfrm>
            <a:off x="3764995" y="3129359"/>
            <a:ext cx="4662009" cy="3601460"/>
            <a:chOff x="3899536" y="3520085"/>
            <a:chExt cx="4382347" cy="328676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CB0EB0EB-6DCD-475F-9F9F-A5DEE482C025}"/>
                </a:ext>
              </a:extLst>
            </p:cNvPr>
            <p:cNvSpPr/>
            <p:nvPr/>
          </p:nvSpPr>
          <p:spPr>
            <a:xfrm>
              <a:off x="5588710" y="4054053"/>
              <a:ext cx="1547447" cy="1745673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6146" name="Picture 2" descr="See the source image">
              <a:extLst>
                <a:ext uri="{FF2B5EF4-FFF2-40B4-BE49-F238E27FC236}">
                  <a16:creationId xmlns:a16="http://schemas.microsoft.com/office/drawing/2014/main" id="{5961EA8A-4DD9-4DB9-A557-0D6F65EBC4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9536" y="3520085"/>
              <a:ext cx="4382347" cy="32867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39053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22E67-6C9E-417A-BFE4-050D7EF90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b="1" dirty="0">
                <a:solidFill>
                  <a:schemeClr val="tx1"/>
                </a:solidFill>
              </a:rPr>
              <a:t>How Does the Mind Work? – Dualism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908A8-005F-44DF-92B4-5331AF4BE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3669729"/>
          </a:xfrm>
        </p:spPr>
        <p:txBody>
          <a:bodyPr>
            <a:normAutofit/>
          </a:bodyPr>
          <a:lstStyle/>
          <a:p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Descartes’ answer: its an immaterial substance.</a:t>
            </a:r>
          </a:p>
          <a:p>
            <a:endParaRPr lang="en-A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A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Problems:</a:t>
            </a:r>
          </a:p>
          <a:p>
            <a:pPr lvl="1"/>
            <a:r>
              <a:rPr lang="en-A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amenable to scientific inquiry.</a:t>
            </a:r>
          </a:p>
          <a:p>
            <a:pPr lvl="1"/>
            <a:r>
              <a:rPr lang="en-A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a good explanation.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A881C9-342B-4219-B0D7-47D39ED336CC}"/>
              </a:ext>
            </a:extLst>
          </p:cNvPr>
          <p:cNvSpPr txBox="1"/>
          <p:nvPr/>
        </p:nvSpPr>
        <p:spPr>
          <a:xfrm>
            <a:off x="-5324" y="2456091"/>
            <a:ext cx="121919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DADADA"/>
              </a:buClr>
              <a:buSzPct val="70000"/>
              <a:buFont typeface="Wingdings 2" charset="2"/>
              <a:buNone/>
              <a:tabLst/>
              <a:defRPr/>
            </a:pPr>
            <a:r>
              <a:rPr kumimoji="0" lang="en-AU" sz="2800" b="0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Stimulus </a:t>
            </a:r>
            <a:r>
              <a:rPr lang="en-AU" sz="280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kumimoji="0" lang="en-AU" sz="2800" b="0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(???) </a:t>
            </a:r>
            <a:r>
              <a:rPr lang="en-AU" sz="280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kumimoji="0" lang="en-AU" sz="2800" b="0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Response</a:t>
            </a:r>
          </a:p>
        </p:txBody>
      </p:sp>
    </p:spTree>
    <p:extLst>
      <p:ext uri="{BB962C8B-B14F-4D97-AF65-F5344CB8AC3E}">
        <p14:creationId xmlns:p14="http://schemas.microsoft.com/office/powerpoint/2010/main" val="106578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22E67-6C9E-417A-BFE4-050D7EF90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b="1" dirty="0">
                <a:solidFill>
                  <a:schemeClr val="tx1"/>
                </a:solidFill>
              </a:rPr>
              <a:t>How Does the Mind Work? – Behaviourism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908A8-005F-44DF-92B4-5331AF4BE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2400" dirty="0"/>
              <a:t>Behaviourism: forget about the mind, its all about behaviour.</a:t>
            </a:r>
          </a:p>
          <a:p>
            <a:endParaRPr lang="en-AU" sz="2400" dirty="0"/>
          </a:p>
          <a:p>
            <a:endParaRPr lang="en-AU" sz="2400" dirty="0"/>
          </a:p>
          <a:p>
            <a:r>
              <a:rPr lang="en-AU" sz="2400" dirty="0"/>
              <a:t>Problems</a:t>
            </a:r>
          </a:p>
          <a:p>
            <a:pPr lvl="1"/>
            <a:r>
              <a:rPr lang="en-AU" sz="2000" dirty="0"/>
              <a:t>Poverty of the stimulus arguments.</a:t>
            </a:r>
          </a:p>
          <a:p>
            <a:pPr lvl="1"/>
            <a:r>
              <a:rPr lang="en-AU" sz="2000" dirty="0"/>
              <a:t>Not enough reinforcement.</a:t>
            </a:r>
          </a:p>
          <a:p>
            <a:pPr lvl="1"/>
            <a:r>
              <a:rPr lang="en-AU" sz="2000" dirty="0"/>
              <a:t>Not plausible for very complex behaviours.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3266B4-2D36-42EB-B72D-BEECAA37DD7E}"/>
              </a:ext>
            </a:extLst>
          </p:cNvPr>
          <p:cNvSpPr txBox="1"/>
          <p:nvPr/>
        </p:nvSpPr>
        <p:spPr>
          <a:xfrm>
            <a:off x="1" y="2516249"/>
            <a:ext cx="121919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DADADA"/>
              </a:buClr>
              <a:buSzPct val="70000"/>
              <a:buFont typeface="Wingdings 2" charset="2"/>
              <a:buNone/>
              <a:tabLst/>
              <a:defRPr/>
            </a:pPr>
            <a:r>
              <a:rPr kumimoji="0" lang="en-AU" sz="2800" b="0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Stimulus </a:t>
            </a:r>
            <a:r>
              <a:rPr lang="en-AU" sz="280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kumimoji="0" lang="en-AU" sz="2800" b="0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Response</a:t>
            </a:r>
          </a:p>
        </p:txBody>
      </p:sp>
    </p:spTree>
    <p:extLst>
      <p:ext uri="{BB962C8B-B14F-4D97-AF65-F5344CB8AC3E}">
        <p14:creationId xmlns:p14="http://schemas.microsoft.com/office/powerpoint/2010/main" val="2360930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22E67-6C9E-417A-BFE4-050D7EF90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>
                <a:solidFill>
                  <a:schemeClr val="tx1"/>
                </a:solidFill>
              </a:rPr>
              <a:t>How Does the Mind Work? – CTM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908A8-005F-44DF-92B4-5331AF4BE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2400" dirty="0"/>
              <a:t>Computational theory of mind: cognition is computation.</a:t>
            </a:r>
          </a:p>
          <a:p>
            <a:endParaRPr lang="en-AU" sz="2400" dirty="0"/>
          </a:p>
          <a:p>
            <a:endParaRPr lang="en-AU" sz="2400" dirty="0"/>
          </a:p>
          <a:p>
            <a:r>
              <a:rPr lang="en-AU" sz="2400" dirty="0"/>
              <a:t>Digital computers seem to ‘think’, so maybe the mind works like digital computers.</a:t>
            </a:r>
          </a:p>
          <a:p>
            <a:r>
              <a:rPr lang="en-AU" sz="2400" dirty="0"/>
              <a:t>But what is computation exactly?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4F336E-B81C-44EC-BAF9-29DC32BC4FA5}"/>
              </a:ext>
            </a:extLst>
          </p:cNvPr>
          <p:cNvSpPr txBox="1"/>
          <p:nvPr/>
        </p:nvSpPr>
        <p:spPr>
          <a:xfrm>
            <a:off x="-5324" y="2486171"/>
            <a:ext cx="121919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DADADA"/>
              </a:buClr>
              <a:buSzPct val="70000"/>
              <a:buFont typeface="Wingdings 2" charset="2"/>
              <a:buNone/>
              <a:tabLst/>
              <a:defRPr/>
            </a:pPr>
            <a:r>
              <a:rPr kumimoji="0" lang="en-AU" sz="2800" b="0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Stimulus </a:t>
            </a:r>
            <a:r>
              <a:rPr lang="en-AU" sz="280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kumimoji="0" lang="en-AU" sz="2800" b="0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Computation </a:t>
            </a:r>
            <a:r>
              <a:rPr lang="en-AU" sz="280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kumimoji="0" lang="en-AU" sz="2800" b="0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Response</a:t>
            </a:r>
          </a:p>
        </p:txBody>
      </p:sp>
    </p:spTree>
    <p:extLst>
      <p:ext uri="{BB962C8B-B14F-4D97-AF65-F5344CB8AC3E}">
        <p14:creationId xmlns:p14="http://schemas.microsoft.com/office/powerpoint/2010/main" val="4041408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22E67-6C9E-417A-BFE4-050D7EF90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>
                <a:solidFill>
                  <a:schemeClr val="tx1"/>
                </a:solidFill>
              </a:rPr>
              <a:t>What is Computation?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908A8-005F-44DF-92B4-5331AF4BE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191" y="1732449"/>
            <a:ext cx="10515600" cy="4667251"/>
          </a:xfrm>
        </p:spPr>
        <p:txBody>
          <a:bodyPr>
            <a:normAutofit/>
          </a:bodyPr>
          <a:lstStyle/>
          <a:p>
            <a:r>
              <a:rPr lang="en-AU" sz="2400" dirty="0"/>
              <a:t>Computation is a process of symbol manipulation in accordance with a finite set of definite rules.</a:t>
            </a:r>
          </a:p>
        </p:txBody>
      </p:sp>
      <p:pic>
        <p:nvPicPr>
          <p:cNvPr id="2052" name="Picture 4" descr="See the source image">
            <a:extLst>
              <a:ext uri="{FF2B5EF4-FFF2-40B4-BE49-F238E27FC236}">
                <a16:creationId xmlns:a16="http://schemas.microsoft.com/office/drawing/2014/main" id="{B4F5F1A4-C48D-4BD7-8679-5F60AFE97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661" y="2822299"/>
            <a:ext cx="6420678" cy="361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6687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22E67-6C9E-417A-BFE4-050D7EF90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>
                <a:solidFill>
                  <a:schemeClr val="tx1"/>
                </a:solidFill>
              </a:rPr>
              <a:t>Computation in the Brain?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908A8-005F-44DF-92B4-5331AF4BE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191" y="1732448"/>
            <a:ext cx="10515600" cy="4667251"/>
          </a:xfrm>
        </p:spPr>
        <p:txBody>
          <a:bodyPr>
            <a:normAutofit/>
          </a:bodyPr>
          <a:lstStyle/>
          <a:p>
            <a:r>
              <a:rPr lang="en-AU" sz="2400" dirty="0"/>
              <a:t>But how does that work in the brain?</a:t>
            </a:r>
          </a:p>
          <a:p>
            <a:endParaRPr lang="en-AU" sz="2400" dirty="0"/>
          </a:p>
          <a:p>
            <a:endParaRPr lang="en-AU" sz="2400" dirty="0"/>
          </a:p>
          <a:p>
            <a:endParaRPr lang="en-AU" sz="2400" dirty="0"/>
          </a:p>
          <a:p>
            <a:endParaRPr lang="en-AU" sz="2400" dirty="0"/>
          </a:p>
          <a:p>
            <a:endParaRPr lang="en-AU" sz="2400" dirty="0"/>
          </a:p>
          <a:p>
            <a:endParaRPr lang="en-AU" sz="2400" dirty="0"/>
          </a:p>
          <a:p>
            <a:r>
              <a:rPr lang="en-AU" sz="2400" dirty="0"/>
              <a:t>If we could fill in the (???), would we even need the computational account?</a:t>
            </a:r>
          </a:p>
          <a:p>
            <a:r>
              <a:rPr lang="en-AU" sz="2400" dirty="0"/>
              <a:t>Or: if computation is entirely abstract, how explanatory is it?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559463-9462-4604-8B42-68BD8588126D}"/>
              </a:ext>
            </a:extLst>
          </p:cNvPr>
          <p:cNvGrpSpPr/>
          <p:nvPr/>
        </p:nvGrpSpPr>
        <p:grpSpPr>
          <a:xfrm>
            <a:off x="701760" y="2430452"/>
            <a:ext cx="10910829" cy="2632638"/>
            <a:chOff x="701760" y="2430452"/>
            <a:chExt cx="10910829" cy="2632638"/>
          </a:xfrm>
        </p:grpSpPr>
        <p:pic>
          <p:nvPicPr>
            <p:cNvPr id="4" name="Picture 2" descr="See the source image">
              <a:extLst>
                <a:ext uri="{FF2B5EF4-FFF2-40B4-BE49-F238E27FC236}">
                  <a16:creationId xmlns:a16="http://schemas.microsoft.com/office/drawing/2014/main" id="{386AABA4-58DA-4548-AFCB-9E50BA9141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760" y="2430453"/>
              <a:ext cx="4212219" cy="2632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 descr="See the source image">
              <a:extLst>
                <a:ext uri="{FF2B5EF4-FFF2-40B4-BE49-F238E27FC236}">
                  <a16:creationId xmlns:a16="http://schemas.microsoft.com/office/drawing/2014/main" id="{6CC75991-7D48-45B3-8123-1CA4F8817A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2345" y="2430452"/>
              <a:ext cx="4680244" cy="2632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C179CE5-D1BA-4BBB-A68D-09947FAAD404}"/>
                </a:ext>
              </a:extLst>
            </p:cNvPr>
            <p:cNvSpPr txBox="1"/>
            <p:nvPr/>
          </p:nvSpPr>
          <p:spPr>
            <a:xfrm>
              <a:off x="4940483" y="3485161"/>
              <a:ext cx="197052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AU" sz="2800" b="0" i="0" u="none" strike="noStrike" kern="1200" cap="none" spc="0" normalizeH="0" baseline="0" noProof="0" dirty="0">
                  <a:ln>
                    <a:solidFill>
                      <a:prstClr val="black">
                        <a:lumMod val="75000"/>
                        <a:lumOff val="25000"/>
                        <a:alpha val="10000"/>
                      </a:prstClr>
                    </a:solidFill>
                  </a:ln>
                  <a:solidFill>
                    <a:srgbClr val="DADADA"/>
                  </a:solidFill>
                  <a:effectLst>
                    <a:outerShdw blurRad="9525" dist="25400" dir="14640000" algn="tl" rotWithShape="0">
                      <a:prstClr val="black">
                        <a:alpha val="30000"/>
                      </a:prstClr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Symbol" panose="05050102010706020507" pitchFamily="18" charset="2"/>
                </a:rPr>
                <a:t></a:t>
              </a:r>
              <a:r>
                <a:rPr kumimoji="0" lang="en-AU" sz="2800" b="0" i="0" u="none" strike="noStrike" kern="1200" cap="none" spc="0" normalizeH="0" baseline="0" noProof="0" dirty="0">
                  <a:ln>
                    <a:solidFill>
                      <a:prstClr val="black">
                        <a:lumMod val="75000"/>
                        <a:lumOff val="25000"/>
                        <a:alpha val="10000"/>
                      </a:prstClr>
                    </a:solidFill>
                  </a:ln>
                  <a:solidFill>
                    <a:srgbClr val="DADADA"/>
                  </a:solidFill>
                  <a:effectLst>
                    <a:outerShdw blurRad="9525" dist="25400" dir="14640000" algn="tl" rotWithShape="0">
                      <a:prstClr val="black">
                        <a:alpha val="30000"/>
                      </a:prstClr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(???) </a:t>
              </a:r>
              <a:r>
                <a:rPr kumimoji="0" lang="en-AU" sz="2800" b="0" i="0" u="none" strike="noStrike" kern="1200" cap="none" spc="0" normalizeH="0" baseline="0" noProof="0" dirty="0">
                  <a:ln>
                    <a:solidFill>
                      <a:prstClr val="black">
                        <a:lumMod val="75000"/>
                        <a:lumOff val="25000"/>
                        <a:alpha val="10000"/>
                      </a:prstClr>
                    </a:solidFill>
                  </a:ln>
                  <a:solidFill>
                    <a:srgbClr val="DADADA"/>
                  </a:solidFill>
                  <a:effectLst>
                    <a:outerShdw blurRad="9525" dist="25400" dir="14640000" algn="tl" rotWithShape="0">
                      <a:prstClr val="black">
                        <a:alpha val="30000"/>
                      </a:prstClr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Symbol" panose="05050102010706020507" pitchFamily="18" charset="2"/>
                </a:rPr>
                <a:t></a:t>
              </a:r>
              <a:r>
                <a:rPr kumimoji="0" lang="en-AU" sz="2800" b="0" i="0" u="none" strike="noStrike" kern="1200" cap="none" spc="0" normalizeH="0" baseline="0" noProof="0" dirty="0">
                  <a:ln>
                    <a:solidFill>
                      <a:prstClr val="black">
                        <a:lumMod val="75000"/>
                        <a:lumOff val="25000"/>
                        <a:alpha val="10000"/>
                      </a:prstClr>
                    </a:solidFill>
                  </a:ln>
                  <a:solidFill>
                    <a:srgbClr val="DADADA"/>
                  </a:solidFill>
                  <a:effectLst>
                    <a:outerShdw blurRad="9525" dist="25400" dir="14640000" algn="tl" rotWithShape="0">
                      <a:prstClr val="black">
                        <a:alpha val="30000"/>
                      </a:prstClr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3956947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22E67-6C9E-417A-BFE4-050D7EF90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>
                <a:solidFill>
                  <a:schemeClr val="tx1"/>
                </a:solidFill>
              </a:rPr>
              <a:t>Computation in the Brain?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908A8-005F-44DF-92B4-5331AF4BE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191" y="1732448"/>
            <a:ext cx="10515600" cy="4667251"/>
          </a:xfrm>
        </p:spPr>
        <p:txBody>
          <a:bodyPr>
            <a:normAutofit/>
          </a:bodyPr>
          <a:lstStyle/>
          <a:p>
            <a:r>
              <a:rPr lang="en-AU" sz="2400" dirty="0"/>
              <a:t>How explanatory is a purely functional mapping from inputs to outputs?</a:t>
            </a:r>
          </a:p>
          <a:p>
            <a:endParaRPr lang="en-AU" sz="2400" dirty="0"/>
          </a:p>
          <a:p>
            <a:endParaRPr lang="en-AU" sz="2400" dirty="0"/>
          </a:p>
          <a:p>
            <a:r>
              <a:rPr lang="en-AU" sz="2400" dirty="0"/>
              <a:t>Such models do not really say ‘how’, or give the causal mechanisms.</a:t>
            </a:r>
          </a:p>
          <a:p>
            <a:r>
              <a:rPr lang="en-AU" sz="2400" dirty="0"/>
              <a:t>Sub-symbolic models provide a potential method to resolve this issue.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C367BAB-A3A7-4171-BEB7-B1E95AC61455}"/>
              </a:ext>
            </a:extLst>
          </p:cNvPr>
          <p:cNvGrpSpPr/>
          <p:nvPr/>
        </p:nvGrpSpPr>
        <p:grpSpPr>
          <a:xfrm>
            <a:off x="-5324" y="2486171"/>
            <a:ext cx="12191999" cy="647968"/>
            <a:chOff x="-5324" y="2486171"/>
            <a:chExt cx="12191999" cy="64796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4ED4BC8-3BED-423A-A9D6-FBF1C2B6E32A}"/>
                </a:ext>
              </a:extLst>
            </p:cNvPr>
            <p:cNvSpPr txBox="1"/>
            <p:nvPr/>
          </p:nvSpPr>
          <p:spPr>
            <a:xfrm>
              <a:off x="-5324" y="2486171"/>
              <a:ext cx="1219199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rgbClr val="DADADA"/>
                </a:buClr>
                <a:buSzPct val="70000"/>
                <a:buFont typeface="Wingdings 2" charset="2"/>
                <a:buNone/>
                <a:tabLst/>
                <a:defRPr/>
              </a:pPr>
              <a:r>
                <a:rPr kumimoji="0" lang="en-AU" sz="2800" b="0" i="0" u="none" strike="noStrike" kern="1200" cap="none" spc="0" normalizeH="0" baseline="0" noProof="0" dirty="0">
                  <a:ln>
                    <a:solidFill>
                      <a:prstClr val="black">
                        <a:lumMod val="75000"/>
                        <a:lumOff val="25000"/>
                        <a:alpha val="10000"/>
                      </a:prstClr>
                    </a:solidFill>
                  </a:ln>
                  <a:solidFill>
                    <a:srgbClr val="DADADA"/>
                  </a:solidFill>
                  <a:effectLst>
                    <a:outerShdw blurRad="9525" dist="25400" dir="14640000" algn="tl" rotWithShape="0">
                      <a:prstClr val="black">
                        <a:alpha val="30000"/>
                      </a:prstClr>
                    </a:outerShdw>
                  </a:effectLst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Stimulus </a:t>
              </a:r>
              <a:r>
                <a:rPr lang="en-AU" sz="2800" dirty="0">
                  <a:ln>
                    <a:solidFill>
                      <a:prstClr val="black">
                        <a:lumMod val="75000"/>
                        <a:lumOff val="25000"/>
                        <a:alpha val="10000"/>
                      </a:prstClr>
                    </a:solidFill>
                  </a:ln>
                  <a:solidFill>
                    <a:srgbClr val="DADADA"/>
                  </a:solidFill>
                  <a:effectLst>
                    <a:outerShdw blurRad="9525" dist="25400" dir="14640000" algn="tl" rotWithShape="0">
                      <a:prstClr val="black">
                        <a:alpha val="3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          </a:t>
              </a:r>
              <a:r>
                <a:rPr kumimoji="0" lang="en-AU" sz="2800" b="0" i="0" u="none" strike="noStrike" kern="1200" cap="none" spc="0" normalizeH="0" baseline="0" noProof="0" dirty="0">
                  <a:ln>
                    <a:solidFill>
                      <a:prstClr val="black">
                        <a:lumMod val="75000"/>
                        <a:lumOff val="25000"/>
                        <a:alpha val="10000"/>
                      </a:prstClr>
                    </a:solidFill>
                  </a:ln>
                  <a:solidFill>
                    <a:srgbClr val="DADADA"/>
                  </a:solidFill>
                  <a:effectLst>
                    <a:outerShdw blurRad="9525" dist="25400" dir="14640000" algn="tl" rotWithShape="0">
                      <a:prstClr val="black">
                        <a:alpha val="30000"/>
                      </a:prstClr>
                    </a:outerShdw>
                  </a:effectLst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               </a:t>
              </a:r>
              <a:r>
                <a:rPr lang="en-AU" sz="2800" dirty="0">
                  <a:ln>
                    <a:solidFill>
                      <a:prstClr val="black">
                        <a:lumMod val="75000"/>
                        <a:lumOff val="25000"/>
                        <a:alpha val="10000"/>
                      </a:prstClr>
                    </a:solidFill>
                  </a:ln>
                  <a:solidFill>
                    <a:srgbClr val="DADADA"/>
                  </a:solidFill>
                  <a:effectLst>
                    <a:outerShdw blurRad="9525" dist="25400" dir="14640000" algn="tl" rotWithShape="0">
                      <a:prstClr val="black">
                        <a:alpha val="3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</a:t>
              </a:r>
              <a:r>
                <a:rPr kumimoji="0" lang="en-AU" sz="2800" b="0" i="0" u="none" strike="noStrike" kern="1200" cap="none" spc="0" normalizeH="0" baseline="0" noProof="0" dirty="0">
                  <a:ln>
                    <a:solidFill>
                      <a:prstClr val="black">
                        <a:lumMod val="75000"/>
                        <a:lumOff val="25000"/>
                        <a:alpha val="10000"/>
                      </a:prstClr>
                    </a:solidFill>
                  </a:ln>
                  <a:solidFill>
                    <a:srgbClr val="DADADA"/>
                  </a:solidFill>
                  <a:effectLst>
                    <a:outerShdw blurRad="9525" dist="25400" dir="14640000" algn="tl" rotWithShape="0">
                      <a:prstClr val="black">
                        <a:alpha val="30000"/>
                      </a:prstClr>
                    </a:outerShdw>
                  </a:effectLst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Response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0062A3F-C646-46F7-80E3-487F76AAEE5F}"/>
                </a:ext>
              </a:extLst>
            </p:cNvPr>
            <p:cNvGrpSpPr/>
            <p:nvPr/>
          </p:nvGrpSpPr>
          <p:grpSpPr>
            <a:xfrm>
              <a:off x="4777513" y="2486171"/>
              <a:ext cx="2411791" cy="647968"/>
              <a:chOff x="4340191" y="2991998"/>
              <a:chExt cx="3153913" cy="856612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A1D5E53-0E06-453A-8B5B-6AA1DB996C2D}"/>
                  </a:ext>
                </a:extLst>
              </p:cNvPr>
              <p:cNvSpPr/>
              <p:nvPr/>
            </p:nvSpPr>
            <p:spPr>
              <a:xfrm>
                <a:off x="4340191" y="2991998"/>
                <a:ext cx="3153913" cy="856612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pic>
            <p:nvPicPr>
              <p:cNvPr id="5122" name="Picture 2" descr="See the source image">
                <a:extLst>
                  <a:ext uri="{FF2B5EF4-FFF2-40B4-BE49-F238E27FC236}">
                    <a16:creationId xmlns:a16="http://schemas.microsoft.com/office/drawing/2014/main" id="{9E4E0762-4CC7-4BEA-90E7-6A2EC6777E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59595" y="3117895"/>
                <a:ext cx="2928254" cy="6222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12645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22E67-6C9E-417A-BFE4-050D7EF90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>
                <a:solidFill>
                  <a:schemeClr val="tx1"/>
                </a:solidFill>
              </a:rPr>
              <a:t>Connectionism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908A8-005F-44DF-92B4-5331AF4BE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191" y="1732449"/>
            <a:ext cx="10515600" cy="4667251"/>
          </a:xfrm>
        </p:spPr>
        <p:txBody>
          <a:bodyPr>
            <a:normAutofit/>
          </a:bodyPr>
          <a:lstStyle/>
          <a:p>
            <a:r>
              <a:rPr lang="en-AU" sz="2400" dirty="0"/>
              <a:t>Connectionism describes cognition in terms of spreading patterns of activation modulated by the connectivity pattern of a network of interconnected nodes.</a:t>
            </a:r>
          </a:p>
          <a:p>
            <a:r>
              <a:rPr lang="en-AU" sz="2400" dirty="0"/>
              <a:t>Reconciliation(?): mental computations are implemented by spreading activation patterns.</a:t>
            </a:r>
          </a:p>
          <a:p>
            <a:endParaRPr lang="en-AU" sz="24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C37C1FB-94FD-4DC6-9481-00DD9C4CDB51}"/>
              </a:ext>
            </a:extLst>
          </p:cNvPr>
          <p:cNvGrpSpPr/>
          <p:nvPr/>
        </p:nvGrpSpPr>
        <p:grpSpPr>
          <a:xfrm>
            <a:off x="838199" y="4225365"/>
            <a:ext cx="10429358" cy="1792188"/>
            <a:chOff x="838199" y="4225365"/>
            <a:chExt cx="10429358" cy="1792188"/>
          </a:xfrm>
        </p:grpSpPr>
        <p:pic>
          <p:nvPicPr>
            <p:cNvPr id="4" name="Picture 2" descr="See the source image">
              <a:extLst>
                <a:ext uri="{FF2B5EF4-FFF2-40B4-BE49-F238E27FC236}">
                  <a16:creationId xmlns:a16="http://schemas.microsoft.com/office/drawing/2014/main" id="{632B8FBF-D4B5-47EE-BB57-595C8F76C95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718"/>
            <a:stretch/>
          </p:blipFill>
          <p:spPr bwMode="auto">
            <a:xfrm>
              <a:off x="838199" y="4225365"/>
              <a:ext cx="3141371" cy="17921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 descr="See the source image">
              <a:extLst>
                <a:ext uri="{FF2B5EF4-FFF2-40B4-BE49-F238E27FC236}">
                  <a16:creationId xmlns:a16="http://schemas.microsoft.com/office/drawing/2014/main" id="{2EC92592-FFE6-47EC-ADE5-AB01621D9C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81446" y="4225366"/>
              <a:ext cx="3186111" cy="17921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FC7E025-D477-4364-9272-EC8A44623773}"/>
                </a:ext>
              </a:extLst>
            </p:cNvPr>
            <p:cNvSpPr txBox="1"/>
            <p:nvPr/>
          </p:nvSpPr>
          <p:spPr>
            <a:xfrm>
              <a:off x="3979570" y="4895761"/>
              <a:ext cx="426328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AU" sz="2800" b="0" i="0" u="none" strike="noStrike" kern="1200" cap="none" spc="0" normalizeH="0" baseline="0" noProof="0" dirty="0">
                  <a:ln>
                    <a:solidFill>
                      <a:prstClr val="black">
                        <a:lumMod val="75000"/>
                        <a:lumOff val="25000"/>
                        <a:alpha val="10000"/>
                      </a:prstClr>
                    </a:solidFill>
                  </a:ln>
                  <a:solidFill>
                    <a:srgbClr val="DADADA"/>
                  </a:solidFill>
                  <a:effectLst>
                    <a:outerShdw blurRad="9525" dist="25400" dir="14640000" algn="tl" rotWithShape="0">
                      <a:prstClr val="black">
                        <a:alpha val="30000"/>
                      </a:prstClr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Symbol" panose="05050102010706020507" pitchFamily="18" charset="2"/>
                </a:rPr>
                <a:t>   </a:t>
              </a:r>
              <a:r>
                <a:rPr kumimoji="0" lang="en-AU" sz="2800" b="0" i="0" u="none" strike="noStrike" kern="1200" cap="none" spc="0" normalizeH="0" baseline="0" noProof="0" dirty="0">
                  <a:ln>
                    <a:solidFill>
                      <a:prstClr val="black">
                        <a:lumMod val="75000"/>
                        <a:lumOff val="25000"/>
                        <a:alpha val="10000"/>
                      </a:prstClr>
                    </a:solidFill>
                  </a:ln>
                  <a:solidFill>
                    <a:srgbClr val="DADADA"/>
                  </a:solidFill>
                  <a:effectLst>
                    <a:outerShdw blurRad="9525" dist="25400" dir="14640000" algn="tl" rotWithShape="0">
                      <a:prstClr val="black">
                        <a:alpha val="30000"/>
                      </a:prstClr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                             </a:t>
              </a:r>
              <a:r>
                <a:rPr kumimoji="0" lang="en-AU" sz="2800" b="0" i="0" u="none" strike="noStrike" kern="1200" cap="none" spc="0" normalizeH="0" baseline="0" noProof="0" dirty="0">
                  <a:ln>
                    <a:solidFill>
                      <a:prstClr val="black">
                        <a:lumMod val="75000"/>
                        <a:lumOff val="25000"/>
                        <a:alpha val="10000"/>
                      </a:prstClr>
                    </a:solidFill>
                  </a:ln>
                  <a:solidFill>
                    <a:srgbClr val="DADADA"/>
                  </a:solidFill>
                  <a:effectLst>
                    <a:outerShdw blurRad="9525" dist="25400" dir="14640000" algn="tl" rotWithShape="0">
                      <a:prstClr val="black">
                        <a:alpha val="30000"/>
                      </a:prstClr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Symbol" panose="05050102010706020507" pitchFamily="18" charset="2"/>
                </a:rPr>
                <a:t></a:t>
              </a:r>
              <a:r>
                <a:rPr kumimoji="0" lang="en-AU" sz="2800" b="0" i="0" u="none" strike="noStrike" kern="1200" cap="none" spc="0" normalizeH="0" baseline="0" noProof="0" dirty="0">
                  <a:ln>
                    <a:solidFill>
                      <a:prstClr val="black">
                        <a:lumMod val="75000"/>
                        <a:lumOff val="25000"/>
                        <a:alpha val="10000"/>
                      </a:prstClr>
                    </a:solidFill>
                  </a:ln>
                  <a:solidFill>
                    <a:srgbClr val="DADADA"/>
                  </a:solidFill>
                  <a:effectLst>
                    <a:outerShdw blurRad="9525" dist="25400" dir="14640000" algn="tl" rotWithShape="0">
                      <a:prstClr val="black">
                        <a:alpha val="30000"/>
                      </a:prstClr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endParaRPr lang="en-AU" dirty="0"/>
            </a:p>
          </p:txBody>
        </p:sp>
        <p:pic>
          <p:nvPicPr>
            <p:cNvPr id="4100" name="Picture 4" descr="See the source image">
              <a:extLst>
                <a:ext uri="{FF2B5EF4-FFF2-40B4-BE49-F238E27FC236}">
                  <a16:creationId xmlns:a16="http://schemas.microsoft.com/office/drawing/2014/main" id="{510F6AB5-4944-4661-BC4D-D0CE1C7C7DF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57" b="12890"/>
            <a:stretch/>
          </p:blipFill>
          <p:spPr bwMode="auto">
            <a:xfrm>
              <a:off x="4502629" y="4225366"/>
              <a:ext cx="3055758" cy="17921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9513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E5189-FB8B-4B07-BA6F-BF4465F47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>
                <a:solidFill>
                  <a:schemeClr val="tx1"/>
                </a:solidFill>
              </a:rPr>
              <a:t>The Implementation Hypothesis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0EC8D-E1CA-4E38-A3A7-49CF0538D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761116"/>
          </a:xfrm>
        </p:spPr>
        <p:txBody>
          <a:bodyPr>
            <a:normAutofit/>
          </a:bodyPr>
          <a:lstStyle/>
          <a:p>
            <a:r>
              <a:rPr lang="en-AU" sz="2400" dirty="0"/>
              <a:t>How could connectionist models ‘implement’ computational models?</a:t>
            </a:r>
          </a:p>
          <a:p>
            <a:r>
              <a:rPr lang="en-AU" sz="2400" dirty="0"/>
              <a:t>Potential answer:</a:t>
            </a:r>
          </a:p>
          <a:p>
            <a:pPr lvl="1"/>
            <a:r>
              <a:rPr lang="en-AU" sz="2200" dirty="0"/>
              <a:t>Symbols are abstractions of underlying structured </a:t>
            </a:r>
            <a:r>
              <a:rPr lang="en-AU" sz="2200" u="sng" dirty="0"/>
              <a:t>representations</a:t>
            </a:r>
            <a:r>
              <a:rPr lang="en-AU" sz="2200" dirty="0"/>
              <a:t>.</a:t>
            </a:r>
          </a:p>
          <a:p>
            <a:pPr lvl="1"/>
            <a:r>
              <a:rPr lang="en-AU" sz="2200" dirty="0"/>
              <a:t>Rules are abstractions of operational </a:t>
            </a:r>
            <a:r>
              <a:rPr lang="en-AU" sz="2200" u="sng" dirty="0"/>
              <a:t>transformations</a:t>
            </a:r>
            <a:r>
              <a:rPr lang="en-AU" sz="2200" dirty="0"/>
              <a:t> over these structured representations.</a:t>
            </a:r>
          </a:p>
          <a:p>
            <a:pPr lvl="1"/>
            <a:endParaRPr lang="en-AU" sz="2200" dirty="0"/>
          </a:p>
          <a:p>
            <a:pPr lvl="1"/>
            <a:endParaRPr lang="en-AU" sz="2200" dirty="0"/>
          </a:p>
          <a:p>
            <a:r>
              <a:rPr lang="en-AU" sz="2400" dirty="0"/>
              <a:t>Hence a need to study cognitive representations and how they are manipulated in different cognitive tasks.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122B65-6F92-4130-BFB4-FA57D357AF60}"/>
              </a:ext>
            </a:extLst>
          </p:cNvPr>
          <p:cNvSpPr txBox="1"/>
          <p:nvPr/>
        </p:nvSpPr>
        <p:spPr>
          <a:xfrm>
            <a:off x="-5324" y="4228832"/>
            <a:ext cx="121919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DADADA"/>
              </a:buClr>
              <a:buSzPct val="70000"/>
              <a:buFont typeface="Wingdings 2" charset="2"/>
              <a:buNone/>
              <a:tabLst/>
              <a:defRPr/>
            </a:pPr>
            <a:r>
              <a:rPr kumimoji="0" lang="en-AU" sz="2800" b="0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Stimulus </a:t>
            </a:r>
            <a:r>
              <a:rPr lang="en-AU" sz="280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kumimoji="0" lang="en-AU" sz="2800" b="0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Representation</a:t>
            </a:r>
            <a:r>
              <a:rPr lang="en-AU" sz="280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 </a:t>
            </a:r>
            <a:r>
              <a:rPr kumimoji="0" lang="en-AU" sz="2800" b="0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Transformation </a:t>
            </a:r>
            <a:r>
              <a:rPr lang="en-AU" sz="280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kumimoji="0" lang="en-AU" sz="2800" b="0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Response</a:t>
            </a:r>
          </a:p>
        </p:txBody>
      </p:sp>
    </p:spTree>
    <p:extLst>
      <p:ext uri="{BB962C8B-B14F-4D97-AF65-F5344CB8AC3E}">
        <p14:creationId xmlns:p14="http://schemas.microsoft.com/office/powerpoint/2010/main" val="177298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E5189-FB8B-4B07-BA6F-BF4465F47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b="1" dirty="0">
                <a:solidFill>
                  <a:schemeClr val="tx1"/>
                </a:solidFill>
              </a:rPr>
              <a:t>The Nature of Neural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0EC8D-E1CA-4E38-A3A7-49CF0538D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423186"/>
          </a:xfrm>
        </p:spPr>
        <p:txBody>
          <a:bodyPr>
            <a:normAutofit/>
          </a:bodyPr>
          <a:lstStyle/>
          <a:p>
            <a:r>
              <a:rPr lang="en-AU" sz="2400" dirty="0"/>
              <a:t>Much debate about the nature of these mental representations. </a:t>
            </a:r>
          </a:p>
          <a:p>
            <a:r>
              <a:rPr lang="en-AU" sz="2400" dirty="0"/>
              <a:t>Possibilities include:</a:t>
            </a:r>
          </a:p>
          <a:p>
            <a:pPr lvl="1"/>
            <a:r>
              <a:rPr lang="en-AU" sz="2000" dirty="0"/>
              <a:t>Images</a:t>
            </a:r>
          </a:p>
          <a:p>
            <a:pPr lvl="1"/>
            <a:r>
              <a:rPr lang="en-AU" sz="2000" dirty="0"/>
              <a:t>Frames</a:t>
            </a:r>
          </a:p>
          <a:p>
            <a:pPr lvl="1"/>
            <a:r>
              <a:rPr lang="en-AU" sz="2000" dirty="0"/>
              <a:t>Production rules</a:t>
            </a:r>
          </a:p>
          <a:p>
            <a:pPr lvl="1"/>
            <a:r>
              <a:rPr lang="en-AU" sz="2000" dirty="0"/>
              <a:t>Feature values</a:t>
            </a:r>
          </a:p>
          <a:p>
            <a:r>
              <a:rPr lang="en-AU" sz="2400" dirty="0"/>
              <a:t>Connectionist models provide representations most easily interpreted as feature values, though this is not the only possible interpretation.</a:t>
            </a:r>
          </a:p>
          <a:p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572876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7DC10-FE88-4F35-8B2F-0E61B6740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>
                <a:solidFill>
                  <a:schemeClr val="tx1"/>
                </a:solidFill>
              </a:rPr>
              <a:t>The Reductionist 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B104A-3868-4E17-8259-69BD70570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584" y="2272746"/>
            <a:ext cx="4797288" cy="3452191"/>
          </a:xfrm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-AU" sz="2400" dirty="0">
                <a:solidFill>
                  <a:schemeClr val="bg2">
                    <a:lumMod val="25000"/>
                    <a:lumOff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Cognitive process</a:t>
            </a:r>
          </a:p>
          <a:p>
            <a:pPr marL="0" indent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-AU" sz="2400" dirty="0">
                <a:solidFill>
                  <a:schemeClr val="bg2">
                    <a:lumMod val="25000"/>
                    <a:lumOff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</a:t>
            </a:r>
            <a:endParaRPr lang="en-AU" sz="2400" dirty="0">
              <a:solidFill>
                <a:schemeClr val="bg2">
                  <a:lumMod val="25000"/>
                  <a:lumOff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-AU" sz="2400" u="sng" dirty="0">
                <a:solidFill>
                  <a:schemeClr val="bg2">
                    <a:lumMod val="25000"/>
                    <a:lumOff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Representations and transformations</a:t>
            </a:r>
          </a:p>
          <a:p>
            <a:pPr marL="0" indent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-AU" sz="2400" dirty="0">
                <a:solidFill>
                  <a:schemeClr val="bg2">
                    <a:lumMod val="25000"/>
                    <a:lumOff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</a:t>
            </a:r>
            <a:endParaRPr lang="en-AU" sz="2400" dirty="0">
              <a:solidFill>
                <a:schemeClr val="bg2">
                  <a:lumMod val="25000"/>
                  <a:lumOff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-AU" sz="2400" dirty="0">
                <a:solidFill>
                  <a:schemeClr val="bg2">
                    <a:lumMod val="25000"/>
                    <a:lumOff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Neural networks</a:t>
            </a:r>
          </a:p>
          <a:p>
            <a:pPr marL="0" indent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-AU" sz="2400" dirty="0">
                <a:solidFill>
                  <a:schemeClr val="bg2">
                    <a:lumMod val="25000"/>
                    <a:lumOff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</a:t>
            </a:r>
            <a:endParaRPr lang="en-AU" sz="2400" dirty="0">
              <a:solidFill>
                <a:schemeClr val="bg2">
                  <a:lumMod val="25000"/>
                  <a:lumOff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-AU" sz="2400" dirty="0">
                <a:solidFill>
                  <a:schemeClr val="bg2">
                    <a:lumMod val="25000"/>
                    <a:lumOff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Detailed neurophysiology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DE5F7E0-B53C-491E-B9EE-70EAC0FC7745}"/>
              </a:ext>
            </a:extLst>
          </p:cNvPr>
          <p:cNvSpPr txBox="1">
            <a:spLocks/>
          </p:cNvSpPr>
          <p:nvPr/>
        </p:nvSpPr>
        <p:spPr>
          <a:xfrm>
            <a:off x="6414641" y="2272746"/>
            <a:ext cx="4852916" cy="37834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AU" sz="2400" dirty="0">
                <a:solidFill>
                  <a:schemeClr val="bg2">
                    <a:lumMod val="25000"/>
                    <a:lumOff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Language comprehension</a:t>
            </a: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AU" sz="2400" dirty="0">
                <a:solidFill>
                  <a:schemeClr val="bg2">
                    <a:lumMod val="25000"/>
                    <a:lumOff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</a:t>
            </a:r>
            <a:endParaRPr lang="en-AU" sz="2400" dirty="0">
              <a:solidFill>
                <a:schemeClr val="bg2">
                  <a:lumMod val="25000"/>
                  <a:lumOff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AU" sz="2400" u="sng" dirty="0">
                <a:solidFill>
                  <a:schemeClr val="bg2">
                    <a:lumMod val="25000"/>
                    <a:lumOff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Transformer language models</a:t>
            </a: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en-AU" sz="2400" dirty="0">
                <a:solidFill>
                  <a:schemeClr val="bg2">
                    <a:lumMod val="25000"/>
                    <a:lumOff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</a:t>
            </a:r>
            <a:endParaRPr lang="en-AU" sz="2400" dirty="0">
              <a:solidFill>
                <a:schemeClr val="bg2">
                  <a:lumMod val="25000"/>
                  <a:lumOff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AU" sz="2400" dirty="0">
                <a:solidFill>
                  <a:schemeClr val="bg2">
                    <a:lumMod val="25000"/>
                    <a:lumOff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Synaptic plasticity &amp; connectivity</a:t>
            </a: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en-AU" sz="2400" dirty="0">
                <a:solidFill>
                  <a:schemeClr val="bg2">
                    <a:lumMod val="25000"/>
                    <a:lumOff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</a:t>
            </a:r>
            <a:endParaRPr lang="en-AU" sz="2400" dirty="0">
              <a:solidFill>
                <a:schemeClr val="bg2">
                  <a:lumMod val="25000"/>
                  <a:lumOff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AU" sz="2400" dirty="0">
                <a:solidFill>
                  <a:schemeClr val="bg2">
                    <a:lumMod val="25000"/>
                    <a:lumOff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Neurotransmitters, channels, dendritic trees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3FF9B7F-494F-4D2C-9491-B6A545E0A315}"/>
              </a:ext>
            </a:extLst>
          </p:cNvPr>
          <p:cNvCxnSpPr>
            <a:cxnSpLocks/>
          </p:cNvCxnSpPr>
          <p:nvPr/>
        </p:nvCxnSpPr>
        <p:spPr>
          <a:xfrm>
            <a:off x="5473147" y="2524537"/>
            <a:ext cx="96539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8803E08-D257-4106-9FC5-33BA2BA67C41}"/>
              </a:ext>
            </a:extLst>
          </p:cNvPr>
          <p:cNvCxnSpPr>
            <a:cxnSpLocks/>
          </p:cNvCxnSpPr>
          <p:nvPr/>
        </p:nvCxnSpPr>
        <p:spPr>
          <a:xfrm>
            <a:off x="5473147" y="3432310"/>
            <a:ext cx="96539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E1D9413-F831-4CD1-B376-1A7ACE229E95}"/>
              </a:ext>
            </a:extLst>
          </p:cNvPr>
          <p:cNvCxnSpPr>
            <a:cxnSpLocks/>
          </p:cNvCxnSpPr>
          <p:nvPr/>
        </p:nvCxnSpPr>
        <p:spPr>
          <a:xfrm>
            <a:off x="5473147" y="4306954"/>
            <a:ext cx="96539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5BDF81D-FDB9-4A80-A913-ACD565566DC6}"/>
              </a:ext>
            </a:extLst>
          </p:cNvPr>
          <p:cNvCxnSpPr>
            <a:cxnSpLocks/>
          </p:cNvCxnSpPr>
          <p:nvPr/>
        </p:nvCxnSpPr>
        <p:spPr>
          <a:xfrm>
            <a:off x="5473147" y="5208102"/>
            <a:ext cx="96539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66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BFB7B-DB59-4F49-B556-D0EB07D91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>
                <a:solidFill>
                  <a:schemeClr val="tx1"/>
                </a:solidFill>
              </a:rPr>
              <a:t>Testing Cognitive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84A1E-1594-4CD5-92DF-3FACBA1E8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2400" dirty="0"/>
              <a:t>A model is an abstract representation of the key aspects of some system.</a:t>
            </a:r>
          </a:p>
          <a:p>
            <a:r>
              <a:rPr lang="en-AU" sz="2400" dirty="0"/>
              <a:t>Models cannot be evaluated without knowing their goals.</a:t>
            </a:r>
          </a:p>
          <a:p>
            <a:r>
              <a:rPr lang="en-AU" sz="2400" dirty="0"/>
              <a:t>What would ‘complete’ success look like for a particular model?</a:t>
            </a:r>
          </a:p>
          <a:p>
            <a:r>
              <a:rPr lang="en-AU" sz="2400" dirty="0"/>
              <a:t>Validate the model by how close it reaches to complete success (e.g. R-squared value for regression).</a:t>
            </a:r>
          </a:p>
        </p:txBody>
      </p:sp>
    </p:spTree>
    <p:extLst>
      <p:ext uri="{BB962C8B-B14F-4D97-AF65-F5344CB8AC3E}">
        <p14:creationId xmlns:p14="http://schemas.microsoft.com/office/powerpoint/2010/main" val="377005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6FD07-5A45-48F2-855D-9331C902E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b="1" dirty="0">
                <a:solidFill>
                  <a:schemeClr val="tx1"/>
                </a:solidFill>
              </a:rPr>
              <a:t>Distributed Lexical Semantics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7580F-F489-4C15-96BF-AE2A086F1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65579"/>
            <a:ext cx="10353762" cy="4887012"/>
          </a:xfrm>
        </p:spPr>
        <p:txBody>
          <a:bodyPr>
            <a:normAutofit/>
          </a:bodyPr>
          <a:lstStyle/>
          <a:p>
            <a:r>
              <a:rPr lang="en-AU" sz="2400" dirty="0"/>
              <a:t>Goal: to model the structure and function of the human conceptual system, in a manner that is amenable to explanation in terms of neural activity.</a:t>
            </a:r>
          </a:p>
          <a:p>
            <a:r>
              <a:rPr lang="en-AU" sz="2400" dirty="0"/>
              <a:t>Not goals:</a:t>
            </a:r>
          </a:p>
          <a:p>
            <a:pPr lvl="1"/>
            <a:r>
              <a:rPr lang="en-AU" sz="2000" dirty="0"/>
              <a:t>To model individual differences in semantic intuitions.</a:t>
            </a:r>
          </a:p>
          <a:p>
            <a:pPr lvl="1"/>
            <a:r>
              <a:rPr lang="en-AU" sz="2000" dirty="0"/>
              <a:t>To construct models that replicate human linguistic performance.</a:t>
            </a:r>
          </a:p>
          <a:p>
            <a:pPr lvl="1"/>
            <a:r>
              <a:rPr lang="en-AU" sz="2000" dirty="0"/>
              <a:t>To describe all aspects of word or phrase meaning.</a:t>
            </a:r>
          </a:p>
          <a:p>
            <a:r>
              <a:rPr lang="en-AU" sz="2400" dirty="0"/>
              <a:t>Success: accurately encode the similarity, relatedness, and featural structures of human concepts, and the mechanisms by which they are combined.</a:t>
            </a:r>
          </a:p>
          <a:p>
            <a:r>
              <a:rPr lang="en-AU" sz="2400" dirty="0"/>
              <a:t>Measurement: correlation of modelled similarity (etc) values to ratings from human subjects. Potential for correlation with fMRI data.</a:t>
            </a:r>
          </a:p>
        </p:txBody>
      </p:sp>
    </p:spTree>
    <p:extLst>
      <p:ext uri="{BB962C8B-B14F-4D97-AF65-F5344CB8AC3E}">
        <p14:creationId xmlns:p14="http://schemas.microsoft.com/office/powerpoint/2010/main" val="426517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E5189-FB8B-4B07-BA6F-BF4465F47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>
                <a:solidFill>
                  <a:schemeClr val="tx1"/>
                </a:solidFill>
              </a:rPr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0EC8D-E1CA-4E38-A3A7-49CF0538D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761116"/>
          </a:xfrm>
        </p:spPr>
        <p:txBody>
          <a:bodyPr>
            <a:normAutofit/>
          </a:bodyPr>
          <a:lstStyle/>
          <a:p>
            <a:r>
              <a:rPr lang="en-AU" sz="2400" dirty="0"/>
              <a:t>A fully adequate cognitive science needs to be able to link neural implementation with cognitive processes.</a:t>
            </a:r>
          </a:p>
          <a:p>
            <a:r>
              <a:rPr lang="en-AU" sz="2400" dirty="0"/>
              <a:t>Traditional cognitive models often do not say much about the nature of the representations used in the brain.</a:t>
            </a:r>
          </a:p>
          <a:p>
            <a:r>
              <a:rPr lang="en-AU" sz="2400" dirty="0"/>
              <a:t>Connectionist models are a promising approach to provide such a link.</a:t>
            </a:r>
          </a:p>
          <a:p>
            <a:r>
              <a:rPr lang="en-AU" sz="2400" dirty="0"/>
              <a:t>Cognitive models must be evaluated in accordance with their goals.</a:t>
            </a:r>
          </a:p>
          <a:p>
            <a:r>
              <a:rPr lang="en-AU" sz="2400" dirty="0"/>
              <a:t>Distributed lexical semantics models seek to describe the representation of conceptual information.</a:t>
            </a:r>
          </a:p>
          <a:p>
            <a:endParaRPr lang="en-AU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122B65-6F92-4130-BFB4-FA57D357AF60}"/>
              </a:ext>
            </a:extLst>
          </p:cNvPr>
          <p:cNvSpPr txBox="1"/>
          <p:nvPr/>
        </p:nvSpPr>
        <p:spPr>
          <a:xfrm>
            <a:off x="-5324" y="5646814"/>
            <a:ext cx="121919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DADADA"/>
              </a:buClr>
              <a:buSzPct val="70000"/>
              <a:buFont typeface="Wingdings 2" charset="2"/>
              <a:buNone/>
              <a:tabLst/>
              <a:defRPr/>
            </a:pPr>
            <a:r>
              <a:rPr kumimoji="0" lang="en-AU" sz="2800" b="0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Stimulus </a:t>
            </a:r>
            <a:r>
              <a:rPr lang="en-AU" sz="280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kumimoji="0" lang="en-AU" sz="2800" b="0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Representation</a:t>
            </a:r>
            <a:r>
              <a:rPr lang="en-AU" sz="280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 </a:t>
            </a:r>
            <a:r>
              <a:rPr kumimoji="0" lang="en-AU" sz="2800" b="0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Transformation </a:t>
            </a:r>
            <a:r>
              <a:rPr lang="en-AU" sz="280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kumimoji="0" lang="en-AU" sz="2800" b="0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Response</a:t>
            </a:r>
          </a:p>
        </p:txBody>
      </p:sp>
    </p:spTree>
    <p:extLst>
      <p:ext uri="{BB962C8B-B14F-4D97-AF65-F5344CB8AC3E}">
        <p14:creationId xmlns:p14="http://schemas.microsoft.com/office/powerpoint/2010/main" val="3997545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1579</TotalTime>
  <Words>665</Words>
  <Application>Microsoft Office PowerPoint</Application>
  <PresentationFormat>Widescreen</PresentationFormat>
  <Paragraphs>103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Calisto MT</vt:lpstr>
      <vt:lpstr>Wingdings 2</vt:lpstr>
      <vt:lpstr>Slate</vt:lpstr>
      <vt:lpstr>Computational Models and the Mind</vt:lpstr>
      <vt:lpstr>How Does the Mind Work? – Dualism</vt:lpstr>
      <vt:lpstr>How Does the Mind Work? – Behaviourism</vt:lpstr>
      <vt:lpstr>How Does the Mind Work? – CTM</vt:lpstr>
      <vt:lpstr>What is Computation?</vt:lpstr>
      <vt:lpstr>Computation in the Brain?</vt:lpstr>
      <vt:lpstr>Computation in the Brain?</vt:lpstr>
      <vt:lpstr>Connectionism</vt:lpstr>
      <vt:lpstr>The Implementation Hypothesis</vt:lpstr>
      <vt:lpstr>The Nature of Neural Representation</vt:lpstr>
      <vt:lpstr>The Reductionist Objective</vt:lpstr>
      <vt:lpstr>Testing Cognitive Models</vt:lpstr>
      <vt:lpstr>Distributed Lexical Semantics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Fodor</dc:creator>
  <cp:lastModifiedBy>James Fodor</cp:lastModifiedBy>
  <cp:revision>23</cp:revision>
  <dcterms:created xsi:type="dcterms:W3CDTF">2022-03-03T22:42:08Z</dcterms:created>
  <dcterms:modified xsi:type="dcterms:W3CDTF">2022-03-07T10:18:12Z</dcterms:modified>
</cp:coreProperties>
</file>