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2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</p:sldIdLst>
  <p:sldSz cy="5143500" cx="9144000"/>
  <p:notesSz cx="6858000" cy="9144000"/>
  <p:embeddedFontLst>
    <p:embeddedFont>
      <p:font typeface="Average"/>
      <p:regular r:id="rId31"/>
    </p:embeddedFont>
    <p:embeddedFont>
      <p:font typeface="Oswald"/>
      <p:regular r:id="rId32"/>
      <p:bold r:id="rId3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275508A3-134A-482E-B5EA-296DAEB6CD91}">
  <a:tblStyle styleId="{275508A3-134A-482E-B5EA-296DAEB6CD9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Average-regular.fntdata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font" Target="fonts/Oswald-bold.fntdata"/><Relationship Id="rId10" Type="http://schemas.openxmlformats.org/officeDocument/2006/relationships/slide" Target="slides/slide4.xml"/><Relationship Id="rId32" Type="http://schemas.openxmlformats.org/officeDocument/2006/relationships/font" Target="fonts/Oswald-regular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en.wikipedia.org/wiki/Yersinia_pestis" TargetMode="Externa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5f67fd3b9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5f67fd3b9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u="sng">
                <a:solidFill>
                  <a:schemeClr val="hlink"/>
                </a:solidFill>
                <a:hlinkClick r:id="rId2"/>
              </a:rPr>
              <a:t>Yersinia pestis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5f67fd3b95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5f67fd3b95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5f67fd3b95_0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5f67fd3b95_0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5f67fd3b95_0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5f67fd3b95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5f67fd3b95_3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5f67fd3b95_3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5f67fd3b95_3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5f67fd3b95_3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5f67fd3b95_3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5f67fd3b95_3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5f67fd3b95_3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5f67fd3b95_3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5f67fd3b95_3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5f67fd3b95_3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5f67fd3b95_3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5f67fd3b95_3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5f67fd3b95_3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5f67fd3b95_3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5f67fd3b95_3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5f67fd3b95_3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5f67fd3b95_0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5f67fd3b95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5f67fd3b95_3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5f67fd3b95_3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5f7405d4d0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5f7405d4d0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5f7405d4d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5f7405d4d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5f7405d4d0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5f7405d4d0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5f7405d4d0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5f7405d4d0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5f7405d4d0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5f7405d4d0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5f7405d4d0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5f7405d4d0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5f7405d4d0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5f7405d4d0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5f7405d4d0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5f7405d4d0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5f7405d4d0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5f7405d4d0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4350279" y="2855377"/>
            <a:ext cx="443589" cy="105632"/>
            <a:chOff x="4137525" y="2915950"/>
            <a:chExt cx="869100" cy="207000"/>
          </a:xfrm>
        </p:grpSpPr>
        <p:sp>
          <p:nvSpPr>
            <p:cNvPr id="11" name="Google Shape;11;p2"/>
            <p:cNvSpPr/>
            <p:nvPr/>
          </p:nvSpPr>
          <p:spPr>
            <a:xfrm>
              <a:off x="446857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47996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41375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" name="Google Shape;14;p2"/>
          <p:cNvSpPr txBox="1"/>
          <p:nvPr>
            <p:ph type="ctrTitle"/>
          </p:nvPr>
        </p:nvSpPr>
        <p:spPr>
          <a:xfrm>
            <a:off x="671258" y="990800"/>
            <a:ext cx="7801500" cy="173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671250" y="3174876"/>
            <a:ext cx="7801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671250" y="2141250"/>
            <a:ext cx="7852200" cy="86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6" name="Google Shape;26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4" name="Google Shape;34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5" name="Google Shape;35;p7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bg>
      <p:bgPr>
        <a:solidFill>
          <a:schemeClr val="lt2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/>
          <p:nvPr>
            <p:ph type="title"/>
          </p:nvPr>
        </p:nvSpPr>
        <p:spPr>
          <a:xfrm>
            <a:off x="490250" y="526350"/>
            <a:ext cx="62271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8" name="Google Shape;38;p8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1" name="Google Shape;4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2" name="Google Shape;42;p9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3" name="Google Shape;43;p9"/>
          <p:cNvSpPr txBox="1"/>
          <p:nvPr>
            <p:ph idx="1" type="subTitle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4" name="Google Shape;4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Oswald"/>
              <a:buNone/>
              <a:defRPr sz="21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</a:lstStyle>
          <a:p/>
        </p:txBody>
      </p:sp>
      <p:sp>
        <p:nvSpPr>
          <p:cNvPr id="48" name="Google Shape;48;p10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/>
          <p:nvPr>
            <p:ph hasCustomPrompt="1" type="title"/>
          </p:nvPr>
        </p:nvSpPr>
        <p:spPr>
          <a:xfrm>
            <a:off x="311700" y="1255275"/>
            <a:ext cx="8520600" cy="1890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/>
          <p:nvPr>
            <p:ph idx="1" type="body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lat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verage"/>
              <a:buChar char="●"/>
              <a:defRPr sz="18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lvl="1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lvl="2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lvl="3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lvl="4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lvl="5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lvl="6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lvl="7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lvl="8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Relationship Id="rId4" Type="http://schemas.openxmlformats.org/officeDocument/2006/relationships/image" Target="../media/image9.png"/><Relationship Id="rId9" Type="http://schemas.openxmlformats.org/officeDocument/2006/relationships/image" Target="../media/image8.png"/><Relationship Id="rId5" Type="http://schemas.openxmlformats.org/officeDocument/2006/relationships/image" Target="../media/image14.png"/><Relationship Id="rId6" Type="http://schemas.openxmlformats.org/officeDocument/2006/relationships/image" Target="../media/image1.png"/><Relationship Id="rId7" Type="http://schemas.openxmlformats.org/officeDocument/2006/relationships/image" Target="../media/image6.png"/><Relationship Id="rId8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en.wikipedia.org/wiki/Incubation_period" TargetMode="External"/><Relationship Id="rId4" Type="http://schemas.openxmlformats.org/officeDocument/2006/relationships/hyperlink" Target="https://en.wikipedia.org/wiki/List_of_human_disease_case_fatality_rates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0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6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5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3"/>
          <p:cNvPicPr preferRelativeResize="0"/>
          <p:nvPr/>
        </p:nvPicPr>
        <p:blipFill rotWithShape="1">
          <a:blip r:embed="rId3">
            <a:alphaModFix/>
          </a:blip>
          <a:srcRect b="11489" l="0" r="0" t="2251"/>
          <a:stretch/>
        </p:blipFill>
        <p:spPr>
          <a:xfrm>
            <a:off x="383938" y="0"/>
            <a:ext cx="837612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3"/>
          <p:cNvSpPr txBox="1"/>
          <p:nvPr>
            <p:ph type="ctrTitle"/>
          </p:nvPr>
        </p:nvSpPr>
        <p:spPr>
          <a:xfrm>
            <a:off x="311708" y="8207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Can we survive a pandemic?</a:t>
            </a:r>
            <a:endParaRPr sz="600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1" name="Google Shape;61;p13"/>
          <p:cNvSpPr txBox="1"/>
          <p:nvPr>
            <p:ph idx="1" type="subTitle"/>
          </p:nvPr>
        </p:nvSpPr>
        <p:spPr>
          <a:xfrm>
            <a:off x="311713" y="3565425"/>
            <a:ext cx="8520600" cy="105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James Fodor and Matthew Wiseman</a:t>
            </a:r>
            <a:endParaRPr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August 2019</a:t>
            </a:r>
            <a:endParaRPr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Types of pathogens</a:t>
            </a:r>
            <a:endParaRPr/>
          </a:p>
        </p:txBody>
      </p:sp>
      <p:sp>
        <p:nvSpPr>
          <p:cNvPr id="67" name="Google Shape;67;p14"/>
          <p:cNvSpPr txBox="1"/>
          <p:nvPr>
            <p:ph idx="1" type="body"/>
          </p:nvPr>
        </p:nvSpPr>
        <p:spPr>
          <a:xfrm>
            <a:off x="311700" y="1220550"/>
            <a:ext cx="8520600" cy="308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Parasitic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Protozoa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Fungal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Bacterial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Viral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1600"/>
              </a:spcAft>
              <a:buSzPts val="1800"/>
              <a:buChar char="●"/>
            </a:pPr>
            <a:r>
              <a:rPr lang="en"/>
              <a:t>Prion</a:t>
            </a:r>
            <a:endParaRPr/>
          </a:p>
        </p:txBody>
      </p:sp>
      <p:pic>
        <p:nvPicPr>
          <p:cNvPr id="68" name="Google Shape;68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22123" y="1178060"/>
            <a:ext cx="6546874" cy="2672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58400" y="3906674"/>
            <a:ext cx="980376" cy="980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95246" y="3906663"/>
            <a:ext cx="980375" cy="980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816700" y="3906674"/>
            <a:ext cx="874675" cy="864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4"/>
          <p:cNvPicPr preferRelativeResize="0"/>
          <p:nvPr/>
        </p:nvPicPr>
        <p:blipFill rotWithShape="1">
          <a:blip r:embed="rId7">
            <a:alphaModFix/>
          </a:blip>
          <a:srcRect b="0" l="15798" r="17087" t="0"/>
          <a:stretch/>
        </p:blipFill>
        <p:spPr>
          <a:xfrm>
            <a:off x="6923675" y="3904426"/>
            <a:ext cx="874675" cy="868921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4"/>
          <p:cNvPicPr preferRelativeResize="0"/>
          <p:nvPr/>
        </p:nvPicPr>
        <p:blipFill rotWithShape="1">
          <a:blip r:embed="rId8">
            <a:alphaModFix/>
          </a:blip>
          <a:srcRect b="14568" l="24993" r="24019" t="15924"/>
          <a:stretch/>
        </p:blipFill>
        <p:spPr>
          <a:xfrm>
            <a:off x="4621550" y="3930548"/>
            <a:ext cx="1017400" cy="780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969300" y="3904425"/>
            <a:ext cx="935574" cy="868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5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Epidemics vs Pandemics</a:t>
            </a:r>
            <a:endParaRPr/>
          </a:p>
        </p:txBody>
      </p:sp>
      <p:sp>
        <p:nvSpPr>
          <p:cNvPr id="80" name="Google Shape;80;p15"/>
          <p:cNvSpPr txBox="1"/>
          <p:nvPr>
            <p:ph idx="1" type="body"/>
          </p:nvPr>
        </p:nvSpPr>
        <p:spPr>
          <a:xfrm>
            <a:off x="311700" y="1220550"/>
            <a:ext cx="8520600" cy="353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Endemic: A disease is endemic to an area if it exists at a constant rate in that area for a prolonged time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Epidemic: The rapid spread of infectious disease to a large number of people within a short period of time</a:t>
            </a:r>
            <a:endParaRPr/>
          </a:p>
          <a:p>
            <a:pPr indent="-317500" lvl="1" marL="914400" rtl="0" algn="l">
              <a:spcBef>
                <a:spcPts val="160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Increased virulence (mutations, gene transfer)</a:t>
            </a:r>
            <a:endParaRPr/>
          </a:p>
          <a:p>
            <a:pPr indent="-317500" lvl="1" marL="914400" rtl="0" algn="l">
              <a:spcBef>
                <a:spcPts val="160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Introduction into a new location (exploration, conquest, trade)</a:t>
            </a:r>
            <a:endParaRPr/>
          </a:p>
          <a:p>
            <a:pPr indent="-317500" lvl="1" marL="914400" rtl="0" algn="l">
              <a:spcBef>
                <a:spcPts val="160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Changes in host susceptibility (famine, war, other diseases)</a:t>
            </a:r>
            <a:endParaRPr sz="11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1600"/>
              </a:spcBef>
              <a:spcAft>
                <a:spcPts val="1600"/>
              </a:spcAft>
              <a:buSzPts val="1800"/>
              <a:buChar char="●"/>
            </a:pPr>
            <a:r>
              <a:rPr lang="en"/>
              <a:t>Pandemic: An epidemic that has spread across a large region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6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Factors affecting lethality</a:t>
            </a:r>
            <a:endParaRPr/>
          </a:p>
        </p:txBody>
      </p:sp>
      <p:sp>
        <p:nvSpPr>
          <p:cNvPr id="86" name="Google Shape;86;p16"/>
          <p:cNvSpPr txBox="1"/>
          <p:nvPr>
            <p:ph idx="1" type="body"/>
          </p:nvPr>
        </p:nvSpPr>
        <p:spPr>
          <a:xfrm>
            <a:off x="311700" y="1220550"/>
            <a:ext cx="8520600" cy="308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Infectivity: direct contact, fomites, vehicles, vectors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 u="sng">
                <a:solidFill>
                  <a:schemeClr val="hlink"/>
                </a:solidFill>
                <a:hlinkClick r:id="rId3"/>
              </a:rPr>
              <a:t>Incubation period</a:t>
            </a:r>
            <a:r>
              <a:rPr lang="en"/>
              <a:t>: time between infection and symptoms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 u="sng">
                <a:solidFill>
                  <a:schemeClr val="hlink"/>
                </a:solidFill>
                <a:hlinkClick r:id="rId4"/>
              </a:rPr>
              <a:t>Fatality rate</a:t>
            </a:r>
            <a:r>
              <a:rPr lang="en"/>
              <a:t>: percent of symptomatic persons who die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Symptomatology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1600"/>
              </a:spcAft>
              <a:buSzPts val="1800"/>
              <a:buChar char="●"/>
            </a:pPr>
            <a:r>
              <a:rPr lang="en"/>
              <a:t>Optimal virulence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7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Deadliest historical pandemics</a:t>
            </a:r>
            <a:endParaRPr/>
          </a:p>
        </p:txBody>
      </p:sp>
      <p:graphicFrame>
        <p:nvGraphicFramePr>
          <p:cNvPr id="92" name="Google Shape;92;p17"/>
          <p:cNvGraphicFramePr/>
          <p:nvPr/>
        </p:nvGraphicFramePr>
        <p:xfrm>
          <a:off x="311700" y="1032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{275508A3-134A-482E-B5EA-296DAEB6CD91}</a:tableStyleId>
              </a:tblPr>
              <a:tblGrid>
                <a:gridCol w="1791575"/>
                <a:gridCol w="1210550"/>
                <a:gridCol w="1634825"/>
                <a:gridCol w="972050"/>
                <a:gridCol w="1520000"/>
                <a:gridCol w="13267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FFFFFF"/>
                          </a:solidFill>
                        </a:rPr>
                        <a:t>Pandemic</a:t>
                      </a:r>
                      <a:endParaRPr b="1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FFFFFF"/>
                          </a:solidFill>
                        </a:rPr>
                        <a:t>Years</a:t>
                      </a:r>
                      <a:endParaRPr b="1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FFFFFF"/>
                          </a:solidFill>
                        </a:rPr>
                        <a:t>Location</a:t>
                      </a:r>
                      <a:endParaRPr b="1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FFFFFF"/>
                          </a:solidFill>
                        </a:rPr>
                        <a:t>Type</a:t>
                      </a:r>
                      <a:endParaRPr b="1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FFFFFF"/>
                          </a:solidFill>
                        </a:rPr>
                        <a:t>Deaths</a:t>
                      </a:r>
                      <a:endParaRPr b="1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FFFFFF"/>
                          </a:solidFill>
                        </a:rPr>
                        <a:t>Deaths %</a:t>
                      </a:r>
                      <a:endParaRPr b="1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8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Deadliest historical pandemics</a:t>
            </a:r>
            <a:endParaRPr/>
          </a:p>
        </p:txBody>
      </p:sp>
      <p:graphicFrame>
        <p:nvGraphicFramePr>
          <p:cNvPr id="98" name="Google Shape;98;p18"/>
          <p:cNvGraphicFramePr/>
          <p:nvPr/>
        </p:nvGraphicFramePr>
        <p:xfrm>
          <a:off x="311700" y="1032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{275508A3-134A-482E-B5EA-296DAEB6CD91}</a:tableStyleId>
              </a:tblPr>
              <a:tblGrid>
                <a:gridCol w="1791575"/>
                <a:gridCol w="1210550"/>
                <a:gridCol w="1634825"/>
                <a:gridCol w="972050"/>
                <a:gridCol w="1520000"/>
                <a:gridCol w="13267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FFFFFF"/>
                          </a:solidFill>
                        </a:rPr>
                        <a:t>Pandemic</a:t>
                      </a:r>
                      <a:endParaRPr b="1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FFFFFF"/>
                          </a:solidFill>
                        </a:rPr>
                        <a:t>Years</a:t>
                      </a:r>
                      <a:endParaRPr b="1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FFFFFF"/>
                          </a:solidFill>
                        </a:rPr>
                        <a:t>Location</a:t>
                      </a:r>
                      <a:endParaRPr b="1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FFFFFF"/>
                          </a:solidFill>
                        </a:rPr>
                        <a:t>Type</a:t>
                      </a:r>
                      <a:endParaRPr b="1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FFFFFF"/>
                          </a:solidFill>
                        </a:rPr>
                        <a:t>Deaths</a:t>
                      </a:r>
                      <a:endParaRPr b="1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FFFFFF"/>
                          </a:solidFill>
                        </a:rPr>
                        <a:t>Deaths %</a:t>
                      </a:r>
                      <a:endParaRPr b="1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Antonine Plague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165-180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Mediterranean 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Virus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5,000,000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10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9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Deadliest historical pandemics</a:t>
            </a:r>
            <a:endParaRPr/>
          </a:p>
        </p:txBody>
      </p:sp>
      <p:graphicFrame>
        <p:nvGraphicFramePr>
          <p:cNvPr id="104" name="Google Shape;104;p19"/>
          <p:cNvGraphicFramePr/>
          <p:nvPr/>
        </p:nvGraphicFramePr>
        <p:xfrm>
          <a:off x="311700" y="1032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{275508A3-134A-482E-B5EA-296DAEB6CD91}</a:tableStyleId>
              </a:tblPr>
              <a:tblGrid>
                <a:gridCol w="1791575"/>
                <a:gridCol w="1210550"/>
                <a:gridCol w="1634825"/>
                <a:gridCol w="972050"/>
                <a:gridCol w="1520000"/>
                <a:gridCol w="13267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FFFFFF"/>
                          </a:solidFill>
                        </a:rPr>
                        <a:t>Pandemic</a:t>
                      </a:r>
                      <a:endParaRPr b="1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FFFFFF"/>
                          </a:solidFill>
                        </a:rPr>
                        <a:t>Years</a:t>
                      </a:r>
                      <a:endParaRPr b="1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FFFFFF"/>
                          </a:solidFill>
                        </a:rPr>
                        <a:t>Location</a:t>
                      </a:r>
                      <a:endParaRPr b="1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FFFFFF"/>
                          </a:solidFill>
                        </a:rPr>
                        <a:t>Type</a:t>
                      </a:r>
                      <a:endParaRPr b="1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FFFFFF"/>
                          </a:solidFill>
                        </a:rPr>
                        <a:t>Deaths</a:t>
                      </a:r>
                      <a:endParaRPr b="1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FFFFFF"/>
                          </a:solidFill>
                        </a:rPr>
                        <a:t>Deaths %</a:t>
                      </a:r>
                      <a:endParaRPr b="1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Antonine Plague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165-180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Mediterranean 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Virus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5,000,000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10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Plague of Justinian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541–542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Mediterranean and Middle East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Bacteria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10,000,000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25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0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Deadliest historical pandemics</a:t>
            </a:r>
            <a:endParaRPr/>
          </a:p>
        </p:txBody>
      </p:sp>
      <p:graphicFrame>
        <p:nvGraphicFramePr>
          <p:cNvPr id="110" name="Google Shape;110;p20"/>
          <p:cNvGraphicFramePr/>
          <p:nvPr/>
        </p:nvGraphicFramePr>
        <p:xfrm>
          <a:off x="311700" y="1032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{275508A3-134A-482E-B5EA-296DAEB6CD91}</a:tableStyleId>
              </a:tblPr>
              <a:tblGrid>
                <a:gridCol w="1791575"/>
                <a:gridCol w="1210550"/>
                <a:gridCol w="1634825"/>
                <a:gridCol w="972050"/>
                <a:gridCol w="1520000"/>
                <a:gridCol w="13267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FFFFFF"/>
                          </a:solidFill>
                        </a:rPr>
                        <a:t>Pandemic</a:t>
                      </a:r>
                      <a:endParaRPr b="1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FFFFFF"/>
                          </a:solidFill>
                        </a:rPr>
                        <a:t>Years</a:t>
                      </a:r>
                      <a:endParaRPr b="1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FFFFFF"/>
                          </a:solidFill>
                        </a:rPr>
                        <a:t>Location</a:t>
                      </a:r>
                      <a:endParaRPr b="1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FFFFFF"/>
                          </a:solidFill>
                        </a:rPr>
                        <a:t>Type</a:t>
                      </a:r>
                      <a:endParaRPr b="1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FFFFFF"/>
                          </a:solidFill>
                        </a:rPr>
                        <a:t>Deaths</a:t>
                      </a:r>
                      <a:endParaRPr b="1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FFFFFF"/>
                          </a:solidFill>
                        </a:rPr>
                        <a:t>Deaths %</a:t>
                      </a:r>
                      <a:endParaRPr b="1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Antonine Plague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165-180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Mediterranean 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Virus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5,000,000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10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Plague of Justinian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541–542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Mediterranean and Middle East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Bacteria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10,000,000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25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Black Death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1347-1353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China, Europe, Middle East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Bacteria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100,000,000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30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1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Deadliest historical pandemics</a:t>
            </a:r>
            <a:endParaRPr/>
          </a:p>
        </p:txBody>
      </p:sp>
      <p:graphicFrame>
        <p:nvGraphicFramePr>
          <p:cNvPr id="116" name="Google Shape;116;p21"/>
          <p:cNvGraphicFramePr/>
          <p:nvPr/>
        </p:nvGraphicFramePr>
        <p:xfrm>
          <a:off x="311700" y="1032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{275508A3-134A-482E-B5EA-296DAEB6CD91}</a:tableStyleId>
              </a:tblPr>
              <a:tblGrid>
                <a:gridCol w="1791575"/>
                <a:gridCol w="1210550"/>
                <a:gridCol w="1634825"/>
                <a:gridCol w="972050"/>
                <a:gridCol w="1520000"/>
                <a:gridCol w="13267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FFFFFF"/>
                          </a:solidFill>
                        </a:rPr>
                        <a:t>Pandemic</a:t>
                      </a:r>
                      <a:endParaRPr b="1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FFFFFF"/>
                          </a:solidFill>
                        </a:rPr>
                        <a:t>Years</a:t>
                      </a:r>
                      <a:endParaRPr b="1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FFFFFF"/>
                          </a:solidFill>
                        </a:rPr>
                        <a:t>Location</a:t>
                      </a:r>
                      <a:endParaRPr b="1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FFFFFF"/>
                          </a:solidFill>
                        </a:rPr>
                        <a:t>Type</a:t>
                      </a:r>
                      <a:endParaRPr b="1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FFFFFF"/>
                          </a:solidFill>
                        </a:rPr>
                        <a:t>Deaths</a:t>
                      </a:r>
                      <a:endParaRPr b="1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FFFFFF"/>
                          </a:solidFill>
                        </a:rPr>
                        <a:t>Deaths %</a:t>
                      </a:r>
                      <a:endParaRPr b="1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Antonine Plague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165-180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Mediterranean 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Virus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5,000,000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10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Plague of Justinian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541–542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Mediterranean and Middle East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Bacteria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10,000,000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25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Black Death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1347-1353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China, Europe, Middle East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Bacteria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100,000,000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30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Cocoliztli epidemic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1545-1548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Mexico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Unknown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5,000,000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50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2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Deadliest historical pandemics</a:t>
            </a:r>
            <a:endParaRPr/>
          </a:p>
        </p:txBody>
      </p:sp>
      <p:graphicFrame>
        <p:nvGraphicFramePr>
          <p:cNvPr id="122" name="Google Shape;122;p22"/>
          <p:cNvGraphicFramePr/>
          <p:nvPr/>
        </p:nvGraphicFramePr>
        <p:xfrm>
          <a:off x="311700" y="1032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{275508A3-134A-482E-B5EA-296DAEB6CD91}</a:tableStyleId>
              </a:tblPr>
              <a:tblGrid>
                <a:gridCol w="1791575"/>
                <a:gridCol w="1210550"/>
                <a:gridCol w="1634825"/>
                <a:gridCol w="972050"/>
                <a:gridCol w="1520000"/>
                <a:gridCol w="13267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FFFFFF"/>
                          </a:solidFill>
                        </a:rPr>
                        <a:t>Pandemic</a:t>
                      </a:r>
                      <a:endParaRPr b="1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FFFFFF"/>
                          </a:solidFill>
                        </a:rPr>
                        <a:t>Years</a:t>
                      </a:r>
                      <a:endParaRPr b="1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FFFFFF"/>
                          </a:solidFill>
                        </a:rPr>
                        <a:t>Location</a:t>
                      </a:r>
                      <a:endParaRPr b="1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FFFFFF"/>
                          </a:solidFill>
                        </a:rPr>
                        <a:t>Type</a:t>
                      </a:r>
                      <a:endParaRPr b="1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FFFFFF"/>
                          </a:solidFill>
                        </a:rPr>
                        <a:t>Deaths</a:t>
                      </a:r>
                      <a:endParaRPr b="1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FFFFFF"/>
                          </a:solidFill>
                        </a:rPr>
                        <a:t>Deaths %</a:t>
                      </a:r>
                      <a:endParaRPr b="1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Antonine Plague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165-180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Mediterranean 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Virus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5,000,000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10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Plague of Justinian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541–542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Mediterranean and Middle East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Bacteria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10,000,000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25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Black Death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1347-1353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China, Europe, Middle East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Bacteria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100,000,000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30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Cocoliztli epidemic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1545-1548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Mexico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Unknown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5,000,000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50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Spanish flu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1918-1919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Worldwide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Virus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50,000,000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2.5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3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Deadliest historical pandemics</a:t>
            </a:r>
            <a:endParaRPr/>
          </a:p>
        </p:txBody>
      </p:sp>
      <p:graphicFrame>
        <p:nvGraphicFramePr>
          <p:cNvPr id="128" name="Google Shape;128;p23"/>
          <p:cNvGraphicFramePr/>
          <p:nvPr/>
        </p:nvGraphicFramePr>
        <p:xfrm>
          <a:off x="311700" y="1032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{275508A3-134A-482E-B5EA-296DAEB6CD91}</a:tableStyleId>
              </a:tblPr>
              <a:tblGrid>
                <a:gridCol w="1791575"/>
                <a:gridCol w="1210550"/>
                <a:gridCol w="1634825"/>
                <a:gridCol w="972050"/>
                <a:gridCol w="1520000"/>
                <a:gridCol w="13267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FFFFFF"/>
                          </a:solidFill>
                        </a:rPr>
                        <a:t>Pandemic</a:t>
                      </a:r>
                      <a:endParaRPr b="1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FFFFFF"/>
                          </a:solidFill>
                        </a:rPr>
                        <a:t>Years</a:t>
                      </a:r>
                      <a:endParaRPr b="1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FFFFFF"/>
                          </a:solidFill>
                        </a:rPr>
                        <a:t>Location</a:t>
                      </a:r>
                      <a:endParaRPr b="1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FFFFFF"/>
                          </a:solidFill>
                        </a:rPr>
                        <a:t>Type</a:t>
                      </a:r>
                      <a:endParaRPr b="1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FFFFFF"/>
                          </a:solidFill>
                        </a:rPr>
                        <a:t>Deaths</a:t>
                      </a:r>
                      <a:endParaRPr b="1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FFFFFF"/>
                          </a:solidFill>
                        </a:rPr>
                        <a:t>Deaths %</a:t>
                      </a:r>
                      <a:endParaRPr b="1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Antonine Plague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165-180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Mediterranean 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Virus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5,000,000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10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Plague of Justinian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541–542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Mediterranean and Middle East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Bacteria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10,000,000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25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Black Death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1347-1353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China, Europe, Middle East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Bacteria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100,000,000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30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Cocoliztli epidemic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1545-1548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Mexico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Unknown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5,000,000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50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Spanish flu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1918-1919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Worldwide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Virus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50,000,000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2.5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HIV/AIDS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1981-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Worldwide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Virus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30,000,000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0.5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4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Deadliest historical pandemics</a:t>
            </a:r>
            <a:endParaRPr/>
          </a:p>
        </p:txBody>
      </p:sp>
      <p:graphicFrame>
        <p:nvGraphicFramePr>
          <p:cNvPr id="134" name="Google Shape;134;p24"/>
          <p:cNvGraphicFramePr/>
          <p:nvPr/>
        </p:nvGraphicFramePr>
        <p:xfrm>
          <a:off x="311700" y="1032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{275508A3-134A-482E-B5EA-296DAEB6CD91}</a:tableStyleId>
              </a:tblPr>
              <a:tblGrid>
                <a:gridCol w="1791575"/>
                <a:gridCol w="1210550"/>
                <a:gridCol w="1634825"/>
                <a:gridCol w="972050"/>
                <a:gridCol w="1520000"/>
                <a:gridCol w="13267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FFFFFF"/>
                          </a:solidFill>
                        </a:rPr>
                        <a:t>Pandemic</a:t>
                      </a:r>
                      <a:endParaRPr b="1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FFFFFF"/>
                          </a:solidFill>
                        </a:rPr>
                        <a:t>Years</a:t>
                      </a:r>
                      <a:endParaRPr b="1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FFFFFF"/>
                          </a:solidFill>
                        </a:rPr>
                        <a:t>Location</a:t>
                      </a:r>
                      <a:endParaRPr b="1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FFFFFF"/>
                          </a:solidFill>
                        </a:rPr>
                        <a:t>Type</a:t>
                      </a:r>
                      <a:endParaRPr b="1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FFFFFF"/>
                          </a:solidFill>
                        </a:rPr>
                        <a:t>Deaths</a:t>
                      </a:r>
                      <a:endParaRPr b="1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FFFFFF"/>
                          </a:solidFill>
                        </a:rPr>
                        <a:t>Deaths %</a:t>
                      </a:r>
                      <a:endParaRPr b="1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Antonine Plague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165-180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Mediterranean 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Virus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5,000,000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10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Plague of Justinian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541–542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Mediterranean and Middle East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Bacteria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10,000,000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25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Black Death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1347-1353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China, Europe, Middle East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Bacteria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100,000,000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30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Cocoliztli epidemic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1545-1548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Mexico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Unknown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5,000,000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50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Spanish flu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1918-1919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Worldwide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Virus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50,000,000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2.5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HIV/AIDS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1981-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Worldwide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Virus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30,000,000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</a:rPr>
                        <a:t>0.5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>
                          <a:solidFill>
                            <a:srgbClr val="FFFFFF"/>
                          </a:solidFill>
                        </a:rPr>
                        <a:t>World War Two</a:t>
                      </a:r>
                      <a:endParaRPr i="1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>
                          <a:solidFill>
                            <a:srgbClr val="FFFFFF"/>
                          </a:solidFill>
                        </a:rPr>
                        <a:t>1937-1945</a:t>
                      </a:r>
                      <a:endParaRPr i="1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en">
                          <a:solidFill>
                            <a:srgbClr val="FFFFFF"/>
                          </a:solidFill>
                        </a:rPr>
                        <a:t>Worldwide</a:t>
                      </a:r>
                      <a:endParaRPr i="1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>
                          <a:solidFill>
                            <a:srgbClr val="FFFFFF"/>
                          </a:solidFill>
                        </a:rPr>
                        <a:t>War</a:t>
                      </a:r>
                      <a:endParaRPr i="1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>
                          <a:solidFill>
                            <a:srgbClr val="FFFFFF"/>
                          </a:solidFill>
                        </a:rPr>
                        <a:t>80,000,000</a:t>
                      </a:r>
                      <a:endParaRPr i="1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>
                          <a:solidFill>
                            <a:srgbClr val="FFFFFF"/>
                          </a:solidFill>
                        </a:rPr>
                        <a:t>3</a:t>
                      </a:r>
                      <a:endParaRPr i="1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16900" y="193025"/>
            <a:ext cx="4555582" cy="48386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6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Artificial Pathogens</a:t>
            </a:r>
            <a:endParaRPr/>
          </a:p>
        </p:txBody>
      </p:sp>
      <p:sp>
        <p:nvSpPr>
          <p:cNvPr id="145" name="Google Shape;145;p26"/>
          <p:cNvSpPr txBox="1"/>
          <p:nvPr>
            <p:ph idx="1" type="body"/>
          </p:nvPr>
        </p:nvSpPr>
        <p:spPr>
          <a:xfrm>
            <a:off x="311700" y="1144350"/>
            <a:ext cx="8520600" cy="347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Revitalised pathogens: smallpox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Noninfectious agents: anthrax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</a:t>
            </a:r>
            <a:r>
              <a:rPr lang="en"/>
              <a:t>ngineered pathogens</a:t>
            </a:r>
            <a:endParaRPr/>
          </a:p>
          <a:p>
            <a:pPr indent="-317500" lvl="1" marL="914400" rtl="0" algn="l">
              <a:spcBef>
                <a:spcPts val="160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Gene editing/synthesis</a:t>
            </a:r>
            <a:endParaRPr/>
          </a:p>
          <a:p>
            <a:pPr indent="-317500" lvl="1" marL="914400" rtl="0" algn="l">
              <a:spcBef>
                <a:spcPts val="160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Regulation of gene expression</a:t>
            </a:r>
            <a:endParaRPr/>
          </a:p>
          <a:p>
            <a:pPr indent="-317500" lvl="1" marL="914400" rtl="0" algn="l">
              <a:spcBef>
                <a:spcPts val="160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Transformation into host cell</a:t>
            </a:r>
            <a:endParaRPr/>
          </a:p>
          <a:p>
            <a:pPr indent="-317500" lvl="1" marL="914400" rtl="0" algn="l">
              <a:spcBef>
                <a:spcPts val="1600"/>
              </a:spcBef>
              <a:spcAft>
                <a:spcPts val="1600"/>
              </a:spcAft>
              <a:buSzPts val="1400"/>
              <a:buChar char="○"/>
            </a:pPr>
            <a:r>
              <a:rPr lang="en"/>
              <a:t>Immune system avoidance</a:t>
            </a:r>
            <a:endParaRPr/>
          </a:p>
        </p:txBody>
      </p:sp>
      <p:pic>
        <p:nvPicPr>
          <p:cNvPr id="146" name="Google Shape;146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12627" y="936475"/>
            <a:ext cx="3899876" cy="374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7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Assessing the Risks</a:t>
            </a:r>
            <a:endParaRPr/>
          </a:p>
        </p:txBody>
      </p:sp>
      <p:sp>
        <p:nvSpPr>
          <p:cNvPr id="152" name="Google Shape;152;p27"/>
          <p:cNvSpPr txBox="1"/>
          <p:nvPr>
            <p:ph idx="1" type="body"/>
          </p:nvPr>
        </p:nvSpPr>
        <p:spPr>
          <a:xfrm>
            <a:off x="311700" y="1144350"/>
            <a:ext cx="8520600" cy="308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Faster spread now than historically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Hand-washing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Antibiotics and antivirals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Better understanding of public health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1600"/>
              </a:spcAft>
              <a:buSzPts val="1800"/>
              <a:buChar char="●"/>
            </a:pPr>
            <a:r>
              <a:rPr lang="en"/>
              <a:t>Possibility of engineered pathogens</a:t>
            </a:r>
            <a:endParaRPr/>
          </a:p>
        </p:txBody>
      </p:sp>
      <p:pic>
        <p:nvPicPr>
          <p:cNvPr id="153" name="Google Shape;153;p27"/>
          <p:cNvPicPr preferRelativeResize="0"/>
          <p:nvPr/>
        </p:nvPicPr>
        <p:blipFill rotWithShape="1">
          <a:blip r:embed="rId3">
            <a:alphaModFix/>
          </a:blip>
          <a:srcRect b="0" l="11691" r="0" t="0"/>
          <a:stretch/>
        </p:blipFill>
        <p:spPr>
          <a:xfrm>
            <a:off x="4669500" y="1259525"/>
            <a:ext cx="4407501" cy="2807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Discussion questions</a:t>
            </a:r>
            <a:endParaRPr/>
          </a:p>
        </p:txBody>
      </p:sp>
      <p:sp>
        <p:nvSpPr>
          <p:cNvPr id="159" name="Google Shape;159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Do you think the risk of a catastrophic pandemic is higher or lower than in the past?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Do you think natural or engineered pathogens pose a greater threat?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State of play</a:t>
            </a:r>
            <a:endParaRPr/>
          </a:p>
        </p:txBody>
      </p:sp>
      <p:sp>
        <p:nvSpPr>
          <p:cNvPr id="165" name="Google Shape;165;p29"/>
          <p:cNvSpPr txBox="1"/>
          <p:nvPr>
            <p:ph idx="1" type="body"/>
          </p:nvPr>
        </p:nvSpPr>
        <p:spPr>
          <a:xfrm>
            <a:off x="311700" y="1152475"/>
            <a:ext cx="59877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US:  less than $500m annually </a:t>
            </a:r>
            <a:endParaRPr/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Developing countries most affected</a:t>
            </a:r>
            <a:endParaRPr/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There’s no ‘master plan’</a:t>
            </a:r>
            <a:endParaRPr/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WHO - monitors disease outbreaks</a:t>
            </a:r>
            <a:endParaRPr/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Cycle of perpetually insufficient action</a:t>
            </a:r>
            <a:endParaRPr/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Millions of deaths, potentially trillions of losses in GDP</a:t>
            </a:r>
            <a:endParaRPr/>
          </a:p>
        </p:txBody>
      </p:sp>
      <p:pic>
        <p:nvPicPr>
          <p:cNvPr id="166" name="Google Shape;166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60179" y="1017724"/>
            <a:ext cx="3873499" cy="2548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Bioterrorism</a:t>
            </a:r>
            <a:endParaRPr/>
          </a:p>
        </p:txBody>
      </p:sp>
      <p:sp>
        <p:nvSpPr>
          <p:cNvPr id="172" name="Google Shape;172;p3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Several precedents</a:t>
            </a:r>
            <a:endParaRPr/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Different attack modes</a:t>
            </a:r>
            <a:endParaRPr/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Capabilities vs motives</a:t>
            </a:r>
            <a:endParaRPr/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Increasing a</a:t>
            </a:r>
            <a:r>
              <a:rPr lang="en"/>
              <a:t>ccess </a:t>
            </a:r>
            <a:endParaRPr/>
          </a:p>
          <a:p>
            <a:pPr indent="-317500" lvl="1" marL="9144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States/research facilities</a:t>
            </a:r>
            <a:endParaRPr/>
          </a:p>
          <a:p>
            <a:pPr indent="-317500" lvl="1" marL="9144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Speed</a:t>
            </a:r>
            <a:endParaRPr/>
          </a:p>
          <a:p>
            <a:pPr indent="-317500" lvl="1" marL="9144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Resources</a:t>
            </a:r>
            <a:endParaRPr/>
          </a:p>
          <a:p>
            <a:pPr indent="-317500" lvl="1" marL="9144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Knowledge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73" name="Google Shape;173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72250" y="701213"/>
            <a:ext cx="4416800" cy="3741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Prevention</a:t>
            </a:r>
            <a:endParaRPr/>
          </a:p>
        </p:txBody>
      </p:sp>
      <p:sp>
        <p:nvSpPr>
          <p:cNvPr id="179" name="Google Shape;179;p31"/>
          <p:cNvSpPr txBox="1"/>
          <p:nvPr>
            <p:ph idx="1" type="body"/>
          </p:nvPr>
        </p:nvSpPr>
        <p:spPr>
          <a:xfrm>
            <a:off x="311700" y="1152475"/>
            <a:ext cx="43698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First line of defence: health systems</a:t>
            </a:r>
            <a:endParaRPr/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Keep in mind: trade-offs</a:t>
            </a:r>
            <a:endParaRPr/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Regulate research/publication</a:t>
            </a:r>
            <a:endParaRPr/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Regulate possession of genomes</a:t>
            </a:r>
            <a:endParaRPr/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‘Soft’ oversight</a:t>
            </a:r>
            <a:endParaRPr/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Laboratory security</a:t>
            </a:r>
            <a:endParaRPr/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Reduce </a:t>
            </a:r>
            <a:r>
              <a:rPr lang="en"/>
              <a:t>factory farming</a:t>
            </a:r>
            <a:endParaRPr/>
          </a:p>
        </p:txBody>
      </p:sp>
      <p:pic>
        <p:nvPicPr>
          <p:cNvPr id="180" name="Google Shape;180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49175" y="1724571"/>
            <a:ext cx="4548274" cy="2553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Detection</a:t>
            </a:r>
            <a:endParaRPr/>
          </a:p>
        </p:txBody>
      </p:sp>
      <p:sp>
        <p:nvSpPr>
          <p:cNvPr id="186" name="Google Shape;186;p32"/>
          <p:cNvSpPr txBox="1"/>
          <p:nvPr>
            <p:ph idx="1" type="body"/>
          </p:nvPr>
        </p:nvSpPr>
        <p:spPr>
          <a:xfrm>
            <a:off x="311700" y="1152475"/>
            <a:ext cx="41091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Goal: i</a:t>
            </a:r>
            <a:r>
              <a:rPr lang="en"/>
              <a:t>ncrease preparation time</a:t>
            </a:r>
            <a:endParaRPr/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Real threats vs hoaxes</a:t>
            </a:r>
            <a:endParaRPr/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Identify ‘hot zone’</a:t>
            </a:r>
            <a:endParaRPr/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Knowledge of local doctors</a:t>
            </a:r>
            <a:endParaRPr/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Coordinated surveillance </a:t>
            </a:r>
            <a:endParaRPr/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AI</a:t>
            </a:r>
            <a:endParaRPr/>
          </a:p>
        </p:txBody>
      </p:sp>
      <p:pic>
        <p:nvPicPr>
          <p:cNvPr id="187" name="Google Shape;187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10301" y="1385625"/>
            <a:ext cx="4753248" cy="2690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Response</a:t>
            </a:r>
            <a:endParaRPr/>
          </a:p>
        </p:txBody>
      </p:sp>
      <p:sp>
        <p:nvSpPr>
          <p:cNvPr id="193" name="Google Shape;193;p3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Global coordination, communication</a:t>
            </a:r>
            <a:endParaRPr/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Treating those affected</a:t>
            </a:r>
            <a:endParaRPr/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Vaccines, antibiotics, antivirals</a:t>
            </a:r>
            <a:endParaRPr/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Ring vs herd vaccination</a:t>
            </a:r>
            <a:endParaRPr/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Quicker vaccine availability</a:t>
            </a:r>
            <a:endParaRPr/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Quarantine</a:t>
            </a:r>
            <a:endParaRPr/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Public order</a:t>
            </a:r>
            <a:endParaRPr/>
          </a:p>
        </p:txBody>
      </p:sp>
      <p:pic>
        <p:nvPicPr>
          <p:cNvPr id="194" name="Google Shape;194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87850" y="1772200"/>
            <a:ext cx="3919350" cy="244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Organisations working on biosecurity</a:t>
            </a:r>
            <a:endParaRPr/>
          </a:p>
        </p:txBody>
      </p:sp>
      <p:sp>
        <p:nvSpPr>
          <p:cNvPr id="200" name="Google Shape;200;p3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EA orgs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Future of Humanity Institute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Cambridge Centre for the Study of Existential Risk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/>
              <a:t>Global Catastrophic Risk Institute</a:t>
            </a:r>
            <a:endParaRPr sz="14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US government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Centres for Disease Control and Prevention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National Institutes of Health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Skoll Global Threats Fund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Gates Foundation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Various US think tanks </a:t>
            </a:r>
            <a:endParaRPr/>
          </a:p>
          <a:p>
            <a:pPr indent="0" lvl="0" marL="4572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3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Sources</a:t>
            </a:r>
            <a:endParaRPr/>
          </a:p>
        </p:txBody>
      </p:sp>
      <p:sp>
        <p:nvSpPr>
          <p:cNvPr id="212" name="Google Shape;212;p3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late">
  <a:themeElements>
    <a:clrScheme name="Slate">
      <a:dk1>
        <a:srgbClr val="FFFFFF"/>
      </a:dk1>
      <a:lt1>
        <a:srgbClr val="37474F"/>
      </a:lt1>
      <a:dk2>
        <a:srgbClr val="9E9E9E"/>
      </a:dk2>
      <a:lt2>
        <a:srgbClr val="E0E0E0"/>
      </a:lt2>
      <a:accent1>
        <a:srgbClr val="616161"/>
      </a:accent1>
      <a:accent2>
        <a:srgbClr val="78909C"/>
      </a:accent2>
      <a:accent3>
        <a:srgbClr val="CACACA"/>
      </a:accent3>
      <a:accent4>
        <a:srgbClr val="64FFDA"/>
      </a:accent4>
      <a:accent5>
        <a:srgbClr val="FFD966"/>
      </a:accent5>
      <a:accent6>
        <a:srgbClr val="F5F5F5"/>
      </a:accent6>
      <a:hlink>
        <a:srgbClr val="FFD966"/>
      </a:hlink>
      <a:folHlink>
        <a:srgbClr val="FFD96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