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50" r:id="rId3"/>
    <p:sldId id="257" r:id="rId4"/>
    <p:sldId id="339" r:id="rId5"/>
    <p:sldId id="337" r:id="rId6"/>
    <p:sldId id="340" r:id="rId7"/>
    <p:sldId id="353" r:id="rId8"/>
    <p:sldId id="336" r:id="rId9"/>
    <p:sldId id="311" r:id="rId10"/>
    <p:sldId id="310" r:id="rId11"/>
    <p:sldId id="312" r:id="rId12"/>
    <p:sldId id="323" r:id="rId13"/>
    <p:sldId id="259" r:id="rId14"/>
    <p:sldId id="324" r:id="rId15"/>
    <p:sldId id="325" r:id="rId16"/>
    <p:sldId id="326" r:id="rId17"/>
    <p:sldId id="258" r:id="rId18"/>
    <p:sldId id="316" r:id="rId19"/>
    <p:sldId id="318" r:id="rId20"/>
    <p:sldId id="319" r:id="rId21"/>
    <p:sldId id="320" r:id="rId22"/>
    <p:sldId id="321" r:id="rId23"/>
    <p:sldId id="322" r:id="rId24"/>
    <p:sldId id="354" r:id="rId25"/>
    <p:sldId id="262" r:id="rId26"/>
    <p:sldId id="313" r:id="rId27"/>
    <p:sldId id="314" r:id="rId28"/>
    <p:sldId id="309" r:id="rId29"/>
    <p:sldId id="307" r:id="rId30"/>
    <p:sldId id="308" r:id="rId31"/>
    <p:sldId id="306" r:id="rId32"/>
    <p:sldId id="302" r:id="rId33"/>
    <p:sldId id="315" r:id="rId34"/>
    <p:sldId id="303" r:id="rId35"/>
    <p:sldId id="341" r:id="rId36"/>
    <p:sldId id="344" r:id="rId37"/>
    <p:sldId id="342" r:id="rId38"/>
    <p:sldId id="343" r:id="rId39"/>
    <p:sldId id="301" r:id="rId40"/>
    <p:sldId id="304" r:id="rId41"/>
    <p:sldId id="355" r:id="rId42"/>
    <p:sldId id="352" r:id="rId43"/>
    <p:sldId id="351" r:id="rId44"/>
    <p:sldId id="356" r:id="rId45"/>
    <p:sldId id="276" r:id="rId46"/>
    <p:sldId id="280" r:id="rId47"/>
    <p:sldId id="277" r:id="rId48"/>
    <p:sldId id="278" r:id="rId49"/>
    <p:sldId id="279" r:id="rId50"/>
    <p:sldId id="266" r:id="rId51"/>
    <p:sldId id="267" r:id="rId52"/>
    <p:sldId id="296" r:id="rId53"/>
    <p:sldId id="263" r:id="rId54"/>
    <p:sldId id="264" r:id="rId55"/>
    <p:sldId id="268" r:id="rId56"/>
    <p:sldId id="269" r:id="rId57"/>
    <p:sldId id="271" r:id="rId58"/>
    <p:sldId id="265" r:id="rId59"/>
    <p:sldId id="294" r:id="rId60"/>
    <p:sldId id="272" r:id="rId61"/>
    <p:sldId id="297" r:id="rId62"/>
    <p:sldId id="293" r:id="rId63"/>
    <p:sldId id="348" r:id="rId64"/>
    <p:sldId id="346" r:id="rId65"/>
    <p:sldId id="347" r:id="rId66"/>
    <p:sldId id="291" r:id="rId67"/>
    <p:sldId id="290" r:id="rId68"/>
    <p:sldId id="299" r:id="rId69"/>
    <p:sldId id="358" r:id="rId70"/>
    <p:sldId id="300" r:id="rId71"/>
    <p:sldId id="328" r:id="rId72"/>
    <p:sldId id="327" r:id="rId73"/>
    <p:sldId id="283" r:id="rId74"/>
    <p:sldId id="338" r:id="rId75"/>
    <p:sldId id="345" r:id="rId76"/>
    <p:sldId id="331" r:id="rId77"/>
    <p:sldId id="332" r:id="rId78"/>
    <p:sldId id="333" r:id="rId79"/>
    <p:sldId id="284" r:id="rId80"/>
    <p:sldId id="329" r:id="rId81"/>
    <p:sldId id="330" r:id="rId82"/>
    <p:sldId id="334" r:id="rId83"/>
    <p:sldId id="335" r:id="rId84"/>
    <p:sldId id="349" r:id="rId85"/>
    <p:sldId id="359" r:id="rId86"/>
    <p:sldId id="357" r:id="rId8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ECE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98" autoAdjust="0"/>
    <p:restoredTop sz="94660"/>
  </p:normalViewPr>
  <p:slideViewPr>
    <p:cSldViewPr>
      <p:cViewPr>
        <p:scale>
          <a:sx n="75" d="100"/>
          <a:sy n="75" d="100"/>
        </p:scale>
        <p:origin x="-119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2612AC96-E27C-4F8C-A413-C239E0672030}" type="datetimeFigureOut">
              <a:rPr lang="en-AU" smtClean="0"/>
              <a:pPr/>
              <a:t>1/03/2014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8B25CA3-D776-4BE8-8890-DC45FC0960E2}" type="slidenum">
              <a:rPr lang="en-AU" smtClean="0"/>
              <a:pPr/>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2612AC96-E27C-4F8C-A413-C239E0672030}" type="datetimeFigureOut">
              <a:rPr lang="en-AU" smtClean="0"/>
              <a:pPr/>
              <a:t>1/03/2014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8B25CA3-D776-4BE8-8890-DC45FC0960E2}" type="slidenum">
              <a:rPr lang="en-AU" smtClean="0"/>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12AC96-E27C-4F8C-A413-C239E0672030}" type="datetimeFigureOut">
              <a:rPr lang="en-AU" smtClean="0"/>
              <a:pPr/>
              <a:t>1/03/2014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8B25CA3-D776-4BE8-8890-DC45FC0960E2}" type="slidenum">
              <a:rPr lang="en-AU" smtClean="0"/>
              <a:pPr/>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2612AC96-E27C-4F8C-A413-C239E0672030}" type="datetimeFigureOut">
              <a:rPr lang="en-AU" smtClean="0"/>
              <a:pPr/>
              <a:t>1/03/2014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8B25CA3-D776-4BE8-8890-DC45FC0960E2}" type="slidenum">
              <a:rPr lang="en-AU" smtClean="0"/>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2612AC96-E27C-4F8C-A413-C239E0672030}" type="datetimeFigureOut">
              <a:rPr lang="en-AU" smtClean="0"/>
              <a:pPr/>
              <a:t>1/03/2014</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78B25CA3-D776-4BE8-8890-DC45FC0960E2}" type="slidenum">
              <a:rPr lang="en-AU" smtClean="0"/>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2612AC96-E27C-4F8C-A413-C239E0672030}" type="datetimeFigureOut">
              <a:rPr lang="en-AU" smtClean="0"/>
              <a:pPr/>
              <a:t>1/03/2014</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78B25CA3-D776-4BE8-8890-DC45FC0960E2}" type="slidenum">
              <a:rPr lang="en-AU" smtClean="0"/>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12AC96-E27C-4F8C-A413-C239E0672030}" type="datetimeFigureOut">
              <a:rPr lang="en-AU" smtClean="0"/>
              <a:pPr/>
              <a:t>1/03/2014</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78B25CA3-D776-4BE8-8890-DC45FC0960E2}" type="slidenum">
              <a:rPr lang="en-AU" smtClean="0"/>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12AC96-E27C-4F8C-A413-C239E0672030}" type="datetimeFigureOut">
              <a:rPr lang="en-AU" smtClean="0"/>
              <a:pPr/>
              <a:t>1/03/2014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8B25CA3-D776-4BE8-8890-DC45FC0960E2}" type="slidenum">
              <a:rPr lang="en-AU" smtClean="0"/>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12AC96-E27C-4F8C-A413-C239E0672030}" type="datetimeFigureOut">
              <a:rPr lang="en-AU" smtClean="0"/>
              <a:pPr/>
              <a:t>1/03/2014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8B25CA3-D776-4BE8-8890-DC45FC0960E2}" type="slidenum">
              <a:rPr lang="en-AU" smtClean="0"/>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2612AC96-E27C-4F8C-A413-C239E0672030}" type="datetimeFigureOut">
              <a:rPr lang="en-AU" smtClean="0"/>
              <a:pPr/>
              <a:t>1/03/2014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8B25CA3-D776-4BE8-8890-DC45FC0960E2}" type="slidenum">
              <a:rPr lang="en-AU" smtClean="0"/>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2612AC96-E27C-4F8C-A413-C239E0672030}" type="datetimeFigureOut">
              <a:rPr lang="en-AU" smtClean="0"/>
              <a:pPr/>
              <a:t>1/03/2014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8B25CA3-D776-4BE8-8890-DC45FC0960E2}" type="slidenum">
              <a:rPr lang="en-AU" smtClean="0"/>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12AC96-E27C-4F8C-A413-C239E0672030}" type="datetimeFigureOut">
              <a:rPr lang="en-AU" smtClean="0"/>
              <a:pPr/>
              <a:t>1/03/2014</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B25CA3-D776-4BE8-8890-DC45FC0960E2}" type="slidenum">
              <a:rPr lang="en-AU" smtClean="0"/>
              <a:pPr/>
              <a:t>‹#›</a:t>
            </a:fld>
            <a:endParaRPr lang="en-A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1.xml"/><Relationship Id="rId5" Type="http://schemas.openxmlformats.org/officeDocument/2006/relationships/image" Target="../media/image72.png"/><Relationship Id="rId4" Type="http://schemas.openxmlformats.org/officeDocument/2006/relationships/image" Target="../media/image71.png"/></Relationships>
</file>

<file path=ppt/slides/_rels/slide7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1.xml"/><Relationship Id="rId5" Type="http://schemas.openxmlformats.org/officeDocument/2006/relationships/image" Target="../media/image72.png"/><Relationship Id="rId4" Type="http://schemas.openxmlformats.org/officeDocument/2006/relationships/image" Target="../media/image71.png"/></Relationships>
</file>

<file path=ppt/slides/_rels/slide7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1.xml"/><Relationship Id="rId5" Type="http://schemas.openxmlformats.org/officeDocument/2006/relationships/image" Target="../media/image72.png"/><Relationship Id="rId4" Type="http://schemas.openxmlformats.org/officeDocument/2006/relationships/image" Target="../media/image71.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image" Target="../media/image76.jpeg"/><Relationship Id="rId1" Type="http://schemas.openxmlformats.org/officeDocument/2006/relationships/slideLayout" Target="../slideLayouts/slideLayout1.xml"/><Relationship Id="rId6" Type="http://schemas.openxmlformats.org/officeDocument/2006/relationships/image" Target="../media/image80.gif"/><Relationship Id="rId5" Type="http://schemas.openxmlformats.org/officeDocument/2006/relationships/image" Target="../media/image79.jpeg"/><Relationship Id="rId4" Type="http://schemas.openxmlformats.org/officeDocument/2006/relationships/image" Target="../media/image78.jpeg"/><Relationship Id="rId9" Type="http://schemas.openxmlformats.org/officeDocument/2006/relationships/image" Target="../media/image83.gif"/></Relationships>
</file>

<file path=ppt/slides/_rels/slide83.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jpe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image" Target="../media/image87.g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Google Acquires Neural Net Developer DNNresearch"/>
          <p:cNvPicPr>
            <a:picLocks noChangeAspect="1" noChangeArrowheads="1"/>
          </p:cNvPicPr>
          <p:nvPr/>
        </p:nvPicPr>
        <p:blipFill>
          <a:blip r:embed="rId2" cstate="print"/>
          <a:srcRect/>
          <a:stretch>
            <a:fillRect/>
          </a:stretch>
        </p:blipFill>
        <p:spPr bwMode="auto">
          <a:xfrm>
            <a:off x="0" y="0"/>
            <a:ext cx="9144000" cy="6861190"/>
          </a:xfrm>
          <a:prstGeom prst="rect">
            <a:avLst/>
          </a:prstGeom>
          <a:noFill/>
        </p:spPr>
      </p:pic>
      <p:sp>
        <p:nvSpPr>
          <p:cNvPr id="2" name="Title 1"/>
          <p:cNvSpPr>
            <a:spLocks noGrp="1"/>
          </p:cNvSpPr>
          <p:nvPr>
            <p:ph type="ctrTitle"/>
          </p:nvPr>
        </p:nvSpPr>
        <p:spPr>
          <a:xfrm>
            <a:off x="611560" y="1988840"/>
            <a:ext cx="7920880" cy="1470025"/>
          </a:xfrm>
          <a:solidFill>
            <a:srgbClr val="EEECE1">
              <a:alpha val="21961"/>
            </a:srgbClr>
          </a:solidFill>
        </p:spPr>
        <p:txBody>
          <a:bodyPr>
            <a:noAutofit/>
          </a:bodyPr>
          <a:lstStyle/>
          <a:p>
            <a:r>
              <a:rPr lang="en-AU" sz="4800" dirty="0" smtClean="0">
                <a:solidFill>
                  <a:schemeClr val="bg1"/>
                </a:solidFill>
                <a:latin typeface="Futura" pitchFamily="34" charset="0"/>
              </a:rPr>
              <a:t>Whole Brain Emulation: The Fast-Track to AI</a:t>
            </a:r>
            <a:r>
              <a:rPr lang="en-AU" sz="4800" dirty="0" smtClean="0">
                <a:solidFill>
                  <a:schemeClr val="bg1"/>
                </a:solidFill>
                <a:latin typeface="Futura" pitchFamily="34" charset="0"/>
              </a:rPr>
              <a:t>?</a:t>
            </a:r>
            <a:endParaRPr lang="en-AU" sz="4800" dirty="0">
              <a:solidFill>
                <a:schemeClr val="bg1"/>
              </a:solidFill>
              <a:latin typeface="Futura" pitchFamily="34" charset="0"/>
            </a:endParaRPr>
          </a:p>
        </p:txBody>
      </p:sp>
      <p:sp>
        <p:nvSpPr>
          <p:cNvPr id="3" name="Subtitle 2"/>
          <p:cNvSpPr>
            <a:spLocks noGrp="1"/>
          </p:cNvSpPr>
          <p:nvPr>
            <p:ph type="subTitle" idx="1"/>
          </p:nvPr>
        </p:nvSpPr>
        <p:spPr>
          <a:xfrm>
            <a:off x="611560" y="3610868"/>
            <a:ext cx="7920880" cy="2567136"/>
          </a:xfrm>
          <a:solidFill>
            <a:srgbClr val="EEECE1">
              <a:alpha val="22000"/>
            </a:srgbClr>
          </a:solidFill>
        </p:spPr>
        <p:txBody>
          <a:bodyPr>
            <a:noAutofit/>
          </a:bodyPr>
          <a:lstStyle/>
          <a:p>
            <a:r>
              <a:rPr lang="en-AU" sz="2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Futura" pitchFamily="34" charset="0"/>
              </a:rPr>
              <a:t>Within a few decades, I believe it will be possible to construct working simulations of an entire human brain. In this talk I will explain why I believe this, with reference to recent work in Computational Neuroscience, extrapolations of Moore’s Law, and other such matters. I will also address some common criticisms levelled against whole brain emulation, and briefly discuss some of the many ways I believe this technology will drastically change the face of society in the near future.  </a:t>
            </a:r>
            <a:endParaRPr lang="en-AU" sz="2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Futura"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Introducing the Brain</a:t>
            </a:r>
            <a:endParaRPr lang="en-AU" sz="3200" dirty="0">
              <a:latin typeface="Rockwell" pitchFamily="18" charset="0"/>
            </a:endParaRPr>
          </a:p>
        </p:txBody>
      </p:sp>
      <p:sp>
        <p:nvSpPr>
          <p:cNvPr id="5" name="Rectangle 4"/>
          <p:cNvSpPr/>
          <p:nvPr/>
        </p:nvSpPr>
        <p:spPr>
          <a:xfrm>
            <a:off x="1187624" y="1196752"/>
            <a:ext cx="6768752" cy="954107"/>
          </a:xfrm>
          <a:prstGeom prst="rect">
            <a:avLst/>
          </a:prstGeom>
        </p:spPr>
        <p:txBody>
          <a:bodyPr wrap="square">
            <a:spAutoFit/>
          </a:bodyPr>
          <a:lstStyle/>
          <a:p>
            <a:r>
              <a:rPr lang="en-AU" sz="2800" dirty="0" smtClean="0"/>
              <a:t>“The human brain is the </a:t>
            </a:r>
            <a:r>
              <a:rPr lang="en-AU" sz="2800" dirty="0" smtClean="0"/>
              <a:t>most complex object in the known </a:t>
            </a:r>
            <a:r>
              <a:rPr lang="en-AU" sz="2800" dirty="0" smtClean="0"/>
              <a:t>universe” – </a:t>
            </a:r>
            <a:r>
              <a:rPr lang="en-AU" sz="2800" dirty="0" err="1" smtClean="0"/>
              <a:t>Christof</a:t>
            </a:r>
            <a:r>
              <a:rPr lang="en-AU" sz="2800" dirty="0" smtClean="0"/>
              <a:t> Koch</a:t>
            </a:r>
            <a:endParaRPr lang="en-AU" sz="2800" dirty="0"/>
          </a:p>
        </p:txBody>
      </p:sp>
      <p:pic>
        <p:nvPicPr>
          <p:cNvPr id="96258" name="Picture 2" descr="http://www.crystalinks.com/brain.universe513.jpg"/>
          <p:cNvPicPr>
            <a:picLocks noChangeAspect="1" noChangeArrowheads="1"/>
          </p:cNvPicPr>
          <p:nvPr/>
        </p:nvPicPr>
        <p:blipFill>
          <a:blip r:embed="rId2" cstate="print"/>
          <a:srcRect/>
          <a:stretch>
            <a:fillRect/>
          </a:stretch>
        </p:blipFill>
        <p:spPr bwMode="auto">
          <a:xfrm>
            <a:off x="2195736" y="2636912"/>
            <a:ext cx="4762500" cy="3409951"/>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i5.asn.im/human-brains-surprisingly-large-comparedrestbody-_tggc.jpg"/>
          <p:cNvPicPr>
            <a:picLocks noChangeAspect="1" noChangeArrowheads="1"/>
          </p:cNvPicPr>
          <p:nvPr/>
        </p:nvPicPr>
        <p:blipFill>
          <a:blip r:embed="rId2" cstate="print"/>
          <a:srcRect/>
          <a:stretch>
            <a:fillRect/>
          </a:stretch>
        </p:blipFill>
        <p:spPr bwMode="auto">
          <a:xfrm>
            <a:off x="467544" y="1701899"/>
            <a:ext cx="4391025" cy="3743325"/>
          </a:xfrm>
          <a:prstGeom prst="rect">
            <a:avLst/>
          </a:prstGeom>
          <a:noFill/>
        </p:spPr>
      </p:pic>
      <p:sp>
        <p:nvSpPr>
          <p:cNvPr id="4" name="TextBox 3"/>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Introducing the Brain</a:t>
            </a:r>
            <a:endParaRPr lang="en-AU" sz="3200" dirty="0">
              <a:latin typeface="Rockwell" pitchFamily="18" charset="0"/>
            </a:endParaRPr>
          </a:p>
        </p:txBody>
      </p:sp>
      <p:pic>
        <p:nvPicPr>
          <p:cNvPr id="41988" name="Picture 4" descr="http://s3.firstpost.in/wp-content/uploads/2012/05/BRAIN.jpg"/>
          <p:cNvPicPr>
            <a:picLocks noChangeAspect="1" noChangeArrowheads="1"/>
          </p:cNvPicPr>
          <p:nvPr/>
        </p:nvPicPr>
        <p:blipFill>
          <a:blip r:embed="rId3" cstate="print"/>
          <a:srcRect/>
          <a:stretch>
            <a:fillRect/>
          </a:stretch>
        </p:blipFill>
        <p:spPr bwMode="auto">
          <a:xfrm>
            <a:off x="5004048" y="2277963"/>
            <a:ext cx="3619500" cy="2714626"/>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Introducing the Brain</a:t>
            </a:r>
            <a:endParaRPr lang="en-AU" sz="3200" dirty="0">
              <a:latin typeface="Rockwell" pitchFamily="18" charset="0"/>
            </a:endParaRPr>
          </a:p>
        </p:txBody>
      </p:sp>
      <p:pic>
        <p:nvPicPr>
          <p:cNvPr id="86018" name="Picture 2" descr="http://i.livescience.com/images/i/000/039/849/original/shutterstock_83941303.jpg?1367880927"/>
          <p:cNvPicPr>
            <a:picLocks noChangeAspect="1" noChangeArrowheads="1"/>
          </p:cNvPicPr>
          <p:nvPr/>
        </p:nvPicPr>
        <p:blipFill>
          <a:blip r:embed="rId2" cstate="print"/>
          <a:srcRect/>
          <a:stretch>
            <a:fillRect/>
          </a:stretch>
        </p:blipFill>
        <p:spPr bwMode="auto">
          <a:xfrm>
            <a:off x="539552" y="1052736"/>
            <a:ext cx="8258175" cy="5067301"/>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Introducing the Brain</a:t>
            </a:r>
            <a:endParaRPr lang="en-AU" sz="3200" dirty="0">
              <a:latin typeface="Rockwell" pitchFamily="18" charset="0"/>
            </a:endParaRPr>
          </a:p>
        </p:txBody>
      </p:sp>
      <p:pic>
        <p:nvPicPr>
          <p:cNvPr id="84994" name="Picture 2" descr="http://www.psychologyinaction.org/wp-content/uploads/2011/04/neuron11.jpg"/>
          <p:cNvPicPr>
            <a:picLocks noChangeAspect="1" noChangeArrowheads="1"/>
          </p:cNvPicPr>
          <p:nvPr/>
        </p:nvPicPr>
        <p:blipFill>
          <a:blip r:embed="rId2" cstate="print"/>
          <a:srcRect/>
          <a:stretch>
            <a:fillRect/>
          </a:stretch>
        </p:blipFill>
        <p:spPr bwMode="auto">
          <a:xfrm>
            <a:off x="899592" y="836712"/>
            <a:ext cx="7553325" cy="5800725"/>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Introducing the Brain</a:t>
            </a:r>
            <a:endParaRPr lang="en-AU" sz="3200" dirty="0">
              <a:latin typeface="Rockwell" pitchFamily="18" charset="0"/>
            </a:endParaRPr>
          </a:p>
        </p:txBody>
      </p:sp>
      <p:pic>
        <p:nvPicPr>
          <p:cNvPr id="87042" name="Picture 2" descr="http://upload.wikimedia.org/wikipedia/commons/thumb/e/e0/Synapse_Illustration2_tweaked.svg/1000px-Synapse_Illustration2_tweaked.svg.png"/>
          <p:cNvPicPr>
            <a:picLocks noChangeAspect="1" noChangeArrowheads="1"/>
          </p:cNvPicPr>
          <p:nvPr/>
        </p:nvPicPr>
        <p:blipFill>
          <a:blip r:embed="rId2" cstate="print"/>
          <a:srcRect/>
          <a:stretch>
            <a:fillRect/>
          </a:stretch>
        </p:blipFill>
        <p:spPr bwMode="auto">
          <a:xfrm>
            <a:off x="323528" y="908720"/>
            <a:ext cx="8460432" cy="5452278"/>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Introducing the Brain</a:t>
            </a:r>
            <a:endParaRPr lang="en-AU" sz="3200" dirty="0">
              <a:latin typeface="Rockwell" pitchFamily="18" charset="0"/>
            </a:endParaRPr>
          </a:p>
        </p:txBody>
      </p:sp>
      <p:pic>
        <p:nvPicPr>
          <p:cNvPr id="100354" name="Picture 2" descr="http://life.nthu.edu.tw/~lablcc/images/TMS_model.png"/>
          <p:cNvPicPr>
            <a:picLocks noChangeAspect="1" noChangeArrowheads="1"/>
          </p:cNvPicPr>
          <p:nvPr/>
        </p:nvPicPr>
        <p:blipFill>
          <a:blip r:embed="rId2" cstate="print"/>
          <a:srcRect t="6390"/>
          <a:stretch>
            <a:fillRect/>
          </a:stretch>
        </p:blipFill>
        <p:spPr bwMode="auto">
          <a:xfrm>
            <a:off x="1187624" y="1124744"/>
            <a:ext cx="6624736" cy="5274687"/>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D:\My Pictures\Screenpresso\2014-02-28_22h33_18.png"/>
          <p:cNvPicPr>
            <a:picLocks noChangeAspect="1" noChangeArrowheads="1"/>
          </p:cNvPicPr>
          <p:nvPr/>
        </p:nvPicPr>
        <p:blipFill>
          <a:blip r:embed="rId2" cstate="print"/>
          <a:srcRect/>
          <a:stretch>
            <a:fillRect/>
          </a:stretch>
        </p:blipFill>
        <p:spPr bwMode="auto">
          <a:xfrm>
            <a:off x="2123728" y="44624"/>
            <a:ext cx="4824536" cy="6790406"/>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An Outline of the Problem</a:t>
            </a:r>
            <a:endParaRPr lang="en-AU" sz="3200" dirty="0">
              <a:latin typeface="Rockwell" pitchFamily="18" charset="0"/>
            </a:endParaRPr>
          </a:p>
        </p:txBody>
      </p:sp>
      <p:sp>
        <p:nvSpPr>
          <p:cNvPr id="4" name="TextBox 3"/>
          <p:cNvSpPr txBox="1"/>
          <p:nvPr/>
        </p:nvSpPr>
        <p:spPr>
          <a:xfrm>
            <a:off x="467544" y="1124744"/>
            <a:ext cx="8280920" cy="3385542"/>
          </a:xfrm>
          <a:prstGeom prst="rect">
            <a:avLst/>
          </a:prstGeom>
          <a:noFill/>
        </p:spPr>
        <p:txBody>
          <a:bodyPr wrap="square" rtlCol="0">
            <a:spAutoFit/>
          </a:bodyPr>
          <a:lstStyle/>
          <a:p>
            <a:pPr marL="514350" indent="-514350">
              <a:buFont typeface="Arial" pitchFamily="34" charset="0"/>
              <a:buChar char="•"/>
            </a:pPr>
            <a:r>
              <a:rPr lang="en-AU" sz="2800" dirty="0" smtClean="0">
                <a:latin typeface="Futura" pitchFamily="34" charset="0"/>
              </a:rPr>
              <a:t>The human brain has ~100 billion neurons</a:t>
            </a:r>
          </a:p>
          <a:p>
            <a:pPr marL="514350" indent="-514350">
              <a:buFont typeface="Arial" pitchFamily="34" charset="0"/>
              <a:buChar char="•"/>
            </a:pPr>
            <a:r>
              <a:rPr lang="en-AU" sz="2800" dirty="0" smtClean="0">
                <a:latin typeface="Futura" pitchFamily="34" charset="0"/>
              </a:rPr>
              <a:t>Each neuron has ~10,000 synapses</a:t>
            </a:r>
          </a:p>
          <a:p>
            <a:pPr marL="514350" indent="-514350">
              <a:buFont typeface="Arial" pitchFamily="34" charset="0"/>
              <a:buChar char="•"/>
            </a:pPr>
            <a:r>
              <a:rPr lang="en-AU" sz="2800" dirty="0" smtClean="0">
                <a:latin typeface="Futura" pitchFamily="34" charset="0"/>
              </a:rPr>
              <a:t>Each synapse has many ion channels and protein</a:t>
            </a:r>
          </a:p>
          <a:p>
            <a:pPr marL="514350" indent="-514350">
              <a:buFont typeface="Arial" pitchFamily="34" charset="0"/>
              <a:buChar char="•"/>
            </a:pPr>
            <a:r>
              <a:rPr lang="en-AU" sz="2800" dirty="0" smtClean="0">
                <a:latin typeface="Futura" pitchFamily="34" charset="0"/>
              </a:rPr>
              <a:t>Over 100 types of neurotransmitters</a:t>
            </a:r>
          </a:p>
          <a:p>
            <a:pPr marL="514350" indent="-514350">
              <a:buFont typeface="Arial" pitchFamily="34" charset="0"/>
              <a:buChar char="•"/>
            </a:pPr>
            <a:r>
              <a:rPr lang="en-AU" sz="2800" dirty="0" smtClean="0">
                <a:latin typeface="Futura" pitchFamily="34" charset="0"/>
              </a:rPr>
              <a:t>Most cognitive processes highly distributed</a:t>
            </a:r>
          </a:p>
          <a:p>
            <a:pPr marL="514350" indent="-514350">
              <a:buFont typeface="Arial" pitchFamily="34" charset="0"/>
              <a:buChar char="•"/>
            </a:pPr>
            <a:endParaRPr lang="en-AU" sz="2800" dirty="0" smtClean="0">
              <a:latin typeface="Futura" pitchFamily="34" charset="0"/>
            </a:endParaRPr>
          </a:p>
          <a:p>
            <a:pPr marL="514350" indent="-514350">
              <a:buFont typeface="Arial" pitchFamily="34" charset="0"/>
              <a:buChar char="•"/>
            </a:pPr>
            <a:endParaRPr lang="en-AU" dirty="0">
              <a:latin typeface="Futura"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An Outline of the Problem</a:t>
            </a:r>
            <a:endParaRPr lang="en-AU" sz="3200" dirty="0">
              <a:latin typeface="Rockwell" pitchFamily="18" charset="0"/>
            </a:endParaRPr>
          </a:p>
        </p:txBody>
      </p:sp>
      <p:pic>
        <p:nvPicPr>
          <p:cNvPr id="1026" name="Picture 2" descr="http://ai.ato.ms/MITECS/Images/churchland.figure1.gif"/>
          <p:cNvPicPr>
            <a:picLocks noChangeAspect="1" noChangeArrowheads="1"/>
          </p:cNvPicPr>
          <p:nvPr/>
        </p:nvPicPr>
        <p:blipFill>
          <a:blip r:embed="rId2" cstate="print"/>
          <a:srcRect/>
          <a:stretch>
            <a:fillRect/>
          </a:stretch>
        </p:blipFill>
        <p:spPr bwMode="auto">
          <a:xfrm>
            <a:off x="1547664" y="1268760"/>
            <a:ext cx="5896250" cy="4536504"/>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An Outline of the Problem</a:t>
            </a:r>
            <a:endParaRPr lang="en-AU" sz="3200" dirty="0">
              <a:latin typeface="Rockwell" pitchFamily="18" charset="0"/>
            </a:endParaRPr>
          </a:p>
        </p:txBody>
      </p:sp>
      <p:pic>
        <p:nvPicPr>
          <p:cNvPr id="1028" name="Picture 4" descr="http://iqr.sourceforge.net/images/LevelsOfOrganization.png"/>
          <p:cNvPicPr>
            <a:picLocks noChangeAspect="1" noChangeArrowheads="1"/>
          </p:cNvPicPr>
          <p:nvPr/>
        </p:nvPicPr>
        <p:blipFill>
          <a:blip r:embed="rId2" cstate="print"/>
          <a:srcRect/>
          <a:stretch>
            <a:fillRect/>
          </a:stretch>
        </p:blipFill>
        <p:spPr bwMode="auto">
          <a:xfrm>
            <a:off x="1979712" y="1412776"/>
            <a:ext cx="5124450" cy="4391026"/>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A Key Point</a:t>
            </a:r>
            <a:endParaRPr lang="en-AU" sz="3200" dirty="0">
              <a:latin typeface="Rockwell" pitchFamily="18" charset="0"/>
            </a:endParaRPr>
          </a:p>
        </p:txBody>
      </p:sp>
      <p:sp>
        <p:nvSpPr>
          <p:cNvPr id="4" name="TextBox 3"/>
          <p:cNvSpPr txBox="1"/>
          <p:nvPr/>
        </p:nvSpPr>
        <p:spPr>
          <a:xfrm>
            <a:off x="0" y="1842497"/>
            <a:ext cx="8280920" cy="2954655"/>
          </a:xfrm>
          <a:prstGeom prst="rect">
            <a:avLst/>
          </a:prstGeom>
          <a:noFill/>
        </p:spPr>
        <p:txBody>
          <a:bodyPr wrap="square" rtlCol="0">
            <a:spAutoFit/>
          </a:bodyPr>
          <a:lstStyle/>
          <a:p>
            <a:pPr marL="514350" indent="-514350"/>
            <a:r>
              <a:rPr lang="en-AU" sz="2800" dirty="0" smtClean="0">
                <a:latin typeface="Futura" pitchFamily="34" charset="0"/>
              </a:rPr>
              <a:t>	</a:t>
            </a:r>
            <a:r>
              <a:rPr lang="en-AU" sz="2800" dirty="0" smtClean="0">
                <a:latin typeface="Futura" pitchFamily="34" charset="0"/>
              </a:rPr>
              <a:t>It </a:t>
            </a:r>
            <a:r>
              <a:rPr lang="en-AU" sz="2800" dirty="0" smtClean="0">
                <a:latin typeface="Futura"/>
              </a:rPr>
              <a:t>is not necessary to </a:t>
            </a:r>
            <a:r>
              <a:rPr lang="en-AU" sz="2800" u="sng" dirty="0" smtClean="0">
                <a:latin typeface="Futura"/>
              </a:rPr>
              <a:t>understand</a:t>
            </a:r>
            <a:r>
              <a:rPr lang="en-AU" sz="2800" dirty="0" smtClean="0">
                <a:latin typeface="Futura"/>
              </a:rPr>
              <a:t> how a system works in order to </a:t>
            </a:r>
            <a:r>
              <a:rPr lang="en-AU" sz="2800" u="sng" dirty="0" smtClean="0">
                <a:latin typeface="Futura"/>
              </a:rPr>
              <a:t>emulate/simulate</a:t>
            </a:r>
            <a:r>
              <a:rPr lang="en-AU" sz="2800" dirty="0" smtClean="0">
                <a:latin typeface="Futura"/>
              </a:rPr>
              <a:t> its behaviour</a:t>
            </a:r>
            <a:r>
              <a:rPr lang="en-AU" sz="2800" dirty="0" smtClean="0">
                <a:latin typeface="Futura" pitchFamily="34" charset="0"/>
              </a:rPr>
              <a:t>.</a:t>
            </a:r>
          </a:p>
          <a:p>
            <a:pPr marL="514350" indent="-514350"/>
            <a:endParaRPr lang="en-AU" sz="2800" dirty="0" smtClean="0">
              <a:latin typeface="Futura" pitchFamily="34" charset="0"/>
            </a:endParaRPr>
          </a:p>
          <a:p>
            <a:pPr marL="514350" indent="-514350"/>
            <a:r>
              <a:rPr lang="en-AU" sz="2800" dirty="0" smtClean="0">
                <a:latin typeface="Futura" pitchFamily="34" charset="0"/>
              </a:rPr>
              <a:t>	Example: copy circuit diagram for CPU without understanding how it works</a:t>
            </a:r>
          </a:p>
          <a:p>
            <a:pPr marL="514350" indent="-514350">
              <a:buFont typeface="Arial" pitchFamily="34" charset="0"/>
              <a:buChar char="•"/>
            </a:pPr>
            <a:endParaRPr lang="en-AU" dirty="0">
              <a:latin typeface="Futura"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Simulation versus Emulation</a:t>
            </a:r>
            <a:endParaRPr lang="en-AU" sz="3200" dirty="0">
              <a:latin typeface="Rockwell" pitchFamily="18" charset="0"/>
            </a:endParaRPr>
          </a:p>
        </p:txBody>
      </p:sp>
      <p:pic>
        <p:nvPicPr>
          <p:cNvPr id="1026" name="Picture 2" descr="D:\My Pictures\Screenpresso\2014-02-28_22h30_51.png"/>
          <p:cNvPicPr>
            <a:picLocks noChangeAspect="1" noChangeArrowheads="1"/>
          </p:cNvPicPr>
          <p:nvPr/>
        </p:nvPicPr>
        <p:blipFill>
          <a:blip r:embed="rId2" cstate="print"/>
          <a:srcRect/>
          <a:stretch>
            <a:fillRect/>
          </a:stretch>
        </p:blipFill>
        <p:spPr bwMode="auto">
          <a:xfrm>
            <a:off x="2123728" y="1124744"/>
            <a:ext cx="4824536" cy="4934184"/>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‘Simulated Photosynthesis’ Objection</a:t>
            </a:r>
            <a:endParaRPr lang="en-AU" sz="3200" dirty="0">
              <a:latin typeface="Rockwell" pitchFamily="18" charset="0"/>
            </a:endParaRPr>
          </a:p>
        </p:txBody>
      </p:sp>
      <p:sp>
        <p:nvSpPr>
          <p:cNvPr id="4" name="TextBox 3"/>
          <p:cNvSpPr txBox="1"/>
          <p:nvPr/>
        </p:nvSpPr>
        <p:spPr>
          <a:xfrm>
            <a:off x="0" y="1340768"/>
            <a:ext cx="8604448" cy="1661993"/>
          </a:xfrm>
          <a:prstGeom prst="rect">
            <a:avLst/>
          </a:prstGeom>
          <a:noFill/>
        </p:spPr>
        <p:txBody>
          <a:bodyPr wrap="square" rtlCol="0">
            <a:spAutoFit/>
          </a:bodyPr>
          <a:lstStyle/>
          <a:p>
            <a:pPr marL="514350" indent="-514350"/>
            <a:r>
              <a:rPr lang="en-AU" sz="2800" dirty="0" smtClean="0">
                <a:latin typeface="Futura" pitchFamily="34" charset="0"/>
              </a:rPr>
              <a:t>	A computer simulation of photosynthesis might be structurally equivalent to actual processes of photosynthesis, but it won’t convert CO2 to sugar. </a:t>
            </a:r>
          </a:p>
          <a:p>
            <a:pPr marL="514350" indent="-514350">
              <a:buFont typeface="Arial" pitchFamily="34" charset="0"/>
              <a:buChar char="•"/>
            </a:pPr>
            <a:endParaRPr lang="en-AU" dirty="0">
              <a:latin typeface="Futura" pitchFamily="34" charset="0"/>
            </a:endParaRPr>
          </a:p>
        </p:txBody>
      </p:sp>
      <p:pic>
        <p:nvPicPr>
          <p:cNvPr id="69634" name="Picture 2" descr="http://www.biologycorner.com/resources/johnson_exploration.JPG"/>
          <p:cNvPicPr>
            <a:picLocks noChangeAspect="1" noChangeArrowheads="1"/>
          </p:cNvPicPr>
          <p:nvPr/>
        </p:nvPicPr>
        <p:blipFill>
          <a:blip r:embed="rId2" cstate="print"/>
          <a:srcRect/>
          <a:stretch>
            <a:fillRect/>
          </a:stretch>
        </p:blipFill>
        <p:spPr bwMode="auto">
          <a:xfrm>
            <a:off x="2267744" y="3068960"/>
            <a:ext cx="4320480" cy="3285839"/>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‘Simulated Photosynthesis’ Objection</a:t>
            </a:r>
            <a:endParaRPr lang="en-AU" sz="3200" dirty="0">
              <a:latin typeface="Rockwell" pitchFamily="18" charset="0"/>
            </a:endParaRPr>
          </a:p>
        </p:txBody>
      </p:sp>
      <p:sp>
        <p:nvSpPr>
          <p:cNvPr id="4" name="TextBox 3"/>
          <p:cNvSpPr txBox="1"/>
          <p:nvPr/>
        </p:nvSpPr>
        <p:spPr>
          <a:xfrm>
            <a:off x="323528" y="1268760"/>
            <a:ext cx="8604448" cy="800219"/>
          </a:xfrm>
          <a:prstGeom prst="rect">
            <a:avLst/>
          </a:prstGeom>
          <a:noFill/>
        </p:spPr>
        <p:txBody>
          <a:bodyPr wrap="square" rtlCol="0">
            <a:spAutoFit/>
          </a:bodyPr>
          <a:lstStyle/>
          <a:p>
            <a:pPr marL="514350" indent="-514350"/>
            <a:r>
              <a:rPr lang="en-AU" sz="2800" dirty="0" smtClean="0">
                <a:latin typeface="Futura" pitchFamily="34" charset="0"/>
              </a:rPr>
              <a:t>But photosynthesis is not a </a:t>
            </a:r>
            <a:r>
              <a:rPr lang="en-AU" sz="2800" u="sng" dirty="0" smtClean="0">
                <a:latin typeface="Futura" pitchFamily="34" charset="0"/>
              </a:rPr>
              <a:t>cognitive</a:t>
            </a:r>
            <a:r>
              <a:rPr lang="en-AU" sz="2800" dirty="0" smtClean="0">
                <a:latin typeface="Futura" pitchFamily="34" charset="0"/>
              </a:rPr>
              <a:t> process. </a:t>
            </a:r>
          </a:p>
          <a:p>
            <a:pPr marL="514350" indent="-514350">
              <a:buFont typeface="Arial" pitchFamily="34" charset="0"/>
              <a:buChar char="•"/>
            </a:pPr>
            <a:endParaRPr lang="en-AU" dirty="0">
              <a:latin typeface="Futura" pitchFamily="34" charset="0"/>
            </a:endParaRPr>
          </a:p>
        </p:txBody>
      </p:sp>
      <p:pic>
        <p:nvPicPr>
          <p:cNvPr id="71682" name="Picture 2" descr="http://4.bp.blogspot.com/-DNoNYuVuMrg/UBbbBXnlE-I/AAAAAAAAAA4/ByXz2BA6YuY/s1600/ff.png"/>
          <p:cNvPicPr>
            <a:picLocks noChangeAspect="1" noChangeArrowheads="1"/>
          </p:cNvPicPr>
          <p:nvPr/>
        </p:nvPicPr>
        <p:blipFill>
          <a:blip r:embed="rId2" cstate="print"/>
          <a:srcRect r="19252"/>
          <a:stretch>
            <a:fillRect/>
          </a:stretch>
        </p:blipFill>
        <p:spPr bwMode="auto">
          <a:xfrm>
            <a:off x="4372106" y="2348880"/>
            <a:ext cx="4771894" cy="3494535"/>
          </a:xfrm>
          <a:prstGeom prst="rect">
            <a:avLst/>
          </a:prstGeom>
          <a:noFill/>
        </p:spPr>
      </p:pic>
      <p:pic>
        <p:nvPicPr>
          <p:cNvPr id="71684" name="Picture 4" descr="http://www.physicalgeography.net/fundamentals/images/photosynthesis.jpg"/>
          <p:cNvPicPr>
            <a:picLocks noChangeAspect="1" noChangeArrowheads="1"/>
          </p:cNvPicPr>
          <p:nvPr/>
        </p:nvPicPr>
        <p:blipFill>
          <a:blip r:embed="rId3" cstate="print"/>
          <a:srcRect/>
          <a:stretch>
            <a:fillRect/>
          </a:stretch>
        </p:blipFill>
        <p:spPr bwMode="auto">
          <a:xfrm>
            <a:off x="179512" y="2852936"/>
            <a:ext cx="4067944" cy="2562226"/>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Searle: Special Causal Powers?</a:t>
            </a:r>
            <a:endParaRPr lang="en-AU" sz="3200" dirty="0">
              <a:latin typeface="Rockwell" pitchFamily="18" charset="0"/>
            </a:endParaRPr>
          </a:p>
        </p:txBody>
      </p:sp>
      <p:pic>
        <p:nvPicPr>
          <p:cNvPr id="69636" name="Picture 4" descr="File:John searle2.jpg"/>
          <p:cNvPicPr>
            <a:picLocks noChangeAspect="1" noChangeArrowheads="1"/>
          </p:cNvPicPr>
          <p:nvPr/>
        </p:nvPicPr>
        <p:blipFill>
          <a:blip r:embed="rId2" cstate="print"/>
          <a:srcRect/>
          <a:stretch>
            <a:fillRect/>
          </a:stretch>
        </p:blipFill>
        <p:spPr bwMode="auto">
          <a:xfrm>
            <a:off x="2339752" y="836712"/>
            <a:ext cx="4286250" cy="571500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Levels of Resolution</a:t>
            </a:r>
            <a:endParaRPr lang="en-AU" sz="3200" dirty="0">
              <a:latin typeface="Rockwell" pitchFamily="18" charset="0"/>
            </a:endParaRPr>
          </a:p>
        </p:txBody>
      </p:sp>
      <p:pic>
        <p:nvPicPr>
          <p:cNvPr id="2050" name="Picture 2" descr="D:\My Pictures\Screenpresso\2014-02-28_22h32_37.png"/>
          <p:cNvPicPr>
            <a:picLocks noChangeAspect="1" noChangeArrowheads="1"/>
          </p:cNvPicPr>
          <p:nvPr/>
        </p:nvPicPr>
        <p:blipFill>
          <a:blip r:embed="rId2" cstate="print"/>
          <a:srcRect/>
          <a:stretch>
            <a:fillRect/>
          </a:stretch>
        </p:blipFill>
        <p:spPr bwMode="auto">
          <a:xfrm>
            <a:off x="899592" y="908720"/>
            <a:ext cx="7322912" cy="5256584"/>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Levels of Resolution – Level 1</a:t>
            </a:r>
            <a:endParaRPr lang="en-AU" sz="3200" dirty="0">
              <a:latin typeface="Rockwell" pitchFamily="18" charset="0"/>
            </a:endParaRPr>
          </a:p>
        </p:txBody>
      </p:sp>
      <p:pic>
        <p:nvPicPr>
          <p:cNvPr id="61442" name="Picture 2" descr="http://upload.wikimedia.org/wikipedia/commons/1/1a/IDA_Cognitive_Architecture.jpg"/>
          <p:cNvPicPr>
            <a:picLocks noChangeAspect="1" noChangeArrowheads="1"/>
          </p:cNvPicPr>
          <p:nvPr/>
        </p:nvPicPr>
        <p:blipFill>
          <a:blip r:embed="rId2" cstate="print"/>
          <a:srcRect/>
          <a:stretch>
            <a:fillRect/>
          </a:stretch>
        </p:blipFill>
        <p:spPr bwMode="auto">
          <a:xfrm>
            <a:off x="2267744" y="908720"/>
            <a:ext cx="4593832" cy="594928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Levels of Resolution – Level 3</a:t>
            </a:r>
            <a:endParaRPr lang="en-AU" sz="3200" dirty="0">
              <a:latin typeface="Rockwell" pitchFamily="18" charset="0"/>
            </a:endParaRPr>
          </a:p>
        </p:txBody>
      </p:sp>
      <p:pic>
        <p:nvPicPr>
          <p:cNvPr id="63490" name="Picture 2" descr="http://upload.wikimedia.org/wikibooks/en/thumb/2/28/Artificial_neural_network_image_recognition.png/600px-Artificial_neural_network_image_recognition.png"/>
          <p:cNvPicPr>
            <a:picLocks noChangeAspect="1" noChangeArrowheads="1"/>
          </p:cNvPicPr>
          <p:nvPr/>
        </p:nvPicPr>
        <p:blipFill>
          <a:blip r:embed="rId2" cstate="print"/>
          <a:srcRect/>
          <a:stretch>
            <a:fillRect/>
          </a:stretch>
        </p:blipFill>
        <p:spPr bwMode="auto">
          <a:xfrm>
            <a:off x="1619672" y="1124744"/>
            <a:ext cx="5715000" cy="4943476"/>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Levels of Resolution – Level 5</a:t>
            </a:r>
            <a:endParaRPr lang="en-AU" sz="3200" dirty="0">
              <a:latin typeface="Rockwell" pitchFamily="18" charset="0"/>
            </a:endParaRPr>
          </a:p>
        </p:txBody>
      </p:sp>
      <p:pic>
        <p:nvPicPr>
          <p:cNvPr id="62466" name="Picture 2" descr="http://www.nips.ac.jp/eng/contents/publication/guide/html/2010/res/images/res05b01.jpg"/>
          <p:cNvPicPr>
            <a:picLocks noChangeAspect="1" noChangeArrowheads="1"/>
          </p:cNvPicPr>
          <p:nvPr/>
        </p:nvPicPr>
        <p:blipFill>
          <a:blip r:embed="rId2" cstate="print"/>
          <a:srcRect/>
          <a:stretch>
            <a:fillRect/>
          </a:stretch>
        </p:blipFill>
        <p:spPr bwMode="auto">
          <a:xfrm>
            <a:off x="1331640" y="1052736"/>
            <a:ext cx="6285942" cy="5112568"/>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Levels of Resolution – Level 8</a:t>
            </a:r>
            <a:endParaRPr lang="en-AU" sz="3200" dirty="0">
              <a:latin typeface="Rockwell" pitchFamily="18" charset="0"/>
            </a:endParaRPr>
          </a:p>
        </p:txBody>
      </p:sp>
      <p:pic>
        <p:nvPicPr>
          <p:cNvPr id="66562" name="Picture 2" descr="http://beckman.illinois.edu/content/uploads/images/other/illinoisgating4web.jpg"/>
          <p:cNvPicPr>
            <a:picLocks noChangeAspect="1" noChangeArrowheads="1"/>
          </p:cNvPicPr>
          <p:nvPr/>
        </p:nvPicPr>
        <p:blipFill>
          <a:blip r:embed="rId2" cstate="print"/>
          <a:srcRect/>
          <a:stretch>
            <a:fillRect/>
          </a:stretch>
        </p:blipFill>
        <p:spPr bwMode="auto">
          <a:xfrm>
            <a:off x="1187624" y="1124744"/>
            <a:ext cx="6768752" cy="4936521"/>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Levels of Resolution – Level 10</a:t>
            </a:r>
            <a:endParaRPr lang="en-AU" sz="3200" dirty="0">
              <a:latin typeface="Rockwell" pitchFamily="18" charset="0"/>
            </a:endParaRPr>
          </a:p>
        </p:txBody>
      </p:sp>
      <p:pic>
        <p:nvPicPr>
          <p:cNvPr id="67588" name="Picture 4" descr="http://www.beilstein-journals.org/bjnano/content/figures/2190-4286-4-65-10.jpg?scale=2.0&amp;max-width=1024&amp;background=FFFFFF"/>
          <p:cNvPicPr>
            <a:picLocks noChangeAspect="1" noChangeArrowheads="1"/>
          </p:cNvPicPr>
          <p:nvPr/>
        </p:nvPicPr>
        <p:blipFill>
          <a:blip r:embed="rId2" cstate="print"/>
          <a:srcRect/>
          <a:stretch>
            <a:fillRect/>
          </a:stretch>
        </p:blipFill>
        <p:spPr bwMode="auto">
          <a:xfrm>
            <a:off x="251520" y="1484784"/>
            <a:ext cx="8687122" cy="3783399"/>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So Which Level is Needed?</a:t>
            </a:r>
            <a:endParaRPr lang="en-AU" sz="3200" dirty="0">
              <a:latin typeface="Rockwell" pitchFamily="18" charset="0"/>
            </a:endParaRPr>
          </a:p>
        </p:txBody>
      </p:sp>
      <p:pic>
        <p:nvPicPr>
          <p:cNvPr id="68610" name="Picture 2" descr="D:\My Pictures\Screenpresso\2014-03-01_10h05_39.png"/>
          <p:cNvPicPr>
            <a:picLocks noChangeAspect="1" noChangeArrowheads="1"/>
          </p:cNvPicPr>
          <p:nvPr/>
        </p:nvPicPr>
        <p:blipFill>
          <a:blip r:embed="rId2" cstate="print"/>
          <a:srcRect/>
          <a:stretch>
            <a:fillRect/>
          </a:stretch>
        </p:blipFill>
        <p:spPr bwMode="auto">
          <a:xfrm>
            <a:off x="251520" y="2636912"/>
            <a:ext cx="8676456" cy="2041019"/>
          </a:xfrm>
          <a:prstGeom prst="rect">
            <a:avLst/>
          </a:prstGeom>
          <a:noFill/>
        </p:spPr>
      </p:pic>
      <p:sp>
        <p:nvSpPr>
          <p:cNvPr id="5" name="TextBox 4"/>
          <p:cNvSpPr txBox="1"/>
          <p:nvPr/>
        </p:nvSpPr>
        <p:spPr>
          <a:xfrm>
            <a:off x="323528" y="1484784"/>
            <a:ext cx="6336704" cy="1231106"/>
          </a:xfrm>
          <a:prstGeom prst="rect">
            <a:avLst/>
          </a:prstGeom>
          <a:noFill/>
        </p:spPr>
        <p:txBody>
          <a:bodyPr wrap="square" rtlCol="0">
            <a:spAutoFit/>
          </a:bodyPr>
          <a:lstStyle/>
          <a:p>
            <a:pPr marL="514350" indent="-514350"/>
            <a:r>
              <a:rPr lang="en-AU" sz="2800" dirty="0" smtClean="0">
                <a:latin typeface="Futura" pitchFamily="34" charset="0"/>
              </a:rPr>
              <a:t>Probably level 5 (or so) – at first</a:t>
            </a:r>
            <a:endParaRPr lang="en-AU" sz="2800" dirty="0" smtClean="0">
              <a:latin typeface="Futura" pitchFamily="34" charset="0"/>
            </a:endParaRPr>
          </a:p>
          <a:p>
            <a:pPr marL="514350" indent="-514350">
              <a:buFont typeface="Arial" pitchFamily="34" charset="0"/>
              <a:buChar char="•"/>
            </a:pPr>
            <a:endParaRPr lang="en-AU" sz="2800" dirty="0" smtClean="0">
              <a:latin typeface="Futura" pitchFamily="34" charset="0"/>
            </a:endParaRPr>
          </a:p>
          <a:p>
            <a:pPr marL="514350" indent="-514350">
              <a:buFont typeface="Arial" pitchFamily="34" charset="0"/>
              <a:buChar char="•"/>
            </a:pPr>
            <a:endParaRPr lang="en-AU" dirty="0">
              <a:latin typeface="Futura"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Three Steps</a:t>
            </a:r>
            <a:endParaRPr lang="en-AU" sz="3200" dirty="0">
              <a:latin typeface="Rockwell" pitchFamily="18" charset="0"/>
            </a:endParaRPr>
          </a:p>
        </p:txBody>
      </p:sp>
      <p:sp>
        <p:nvSpPr>
          <p:cNvPr id="4" name="TextBox 3"/>
          <p:cNvSpPr txBox="1"/>
          <p:nvPr/>
        </p:nvSpPr>
        <p:spPr>
          <a:xfrm>
            <a:off x="467544" y="1124744"/>
            <a:ext cx="8280920" cy="2246769"/>
          </a:xfrm>
          <a:prstGeom prst="rect">
            <a:avLst/>
          </a:prstGeom>
          <a:noFill/>
        </p:spPr>
        <p:txBody>
          <a:bodyPr wrap="square" rtlCol="0">
            <a:spAutoFit/>
          </a:bodyPr>
          <a:lstStyle/>
          <a:p>
            <a:pPr marL="514350" indent="-514350">
              <a:buFont typeface="+mj-lt"/>
              <a:buAutoNum type="arabicPeriod"/>
            </a:pPr>
            <a:r>
              <a:rPr lang="en-AU" sz="2800" dirty="0" smtClean="0">
                <a:latin typeface="Futura" pitchFamily="34" charset="0"/>
              </a:rPr>
              <a:t>Scan at necessary resolution</a:t>
            </a:r>
            <a:endParaRPr lang="en-AU" sz="2800" dirty="0" smtClean="0">
              <a:latin typeface="Futura" pitchFamily="34" charset="0"/>
            </a:endParaRPr>
          </a:p>
          <a:p>
            <a:pPr marL="514350" indent="-514350">
              <a:buFont typeface="+mj-lt"/>
              <a:buAutoNum type="arabicPeriod"/>
            </a:pPr>
            <a:r>
              <a:rPr lang="en-AU" sz="2800" dirty="0" smtClean="0">
                <a:latin typeface="Futura" pitchFamily="34" charset="0"/>
              </a:rPr>
              <a:t>Interpret scanned data to build computational model</a:t>
            </a:r>
            <a:endParaRPr lang="en-AU" sz="2800" dirty="0" smtClean="0">
              <a:latin typeface="Futura" pitchFamily="34" charset="0"/>
            </a:endParaRPr>
          </a:p>
          <a:p>
            <a:pPr marL="514350" indent="-514350">
              <a:buFont typeface="+mj-lt"/>
              <a:buAutoNum type="arabicPeriod"/>
            </a:pPr>
            <a:r>
              <a:rPr lang="en-AU" sz="2800" dirty="0" smtClean="0">
                <a:latin typeface="Futura" pitchFamily="34" charset="0"/>
              </a:rPr>
              <a:t>Simulate computational model in a timely manner</a:t>
            </a:r>
            <a:endParaRPr lang="en-AU" dirty="0">
              <a:latin typeface="Futura"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76672"/>
            <a:ext cx="9144000" cy="830997"/>
          </a:xfrm>
          <a:prstGeom prst="rect">
            <a:avLst/>
          </a:prstGeom>
          <a:noFill/>
        </p:spPr>
        <p:txBody>
          <a:bodyPr wrap="square" rtlCol="0">
            <a:spAutoFit/>
          </a:bodyPr>
          <a:lstStyle/>
          <a:p>
            <a:pPr marL="514350" indent="-514350" algn="ctr">
              <a:buFont typeface="+mj-lt"/>
              <a:buAutoNum type="arabicPeriod"/>
            </a:pPr>
            <a:r>
              <a:rPr lang="en-AU" sz="4800" dirty="0" smtClean="0">
                <a:latin typeface="Futura" pitchFamily="34" charset="0"/>
              </a:rPr>
              <a:t>Scanning Techniques</a:t>
            </a:r>
            <a:endParaRPr lang="en-AU" sz="3600" dirty="0">
              <a:latin typeface="Futura" pitchFamily="34" charset="0"/>
            </a:endParaRPr>
          </a:p>
        </p:txBody>
      </p:sp>
      <p:pic>
        <p:nvPicPr>
          <p:cNvPr id="37890" name="Picture 2" descr="http://www3.gehealthcare.com/en/Products/Categories/Magnetic_Resonance_Imaging/~/media/Images/Product/Product-Categories/Magnetic-Resonance-Imaging/Neuro-Imaging/Neuro-Image-asl1.jpg?mw=994"/>
          <p:cNvPicPr>
            <a:picLocks noChangeAspect="1" noChangeArrowheads="1"/>
          </p:cNvPicPr>
          <p:nvPr/>
        </p:nvPicPr>
        <p:blipFill>
          <a:blip r:embed="rId2" cstate="print"/>
          <a:srcRect l="21671" r="22809"/>
          <a:stretch>
            <a:fillRect/>
          </a:stretch>
        </p:blipFill>
        <p:spPr bwMode="auto">
          <a:xfrm>
            <a:off x="2123728" y="1772816"/>
            <a:ext cx="4680520" cy="4740971"/>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Misunderstanding fMRI</a:t>
            </a:r>
            <a:endParaRPr lang="en-AU" sz="3200" dirty="0">
              <a:latin typeface="Rockwell" pitchFamily="18" charset="0"/>
            </a:endParaRPr>
          </a:p>
        </p:txBody>
      </p:sp>
      <p:pic>
        <p:nvPicPr>
          <p:cNvPr id="57346" name="Picture 2" descr="D:\My Pictures\Screenpresso\2014-03-01_09h32_54.png"/>
          <p:cNvPicPr>
            <a:picLocks noChangeAspect="1" noChangeArrowheads="1"/>
          </p:cNvPicPr>
          <p:nvPr/>
        </p:nvPicPr>
        <p:blipFill>
          <a:blip r:embed="rId2" cstate="print"/>
          <a:srcRect/>
          <a:stretch>
            <a:fillRect/>
          </a:stretch>
        </p:blipFill>
        <p:spPr bwMode="auto">
          <a:xfrm>
            <a:off x="1547664" y="1628800"/>
            <a:ext cx="5629275" cy="3790950"/>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Misunderstanding fMRI</a:t>
            </a:r>
            <a:endParaRPr lang="en-AU" sz="3200" dirty="0">
              <a:latin typeface="Rockwell" pitchFamily="18" charset="0"/>
            </a:endParaRPr>
          </a:p>
        </p:txBody>
      </p:sp>
      <p:sp>
        <p:nvSpPr>
          <p:cNvPr id="4" name="TextBox 3"/>
          <p:cNvSpPr txBox="1"/>
          <p:nvPr/>
        </p:nvSpPr>
        <p:spPr>
          <a:xfrm>
            <a:off x="467544" y="1124744"/>
            <a:ext cx="8280920" cy="4247317"/>
          </a:xfrm>
          <a:prstGeom prst="rect">
            <a:avLst/>
          </a:prstGeom>
          <a:noFill/>
        </p:spPr>
        <p:txBody>
          <a:bodyPr wrap="square" rtlCol="0">
            <a:spAutoFit/>
          </a:bodyPr>
          <a:lstStyle/>
          <a:p>
            <a:pPr marL="514350" indent="-514350">
              <a:buFont typeface="Arial" pitchFamily="34" charset="0"/>
              <a:buChar char="•"/>
            </a:pPr>
            <a:r>
              <a:rPr lang="en-AU" sz="2800" dirty="0" smtClean="0">
                <a:latin typeface="Futura" pitchFamily="34" charset="0"/>
              </a:rPr>
              <a:t>Very low resolution ~5 million neurons per </a:t>
            </a:r>
            <a:r>
              <a:rPr lang="en-AU" sz="2800" dirty="0" err="1" smtClean="0">
                <a:latin typeface="Futura" pitchFamily="34" charset="0"/>
              </a:rPr>
              <a:t>voxel</a:t>
            </a:r>
            <a:endParaRPr lang="en-AU" sz="2800" dirty="0" smtClean="0">
              <a:latin typeface="Futura" pitchFamily="34" charset="0"/>
            </a:endParaRPr>
          </a:p>
          <a:p>
            <a:pPr marL="514350" indent="-514350">
              <a:buFont typeface="Arial" pitchFamily="34" charset="0"/>
              <a:buChar char="•"/>
            </a:pPr>
            <a:r>
              <a:rPr lang="en-AU" sz="2800" dirty="0" smtClean="0">
                <a:latin typeface="Futura" pitchFamily="34" charset="0"/>
              </a:rPr>
              <a:t>Tells us little or nothing about processing</a:t>
            </a:r>
          </a:p>
          <a:p>
            <a:pPr marL="514350" indent="-514350">
              <a:buFont typeface="Arial" pitchFamily="34" charset="0"/>
              <a:buChar char="•"/>
            </a:pPr>
            <a:r>
              <a:rPr lang="en-AU" sz="2800" dirty="0" smtClean="0">
                <a:latin typeface="Futura" pitchFamily="34" charset="0"/>
              </a:rPr>
              <a:t>Cannot elucidate network relationships</a:t>
            </a:r>
          </a:p>
          <a:p>
            <a:pPr marL="514350" indent="-514350">
              <a:buFont typeface="Arial" pitchFamily="34" charset="0"/>
              <a:buChar char="•"/>
            </a:pPr>
            <a:r>
              <a:rPr lang="en-AU" sz="2800" dirty="0" smtClean="0">
                <a:latin typeface="Futura" pitchFamily="34" charset="0"/>
              </a:rPr>
              <a:t>BOLD signal problematic</a:t>
            </a:r>
          </a:p>
          <a:p>
            <a:pPr marL="514350" indent="-514350">
              <a:buFont typeface="Arial" pitchFamily="34" charset="0"/>
              <a:buChar char="•"/>
            </a:pPr>
            <a:r>
              <a:rPr lang="en-AU" sz="2800" dirty="0" smtClean="0">
                <a:latin typeface="Futura" pitchFamily="34" charset="0"/>
              </a:rPr>
              <a:t>Results often sensitive to exact stimulus and control used</a:t>
            </a:r>
          </a:p>
          <a:p>
            <a:pPr marL="514350" indent="-514350">
              <a:buFont typeface="Arial" pitchFamily="34" charset="0"/>
              <a:buChar char="•"/>
            </a:pPr>
            <a:r>
              <a:rPr lang="en-AU" sz="2800" dirty="0" smtClean="0">
                <a:latin typeface="Futura" pitchFamily="34" charset="0"/>
              </a:rPr>
              <a:t>Sample sizes are often small</a:t>
            </a:r>
          </a:p>
          <a:p>
            <a:pPr marL="514350" indent="-514350">
              <a:buFont typeface="Arial" pitchFamily="34" charset="0"/>
              <a:buChar char="•"/>
            </a:pPr>
            <a:r>
              <a:rPr lang="en-AU" sz="2800" dirty="0" err="1" smtClean="0">
                <a:latin typeface="Futura" pitchFamily="34" charset="0"/>
              </a:rPr>
              <a:t>Neurorealis</a:t>
            </a:r>
            <a:r>
              <a:rPr lang="en-AU" sz="2800" dirty="0" err="1" smtClean="0">
                <a:latin typeface="Futura" pitchFamily="34" charset="0"/>
              </a:rPr>
              <a:t>m</a:t>
            </a:r>
            <a:r>
              <a:rPr lang="en-AU" sz="2800" dirty="0" smtClean="0">
                <a:latin typeface="Futura" pitchFamily="34" charset="0"/>
              </a:rPr>
              <a:t> still biases interpretation</a:t>
            </a:r>
            <a:endParaRPr lang="en-AU" sz="2800" dirty="0" smtClean="0">
              <a:latin typeface="Futura" pitchFamily="34" charset="0"/>
            </a:endParaRPr>
          </a:p>
          <a:p>
            <a:pPr marL="514350" indent="-514350">
              <a:buFont typeface="Arial" pitchFamily="34" charset="0"/>
              <a:buChar char="•"/>
            </a:pPr>
            <a:endParaRPr lang="en-AU" sz="2800" dirty="0" smtClean="0">
              <a:latin typeface="Futura" pitchFamily="34" charset="0"/>
            </a:endParaRPr>
          </a:p>
          <a:p>
            <a:pPr marL="514350" indent="-514350">
              <a:buFont typeface="Arial" pitchFamily="34" charset="0"/>
              <a:buChar char="•"/>
            </a:pPr>
            <a:endParaRPr lang="en-AU" dirty="0">
              <a:latin typeface="Futura"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Imaging Challenges</a:t>
            </a:r>
            <a:endParaRPr lang="en-AU" sz="3200" dirty="0">
              <a:latin typeface="Rockwell" pitchFamily="18" charset="0"/>
            </a:endParaRPr>
          </a:p>
        </p:txBody>
      </p:sp>
      <p:sp>
        <p:nvSpPr>
          <p:cNvPr id="3" name="TextBox 2"/>
          <p:cNvSpPr txBox="1"/>
          <p:nvPr/>
        </p:nvSpPr>
        <p:spPr>
          <a:xfrm>
            <a:off x="467544" y="1124744"/>
            <a:ext cx="8280920" cy="2523768"/>
          </a:xfrm>
          <a:prstGeom prst="rect">
            <a:avLst/>
          </a:prstGeom>
          <a:noFill/>
        </p:spPr>
        <p:txBody>
          <a:bodyPr wrap="square" rtlCol="0">
            <a:spAutoFit/>
          </a:bodyPr>
          <a:lstStyle/>
          <a:p>
            <a:pPr marL="514350" indent="-514350">
              <a:buFont typeface="Arial" pitchFamily="34" charset="0"/>
              <a:buChar char="•"/>
            </a:pPr>
            <a:r>
              <a:rPr lang="en-AU" sz="2800" dirty="0" smtClean="0">
                <a:latin typeface="Futura" pitchFamily="34" charset="0"/>
              </a:rPr>
              <a:t>Sufficient spatiotemporal resolution</a:t>
            </a:r>
          </a:p>
          <a:p>
            <a:pPr marL="514350" indent="-514350">
              <a:buFont typeface="Arial" pitchFamily="34" charset="0"/>
              <a:buChar char="•"/>
            </a:pPr>
            <a:r>
              <a:rPr lang="en-AU" sz="2800" dirty="0" smtClean="0">
                <a:latin typeface="Futura" pitchFamily="34" charset="0"/>
              </a:rPr>
              <a:t>Damage during scanning (e.g. x-rays)</a:t>
            </a:r>
          </a:p>
          <a:p>
            <a:pPr marL="514350" indent="-514350">
              <a:buFont typeface="Arial" pitchFamily="34" charset="0"/>
              <a:buChar char="•"/>
            </a:pPr>
            <a:r>
              <a:rPr lang="en-AU" sz="2800" dirty="0" smtClean="0">
                <a:latin typeface="Futura" pitchFamily="34" charset="0"/>
              </a:rPr>
              <a:t>Combining sections into 3D image</a:t>
            </a:r>
          </a:p>
          <a:p>
            <a:pPr marL="514350" indent="-514350">
              <a:buFont typeface="Arial" pitchFamily="34" charset="0"/>
              <a:buChar char="•"/>
            </a:pPr>
            <a:r>
              <a:rPr lang="en-AU" sz="2800" dirty="0" smtClean="0">
                <a:latin typeface="Futura" pitchFamily="34" charset="0"/>
              </a:rPr>
              <a:t>Automation for high-volume work</a:t>
            </a:r>
          </a:p>
          <a:p>
            <a:pPr marL="514350" indent="-514350">
              <a:buFont typeface="Arial" pitchFamily="34" charset="0"/>
              <a:buChar char="•"/>
            </a:pPr>
            <a:r>
              <a:rPr lang="en-AU" sz="2800" dirty="0" smtClean="0">
                <a:latin typeface="Futura" pitchFamily="34" charset="0"/>
              </a:rPr>
              <a:t>Imaging speed</a:t>
            </a:r>
          </a:p>
          <a:p>
            <a:pPr marL="514350" indent="-514350">
              <a:buFont typeface="Arial" pitchFamily="34" charset="0"/>
              <a:buChar char="•"/>
            </a:pPr>
            <a:endParaRPr lang="en-AU" dirty="0">
              <a:latin typeface="Futura"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Structural Neuroimaging Methods</a:t>
            </a:r>
            <a:endParaRPr lang="en-AU" sz="3200" dirty="0">
              <a:latin typeface="Rockwell" pitchFamily="18" charset="0"/>
            </a:endParaRPr>
          </a:p>
        </p:txBody>
      </p:sp>
      <p:pic>
        <p:nvPicPr>
          <p:cNvPr id="54273" name="Picture 1" descr="D:\My Pictures\Screenpresso\2014-03-01_00h11_19.png"/>
          <p:cNvPicPr>
            <a:picLocks noChangeAspect="1" noChangeArrowheads="1"/>
          </p:cNvPicPr>
          <p:nvPr/>
        </p:nvPicPr>
        <p:blipFill>
          <a:blip r:embed="rId2" cstate="print"/>
          <a:srcRect/>
          <a:stretch>
            <a:fillRect/>
          </a:stretch>
        </p:blipFill>
        <p:spPr bwMode="auto">
          <a:xfrm>
            <a:off x="467544" y="836712"/>
            <a:ext cx="7897813" cy="5697538"/>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Functional Scanning Methods</a:t>
            </a:r>
            <a:endParaRPr lang="en-AU" sz="3200" dirty="0">
              <a:latin typeface="Rockwell" pitchFamily="18" charset="0"/>
            </a:endParaRPr>
          </a:p>
        </p:txBody>
      </p:sp>
      <p:pic>
        <p:nvPicPr>
          <p:cNvPr id="53249" name="Picture 1" descr="D:\My Pictures\Screenpresso\2014-03-01_00h18_44.png"/>
          <p:cNvPicPr>
            <a:picLocks noChangeAspect="1" noChangeArrowheads="1"/>
          </p:cNvPicPr>
          <p:nvPr/>
        </p:nvPicPr>
        <p:blipFill>
          <a:blip r:embed="rId2" cstate="print"/>
          <a:srcRect/>
          <a:stretch>
            <a:fillRect/>
          </a:stretch>
        </p:blipFill>
        <p:spPr bwMode="auto">
          <a:xfrm>
            <a:off x="827584" y="1556792"/>
            <a:ext cx="7587351" cy="3960440"/>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Computer</a:t>
            </a:r>
            <a:endParaRPr lang="en-AU" sz="3200" dirty="0">
              <a:latin typeface="Rockwell" pitchFamily="18" charset="0"/>
            </a:endParaRPr>
          </a:p>
        </p:txBody>
      </p:sp>
      <p:pic>
        <p:nvPicPr>
          <p:cNvPr id="5122" name="Picture 2" descr="http://blog.brainfacts.org/wp-content/uploads/BRAIN-initiative-scales-of-knowing.jpg"/>
          <p:cNvPicPr>
            <a:picLocks noChangeAspect="1" noChangeArrowheads="1"/>
          </p:cNvPicPr>
          <p:nvPr/>
        </p:nvPicPr>
        <p:blipFill>
          <a:blip r:embed="rId2" cstate="print"/>
          <a:srcRect/>
          <a:stretch>
            <a:fillRect/>
          </a:stretch>
        </p:blipFill>
        <p:spPr bwMode="auto">
          <a:xfrm>
            <a:off x="1187624" y="836712"/>
            <a:ext cx="6838950" cy="5800725"/>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(structural) MRI</a:t>
            </a:r>
            <a:endParaRPr lang="en-AU" sz="3200" dirty="0">
              <a:latin typeface="Rockwell" pitchFamily="18" charset="0"/>
            </a:endParaRPr>
          </a:p>
        </p:txBody>
      </p:sp>
      <p:pic>
        <p:nvPicPr>
          <p:cNvPr id="9218" name="Picture 2" descr="http://www2.fmrib.ox.ac.uk/education/fmri/images/sagittal_scan.jpg"/>
          <p:cNvPicPr>
            <a:picLocks noChangeAspect="1" noChangeArrowheads="1"/>
          </p:cNvPicPr>
          <p:nvPr/>
        </p:nvPicPr>
        <p:blipFill>
          <a:blip r:embed="rId2" cstate="print"/>
          <a:srcRect/>
          <a:stretch>
            <a:fillRect/>
          </a:stretch>
        </p:blipFill>
        <p:spPr bwMode="auto">
          <a:xfrm>
            <a:off x="1691680" y="980728"/>
            <a:ext cx="5724128" cy="5246109"/>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f</a:t>
            </a:r>
            <a:r>
              <a:rPr lang="en-AU" sz="3200" dirty="0" smtClean="0">
                <a:latin typeface="Rockwell" pitchFamily="18" charset="0"/>
              </a:rPr>
              <a:t>unctional MRI</a:t>
            </a:r>
            <a:endParaRPr lang="en-AU" sz="3200" dirty="0">
              <a:latin typeface="Rockwell" pitchFamily="18" charset="0"/>
            </a:endParaRPr>
          </a:p>
        </p:txBody>
      </p:sp>
      <p:pic>
        <p:nvPicPr>
          <p:cNvPr id="60420" name="Picture 4" descr="http://c431376.r76.cf2.rackcdn.com/135/fnhum-01-008/image_m/fnhum-01-008-g003.jpg"/>
          <p:cNvPicPr>
            <a:picLocks noChangeAspect="1" noChangeArrowheads="1"/>
          </p:cNvPicPr>
          <p:nvPr/>
        </p:nvPicPr>
        <p:blipFill>
          <a:blip r:embed="rId2" cstate="print"/>
          <a:srcRect b="49182"/>
          <a:stretch>
            <a:fillRect/>
          </a:stretch>
        </p:blipFill>
        <p:spPr bwMode="auto">
          <a:xfrm>
            <a:off x="1187624" y="1556792"/>
            <a:ext cx="6767277" cy="3739877"/>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Diffusion Tensor Imaging</a:t>
            </a:r>
            <a:endParaRPr lang="en-AU" sz="3200" dirty="0">
              <a:latin typeface="Rockwell" pitchFamily="18" charset="0"/>
            </a:endParaRPr>
          </a:p>
        </p:txBody>
      </p:sp>
      <p:pic>
        <p:nvPicPr>
          <p:cNvPr id="8194" name="Picture 2" descr="http://neuroimaging.tau.ac.il/ya/images/wmc.jpg"/>
          <p:cNvPicPr>
            <a:picLocks noChangeAspect="1" noChangeArrowheads="1"/>
          </p:cNvPicPr>
          <p:nvPr/>
        </p:nvPicPr>
        <p:blipFill>
          <a:blip r:embed="rId2" cstate="print"/>
          <a:srcRect/>
          <a:stretch>
            <a:fillRect/>
          </a:stretch>
        </p:blipFill>
        <p:spPr bwMode="auto">
          <a:xfrm>
            <a:off x="1547664" y="1340768"/>
            <a:ext cx="6120680" cy="4816009"/>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Fluorescence Microscopy</a:t>
            </a:r>
            <a:endParaRPr lang="en-AU" sz="3200" dirty="0">
              <a:latin typeface="Rockwell" pitchFamily="18" charset="0"/>
            </a:endParaRPr>
          </a:p>
        </p:txBody>
      </p:sp>
      <p:pic>
        <p:nvPicPr>
          <p:cNvPr id="88071" name="Picture 7" descr="http://farm9.staticflickr.com/8256/8695004301_4682d92279_z.jpg"/>
          <p:cNvPicPr>
            <a:picLocks noChangeAspect="1" noChangeArrowheads="1"/>
          </p:cNvPicPr>
          <p:nvPr/>
        </p:nvPicPr>
        <p:blipFill>
          <a:blip r:embed="rId2" cstate="print"/>
          <a:srcRect/>
          <a:stretch>
            <a:fillRect/>
          </a:stretch>
        </p:blipFill>
        <p:spPr bwMode="auto">
          <a:xfrm>
            <a:off x="1835696" y="908720"/>
            <a:ext cx="5472608" cy="5472608"/>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Electron Microscopy</a:t>
            </a:r>
            <a:endParaRPr lang="en-AU" sz="3200" dirty="0">
              <a:latin typeface="Rockwell" pitchFamily="18" charset="0"/>
            </a:endParaRPr>
          </a:p>
        </p:txBody>
      </p:sp>
      <p:pic>
        <p:nvPicPr>
          <p:cNvPr id="90114" name="Picture 2" descr="http://www.conncad.com/gallery/Transistor%20Probes%20Local%20Potassium%20Conductances%20in%20the%20Adhesion%20Region%20of%20Cultured%20Rat%20Hippocampal%20Neurons%20-%20Stefano%20Vassanelli%20and%20Peter%20Fromherz.png"/>
          <p:cNvPicPr>
            <a:picLocks noChangeAspect="1" noChangeArrowheads="1"/>
          </p:cNvPicPr>
          <p:nvPr/>
        </p:nvPicPr>
        <p:blipFill>
          <a:blip r:embed="rId2" cstate="print"/>
          <a:srcRect/>
          <a:stretch>
            <a:fillRect/>
          </a:stretch>
        </p:blipFill>
        <p:spPr bwMode="auto">
          <a:xfrm>
            <a:off x="1043608" y="1268760"/>
            <a:ext cx="6981825" cy="4714876"/>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1077218"/>
          </a:xfrm>
          <a:prstGeom prst="rect">
            <a:avLst/>
          </a:prstGeom>
          <a:noFill/>
        </p:spPr>
        <p:txBody>
          <a:bodyPr wrap="square" rtlCol="0">
            <a:spAutoFit/>
          </a:bodyPr>
          <a:lstStyle/>
          <a:p>
            <a:pPr algn="ctr"/>
            <a:r>
              <a:rPr lang="en-AU" sz="3200" dirty="0" smtClean="0">
                <a:latin typeface="Rockwell" pitchFamily="18" charset="0"/>
              </a:rPr>
              <a:t>Automatic Tape‐Collecting Lathe </a:t>
            </a:r>
            <a:r>
              <a:rPr lang="en-AU" sz="3200" dirty="0" err="1" smtClean="0">
                <a:latin typeface="Rockwell" pitchFamily="18" charset="0"/>
              </a:rPr>
              <a:t>Ultramicrotome</a:t>
            </a:r>
            <a:endParaRPr lang="en-AU" sz="3200" dirty="0">
              <a:latin typeface="Rockwell" pitchFamily="18" charset="0"/>
            </a:endParaRPr>
          </a:p>
        </p:txBody>
      </p:sp>
      <p:pic>
        <p:nvPicPr>
          <p:cNvPr id="88069" name="Picture 5" descr="D:\My Pictures\Screenpresso\2014-03-01_12h26_24.png"/>
          <p:cNvPicPr>
            <a:picLocks noChangeAspect="1" noChangeArrowheads="1"/>
          </p:cNvPicPr>
          <p:nvPr/>
        </p:nvPicPr>
        <p:blipFill>
          <a:blip r:embed="rId2" cstate="print"/>
          <a:srcRect/>
          <a:stretch>
            <a:fillRect/>
          </a:stretch>
        </p:blipFill>
        <p:spPr bwMode="auto">
          <a:xfrm>
            <a:off x="1403648" y="1412776"/>
            <a:ext cx="6316663" cy="4991100"/>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 Knife Edge‐Scanning Microscope</a:t>
            </a:r>
            <a:endParaRPr lang="en-AU" sz="3200" dirty="0">
              <a:latin typeface="Rockwell" pitchFamily="18" charset="0"/>
            </a:endParaRPr>
          </a:p>
        </p:txBody>
      </p:sp>
      <p:pic>
        <p:nvPicPr>
          <p:cNvPr id="89090" name="Picture 2" descr="D:\My Pictures\Screenpresso\2014-03-01_12h29_06.png"/>
          <p:cNvPicPr>
            <a:picLocks noChangeAspect="1" noChangeArrowheads="1"/>
          </p:cNvPicPr>
          <p:nvPr/>
        </p:nvPicPr>
        <p:blipFill>
          <a:blip r:embed="rId2" cstate="print"/>
          <a:srcRect/>
          <a:stretch>
            <a:fillRect/>
          </a:stretch>
        </p:blipFill>
        <p:spPr bwMode="auto">
          <a:xfrm>
            <a:off x="1403648" y="1052736"/>
            <a:ext cx="6354762" cy="5295900"/>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smtClean="0">
                <a:latin typeface="Rockwell" pitchFamily="18" charset="0"/>
              </a:rPr>
              <a:t>CLARITY</a:t>
            </a:r>
            <a:endParaRPr lang="en-AU" sz="3200" dirty="0">
              <a:latin typeface="Rockwell" pitchFamily="18" charset="0"/>
            </a:endParaRPr>
          </a:p>
        </p:txBody>
      </p:sp>
      <p:pic>
        <p:nvPicPr>
          <p:cNvPr id="50177" name="Picture 1" descr="D:\My Pictures\Screenpresso\2014-03-01_00h19_48.png"/>
          <p:cNvPicPr>
            <a:picLocks noChangeAspect="1" noChangeArrowheads="1"/>
          </p:cNvPicPr>
          <p:nvPr/>
        </p:nvPicPr>
        <p:blipFill>
          <a:blip r:embed="rId2" cstate="print"/>
          <a:srcRect/>
          <a:stretch>
            <a:fillRect/>
          </a:stretch>
        </p:blipFill>
        <p:spPr bwMode="auto">
          <a:xfrm>
            <a:off x="2411760" y="980728"/>
            <a:ext cx="4197824" cy="5373215"/>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Imaging Summary</a:t>
            </a:r>
            <a:endParaRPr lang="en-AU" sz="3200" dirty="0">
              <a:latin typeface="Rockwell" pitchFamily="18" charset="0"/>
            </a:endParaRPr>
          </a:p>
        </p:txBody>
      </p:sp>
      <p:sp>
        <p:nvSpPr>
          <p:cNvPr id="3" name="TextBox 2"/>
          <p:cNvSpPr txBox="1"/>
          <p:nvPr/>
        </p:nvSpPr>
        <p:spPr>
          <a:xfrm>
            <a:off x="179512" y="2204864"/>
            <a:ext cx="8460432" cy="2246769"/>
          </a:xfrm>
          <a:prstGeom prst="rect">
            <a:avLst/>
          </a:prstGeom>
          <a:noFill/>
        </p:spPr>
        <p:txBody>
          <a:bodyPr wrap="square" rtlCol="0">
            <a:spAutoFit/>
          </a:bodyPr>
          <a:lstStyle/>
          <a:p>
            <a:pPr marL="514350" indent="-514350"/>
            <a:r>
              <a:rPr lang="en-AU" sz="2800" dirty="0" smtClean="0">
                <a:latin typeface="Futura" pitchFamily="34" charset="0"/>
              </a:rPr>
              <a:t>	“If the required level of simulation is at level 5 or less we appear to have </a:t>
            </a:r>
            <a:r>
              <a:rPr lang="en-AU" sz="2800" u="sng" dirty="0" smtClean="0">
                <a:latin typeface="Futura" pitchFamily="34" charset="0"/>
              </a:rPr>
              <a:t>already achieved the resolution requirements</a:t>
            </a:r>
            <a:r>
              <a:rPr lang="en-AU" sz="2800" dirty="0" smtClean="0">
                <a:latin typeface="Futura" pitchFamily="34" charset="0"/>
              </a:rPr>
              <a:t> and the remaining problem is in data/tissue management and </a:t>
            </a:r>
            <a:r>
              <a:rPr lang="en-AU" sz="2800" u="sng" dirty="0" smtClean="0">
                <a:latin typeface="Futura" pitchFamily="34" charset="0"/>
              </a:rPr>
              <a:t>scaling up methods </a:t>
            </a:r>
            <a:r>
              <a:rPr lang="en-AU" sz="2800" dirty="0" smtClean="0">
                <a:latin typeface="Futura" pitchFamily="34" charset="0"/>
              </a:rPr>
              <a:t>to handle large brains”</a:t>
            </a:r>
            <a:endParaRPr lang="en-AU" sz="2800" dirty="0">
              <a:latin typeface="Futura"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76672"/>
            <a:ext cx="9144000" cy="830997"/>
          </a:xfrm>
          <a:prstGeom prst="rect">
            <a:avLst/>
          </a:prstGeom>
          <a:noFill/>
        </p:spPr>
        <p:txBody>
          <a:bodyPr wrap="square" rtlCol="0">
            <a:spAutoFit/>
          </a:bodyPr>
          <a:lstStyle/>
          <a:p>
            <a:pPr marL="514350" indent="-514350" algn="ctr"/>
            <a:r>
              <a:rPr lang="en-AU" sz="4800" dirty="0" smtClean="0">
                <a:latin typeface="Futura" pitchFamily="34" charset="0"/>
              </a:rPr>
              <a:t>2. Interpreting the Data</a:t>
            </a:r>
            <a:endParaRPr lang="en-AU" sz="3600" dirty="0">
              <a:latin typeface="Futura" pitchFamily="34" charset="0"/>
            </a:endParaRPr>
          </a:p>
        </p:txBody>
      </p:sp>
      <p:pic>
        <p:nvPicPr>
          <p:cNvPr id="102404" name="Picture 4" descr="http://thumbs.dreamstime.com/z/internet-server-laptop-visual-concept-connected-rack-background-doing-virtually-sophisticated-data-processing-35466643.jpg"/>
          <p:cNvPicPr>
            <a:picLocks noChangeAspect="1" noChangeArrowheads="1"/>
          </p:cNvPicPr>
          <p:nvPr/>
        </p:nvPicPr>
        <p:blipFill>
          <a:blip r:embed="rId2" cstate="print"/>
          <a:srcRect b="11863"/>
          <a:stretch>
            <a:fillRect/>
          </a:stretch>
        </p:blipFill>
        <p:spPr bwMode="auto">
          <a:xfrm>
            <a:off x="251520" y="1663060"/>
            <a:ext cx="8640960" cy="4718268"/>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Interpreting the Data</a:t>
            </a:r>
            <a:endParaRPr lang="en-AU" sz="3200" dirty="0">
              <a:latin typeface="Rockwell" pitchFamily="18" charset="0"/>
            </a:endParaRPr>
          </a:p>
        </p:txBody>
      </p:sp>
      <p:sp>
        <p:nvSpPr>
          <p:cNvPr id="3" name="TextBox 2"/>
          <p:cNvSpPr txBox="1"/>
          <p:nvPr/>
        </p:nvSpPr>
        <p:spPr>
          <a:xfrm>
            <a:off x="179512" y="908720"/>
            <a:ext cx="8460432" cy="1815882"/>
          </a:xfrm>
          <a:prstGeom prst="rect">
            <a:avLst/>
          </a:prstGeom>
          <a:noFill/>
        </p:spPr>
        <p:txBody>
          <a:bodyPr wrap="square" rtlCol="0">
            <a:spAutoFit/>
          </a:bodyPr>
          <a:lstStyle/>
          <a:p>
            <a:pPr marL="514350" indent="-514350">
              <a:buFont typeface="Arial" pitchFamily="34" charset="0"/>
              <a:buChar char="•"/>
            </a:pPr>
            <a:r>
              <a:rPr lang="en-AU" sz="2800" dirty="0" smtClean="0">
                <a:latin typeface="Futura" pitchFamily="34" charset="0"/>
              </a:rPr>
              <a:t>A challenge but a widespread one</a:t>
            </a:r>
          </a:p>
          <a:p>
            <a:pPr marL="514350" indent="-514350">
              <a:buFont typeface="Arial" pitchFamily="34" charset="0"/>
              <a:buChar char="•"/>
            </a:pPr>
            <a:r>
              <a:rPr lang="en-AU" sz="2800" dirty="0" smtClean="0">
                <a:latin typeface="Futura" pitchFamily="34" charset="0"/>
              </a:rPr>
              <a:t>Computational genomics, bioinformatics, proteomics, computational chemistry…</a:t>
            </a:r>
          </a:p>
          <a:p>
            <a:pPr marL="514350" indent="-514350">
              <a:buFont typeface="Arial" pitchFamily="34" charset="0"/>
              <a:buChar char="•"/>
            </a:pPr>
            <a:r>
              <a:rPr lang="en-AU" sz="2800" dirty="0" smtClean="0">
                <a:latin typeface="Futura" pitchFamily="34" charset="0"/>
              </a:rPr>
              <a:t>Imaging software already quite advanced</a:t>
            </a:r>
            <a:endParaRPr lang="en-AU" sz="2800" dirty="0">
              <a:latin typeface="Futura" pitchFamily="34" charset="0"/>
            </a:endParaRPr>
          </a:p>
        </p:txBody>
      </p:sp>
      <p:pic>
        <p:nvPicPr>
          <p:cNvPr id="99329" name="Picture 1" descr="D:\My Pictures\Screenpresso\2014-03-01_14h24_25.png"/>
          <p:cNvPicPr>
            <a:picLocks noChangeAspect="1" noChangeArrowheads="1"/>
          </p:cNvPicPr>
          <p:nvPr/>
        </p:nvPicPr>
        <p:blipFill>
          <a:blip r:embed="rId2" cstate="print"/>
          <a:srcRect/>
          <a:stretch>
            <a:fillRect/>
          </a:stretch>
        </p:blipFill>
        <p:spPr bwMode="auto">
          <a:xfrm>
            <a:off x="2483768" y="2924944"/>
            <a:ext cx="3749653" cy="3456384"/>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Interpreting the Data</a:t>
            </a:r>
            <a:endParaRPr lang="en-AU" sz="3200" dirty="0">
              <a:latin typeface="Rockwell" pitchFamily="18" charset="0"/>
            </a:endParaRPr>
          </a:p>
        </p:txBody>
      </p:sp>
      <p:sp>
        <p:nvSpPr>
          <p:cNvPr id="98306" name="AutoShape 2" descr="http://bluebrain.epfl.ch/files/content/sites/bluebrain/files/images/Images/Science%20Report%20images/fig_page16%20work%20flow.jpg"/>
          <p:cNvSpPr>
            <a:spLocks noChangeAspect="1" noChangeArrowheads="1"/>
          </p:cNvSpPr>
          <p:nvPr/>
        </p:nvSpPr>
        <p:spPr bwMode="auto">
          <a:xfrm>
            <a:off x="155575" y="-1782763"/>
            <a:ext cx="5238750" cy="3714751"/>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98308" name="AutoShape 4" descr="http://bluebrain.epfl.ch/files/content/sites/bluebrain/files/images/Images/Science%20Report%20images/fig_page16%20work%20flow.jpg"/>
          <p:cNvSpPr>
            <a:spLocks noChangeAspect="1" noChangeArrowheads="1"/>
          </p:cNvSpPr>
          <p:nvPr/>
        </p:nvSpPr>
        <p:spPr bwMode="auto">
          <a:xfrm>
            <a:off x="155575" y="-1782763"/>
            <a:ext cx="5238750" cy="3714751"/>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98310" name="AutoShape 6" descr="http://bluebrain.epfl.ch/files/content/sites/bluebrain/files/images/Images/Science%20Report%20images/fig_page16%20work%20flow.jpg"/>
          <p:cNvSpPr>
            <a:spLocks noChangeAspect="1" noChangeArrowheads="1"/>
          </p:cNvSpPr>
          <p:nvPr/>
        </p:nvSpPr>
        <p:spPr bwMode="auto">
          <a:xfrm>
            <a:off x="155575" y="-1782763"/>
            <a:ext cx="5238750" cy="3714751"/>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98312" name="AutoShape 8" descr="http://bluebrain.epfl.ch/files/content/sites/bluebrain/files/images/Images/Science%20Report%20images/fig_page16%20work%20flow.jpg"/>
          <p:cNvSpPr>
            <a:spLocks noChangeAspect="1" noChangeArrowheads="1"/>
          </p:cNvSpPr>
          <p:nvPr/>
        </p:nvSpPr>
        <p:spPr bwMode="auto">
          <a:xfrm>
            <a:off x="155575" y="-1782763"/>
            <a:ext cx="5238750" cy="3714751"/>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98314" name="AutoShape 10" descr="http://bluebrain.epfl.ch/files/content/sites/bluebrain/files/images/Images/Science%20Report%20images/fig_page16%20work%20flow.jpg"/>
          <p:cNvSpPr>
            <a:spLocks noChangeAspect="1" noChangeArrowheads="1"/>
          </p:cNvSpPr>
          <p:nvPr/>
        </p:nvSpPr>
        <p:spPr bwMode="auto">
          <a:xfrm>
            <a:off x="155575" y="-1782763"/>
            <a:ext cx="5238750" cy="3714751"/>
          </a:xfrm>
          <a:prstGeom prst="rect">
            <a:avLst/>
          </a:prstGeom>
          <a:noFill/>
        </p:spPr>
        <p:txBody>
          <a:bodyPr vert="horz" wrap="square" lIns="91440" tIns="45720" rIns="91440" bIns="45720" numCol="1" anchor="t" anchorCtr="0" compatLnSpc="1">
            <a:prstTxWarp prst="textNoShape">
              <a:avLst/>
            </a:prstTxWarp>
          </a:bodyPr>
          <a:lstStyle/>
          <a:p>
            <a:endParaRPr lang="en-AU"/>
          </a:p>
        </p:txBody>
      </p:sp>
      <p:pic>
        <p:nvPicPr>
          <p:cNvPr id="98315" name="Picture 11" descr="D:\My Pictures\Screenpresso\2014-03-01_13h26_17.png"/>
          <p:cNvPicPr>
            <a:picLocks noChangeAspect="1" noChangeArrowheads="1"/>
          </p:cNvPicPr>
          <p:nvPr/>
        </p:nvPicPr>
        <p:blipFill>
          <a:blip r:embed="rId2" cstate="print"/>
          <a:srcRect/>
          <a:stretch>
            <a:fillRect/>
          </a:stretch>
        </p:blipFill>
        <p:spPr bwMode="auto">
          <a:xfrm>
            <a:off x="1475656" y="1268760"/>
            <a:ext cx="6192688" cy="4476237"/>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48680"/>
            <a:ext cx="9144000" cy="830997"/>
          </a:xfrm>
          <a:prstGeom prst="rect">
            <a:avLst/>
          </a:prstGeom>
          <a:noFill/>
        </p:spPr>
        <p:txBody>
          <a:bodyPr wrap="square" rtlCol="0">
            <a:spAutoFit/>
          </a:bodyPr>
          <a:lstStyle/>
          <a:p>
            <a:pPr marL="514350" indent="-514350" algn="ctr"/>
            <a:r>
              <a:rPr lang="en-AU" sz="4800" dirty="0" smtClean="0">
                <a:latin typeface="Futura" pitchFamily="34" charset="0"/>
              </a:rPr>
              <a:t>3. Computing the Model</a:t>
            </a:r>
            <a:endParaRPr lang="en-AU" sz="3600" dirty="0">
              <a:latin typeface="Futura" pitchFamily="34" charset="0"/>
            </a:endParaRPr>
          </a:p>
        </p:txBody>
      </p:sp>
      <p:pic>
        <p:nvPicPr>
          <p:cNvPr id="101378" name="Picture 2" descr="http://upload.wikimedia.org/wikipedia/commons/d/d3/IBM_Blue_Gene_P_supercomputer.jpg"/>
          <p:cNvPicPr>
            <a:picLocks noChangeAspect="1" noChangeArrowheads="1"/>
          </p:cNvPicPr>
          <p:nvPr/>
        </p:nvPicPr>
        <p:blipFill>
          <a:blip r:embed="rId2" cstate="print"/>
          <a:srcRect/>
          <a:stretch>
            <a:fillRect/>
          </a:stretch>
        </p:blipFill>
        <p:spPr bwMode="auto">
          <a:xfrm>
            <a:off x="1115616" y="1772816"/>
            <a:ext cx="6799045" cy="4505570"/>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Gordon Moore</a:t>
            </a:r>
            <a:endParaRPr lang="en-AU" sz="3200" dirty="0">
              <a:latin typeface="Rockwell" pitchFamily="18" charset="0"/>
            </a:endParaRPr>
          </a:p>
        </p:txBody>
      </p:sp>
      <p:pic>
        <p:nvPicPr>
          <p:cNvPr id="33796" name="Picture 4" descr="http://ww1.hdnux.com/photos/10/37/41/2226288/5/628x471.jpg"/>
          <p:cNvPicPr>
            <a:picLocks noChangeAspect="1" noChangeArrowheads="1"/>
          </p:cNvPicPr>
          <p:nvPr/>
        </p:nvPicPr>
        <p:blipFill>
          <a:blip r:embed="rId2" cstate="print"/>
          <a:srcRect/>
          <a:stretch>
            <a:fillRect/>
          </a:stretch>
        </p:blipFill>
        <p:spPr bwMode="auto">
          <a:xfrm>
            <a:off x="1547664" y="1340768"/>
            <a:ext cx="5981700" cy="4486276"/>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Moore’s Law 1965</a:t>
            </a:r>
            <a:endParaRPr lang="en-AU" sz="3200" dirty="0">
              <a:latin typeface="Rockwell" pitchFamily="18" charset="0"/>
            </a:endParaRPr>
          </a:p>
        </p:txBody>
      </p:sp>
      <p:pic>
        <p:nvPicPr>
          <p:cNvPr id="33794" name="Picture 2" descr="D:\Downloads\43552684.png"/>
          <p:cNvPicPr>
            <a:picLocks noChangeAspect="1" noChangeArrowheads="1"/>
          </p:cNvPicPr>
          <p:nvPr/>
        </p:nvPicPr>
        <p:blipFill>
          <a:blip r:embed="rId2" cstate="print"/>
          <a:srcRect t="9567"/>
          <a:stretch>
            <a:fillRect/>
          </a:stretch>
        </p:blipFill>
        <p:spPr bwMode="auto">
          <a:xfrm>
            <a:off x="2339752" y="980728"/>
            <a:ext cx="4652814" cy="5445224"/>
          </a:xfrm>
          <a:prstGeom prst="rect">
            <a:avLst/>
          </a:prstGeo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Moore’s Law – Original Statement</a:t>
            </a:r>
            <a:endParaRPr lang="en-AU" sz="3200" dirty="0">
              <a:latin typeface="Rockwell" pitchFamily="18" charset="0"/>
            </a:endParaRPr>
          </a:p>
        </p:txBody>
      </p:sp>
      <p:sp>
        <p:nvSpPr>
          <p:cNvPr id="5" name="TextBox 4"/>
          <p:cNvSpPr txBox="1"/>
          <p:nvPr/>
        </p:nvSpPr>
        <p:spPr>
          <a:xfrm>
            <a:off x="251520" y="1124744"/>
            <a:ext cx="8496944" cy="4832092"/>
          </a:xfrm>
          <a:prstGeom prst="rect">
            <a:avLst/>
          </a:prstGeom>
          <a:noFill/>
        </p:spPr>
        <p:txBody>
          <a:bodyPr wrap="square" rtlCol="0">
            <a:spAutoFit/>
          </a:bodyPr>
          <a:lstStyle/>
          <a:p>
            <a:pPr marL="514350" indent="-514350"/>
            <a:r>
              <a:rPr lang="en-AU" sz="2800" dirty="0" smtClean="0">
                <a:latin typeface="Futura" pitchFamily="34" charset="0"/>
              </a:rPr>
              <a:t>	“The complexity for minimum component costs has increased at a rate of </a:t>
            </a:r>
            <a:r>
              <a:rPr lang="en-AU" sz="2800" u="sng" dirty="0" smtClean="0">
                <a:latin typeface="Futura" pitchFamily="34" charset="0"/>
              </a:rPr>
              <a:t>roughly a factor of two per year</a:t>
            </a:r>
            <a:r>
              <a:rPr lang="en-AU" sz="2800" dirty="0" smtClean="0">
                <a:latin typeface="Futura" pitchFamily="34" charset="0"/>
              </a:rPr>
              <a:t>. Certainly over the short term this rate can be expected to continue, if not to increase. Over the longer term, the rate of increase is a bit more uncertain, although there is no reason to believe it will not remain nearly constant for at least 10 years. That means by 1975, the number of components per integrated circuit for minimum cost will be 65,000. I believe that such a large circuit can be built on a single wafer</a:t>
            </a:r>
            <a:r>
              <a:rPr lang="en-AU" sz="2800" dirty="0" smtClean="0">
                <a:latin typeface="Futura" pitchFamily="34" charset="0"/>
              </a:rPr>
              <a:t>.”</a:t>
            </a:r>
            <a:endParaRPr lang="en-AU" dirty="0">
              <a:latin typeface="Futura"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Moore’s Law – Modern Formulation</a:t>
            </a:r>
            <a:endParaRPr lang="en-AU" sz="3200" dirty="0">
              <a:latin typeface="Rockwell" pitchFamily="18" charset="0"/>
            </a:endParaRPr>
          </a:p>
        </p:txBody>
      </p:sp>
      <p:sp>
        <p:nvSpPr>
          <p:cNvPr id="5" name="TextBox 4"/>
          <p:cNvSpPr txBox="1"/>
          <p:nvPr/>
        </p:nvSpPr>
        <p:spPr>
          <a:xfrm>
            <a:off x="179512" y="1124744"/>
            <a:ext cx="8280920" cy="2246769"/>
          </a:xfrm>
          <a:prstGeom prst="rect">
            <a:avLst/>
          </a:prstGeom>
          <a:noFill/>
        </p:spPr>
        <p:txBody>
          <a:bodyPr wrap="square" rtlCol="0">
            <a:spAutoFit/>
          </a:bodyPr>
          <a:lstStyle/>
          <a:p>
            <a:pPr marL="514350" indent="-514350"/>
            <a:r>
              <a:rPr lang="en-AU" sz="2800" dirty="0" smtClean="0">
                <a:latin typeface="Futura" pitchFamily="34" charset="0"/>
              </a:rPr>
              <a:t>	The number of transistors on integrated circuits doubles approximately every two years. </a:t>
            </a:r>
          </a:p>
          <a:p>
            <a:pPr marL="514350" indent="-514350"/>
            <a:endParaRPr lang="en-AU" sz="2800" dirty="0" smtClean="0">
              <a:latin typeface="Futura" pitchFamily="34" charset="0"/>
            </a:endParaRPr>
          </a:p>
          <a:p>
            <a:pPr marL="514350" indent="-514350"/>
            <a:r>
              <a:rPr lang="en-AU" sz="2800" dirty="0" smtClean="0">
                <a:latin typeface="Futura" pitchFamily="34" charset="0"/>
              </a:rPr>
              <a:t>	Performance doubles roughly every eighteen months</a:t>
            </a:r>
            <a:r>
              <a:rPr lang="en-AU" sz="2800" dirty="0" smtClean="0">
                <a:latin typeface="Futura" pitchFamily="34" charset="0"/>
              </a:rPr>
              <a:t>.</a:t>
            </a:r>
            <a:endParaRPr lang="en-AU" dirty="0">
              <a:latin typeface="Futura"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Moore’s Law – Modern Formulation</a:t>
            </a:r>
            <a:endParaRPr lang="en-AU" sz="3200" dirty="0">
              <a:latin typeface="Rockwell" pitchFamily="18" charset="0"/>
            </a:endParaRPr>
          </a:p>
        </p:txBody>
      </p:sp>
      <p:pic>
        <p:nvPicPr>
          <p:cNvPr id="34818" name="Picture 2" descr="http://upload.wikimedia.org/wikipedia/commons/thumb/0/00/Transistor_Count_and_Moore%27s_Law_-_2011.svg/800px-Transistor_Count_and_Moore%27s_Law_-_2011.svg.png"/>
          <p:cNvPicPr>
            <a:picLocks noChangeAspect="1" noChangeArrowheads="1"/>
          </p:cNvPicPr>
          <p:nvPr/>
        </p:nvPicPr>
        <p:blipFill>
          <a:blip r:embed="rId2" cstate="print"/>
          <a:srcRect/>
          <a:stretch>
            <a:fillRect/>
          </a:stretch>
        </p:blipFill>
        <p:spPr bwMode="auto">
          <a:xfrm>
            <a:off x="1403648" y="908720"/>
            <a:ext cx="6368546" cy="5723732"/>
          </a:xfrm>
          <a:prstGeom prst="rect">
            <a:avLst/>
          </a:prstGeom>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Other “Moore’s Laws</a:t>
            </a:r>
            <a:r>
              <a:rPr lang="en-AU" sz="3200" dirty="0" smtClean="0">
                <a:latin typeface="Rockwell" pitchFamily="18" charset="0"/>
              </a:rPr>
              <a:t>”</a:t>
            </a:r>
            <a:endParaRPr lang="en-AU" sz="3200" dirty="0">
              <a:latin typeface="Rockwell" pitchFamily="18" charset="0"/>
            </a:endParaRPr>
          </a:p>
        </p:txBody>
      </p:sp>
      <p:pic>
        <p:nvPicPr>
          <p:cNvPr id="25602" name="Picture 2" descr="Genome sequencing costs are falling faster than Moore's Law would have predicted."/>
          <p:cNvPicPr>
            <a:picLocks noChangeAspect="1" noChangeArrowheads="1"/>
          </p:cNvPicPr>
          <p:nvPr/>
        </p:nvPicPr>
        <p:blipFill>
          <a:blip r:embed="rId2" cstate="print"/>
          <a:srcRect/>
          <a:stretch>
            <a:fillRect/>
          </a:stretch>
        </p:blipFill>
        <p:spPr bwMode="auto">
          <a:xfrm>
            <a:off x="755576" y="836712"/>
            <a:ext cx="7737376" cy="5803032"/>
          </a:xfrm>
          <a:prstGeom prst="rect">
            <a:avLst/>
          </a:prstGeom>
          <a:noFill/>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Other “Moore’s Laws</a:t>
            </a:r>
            <a:r>
              <a:rPr lang="en-AU" sz="3200" dirty="0" smtClean="0">
                <a:latin typeface="Rockwell" pitchFamily="18" charset="0"/>
              </a:rPr>
              <a:t>”</a:t>
            </a:r>
            <a:endParaRPr lang="en-AU" sz="3200" dirty="0">
              <a:latin typeface="Rockwell" pitchFamily="18" charset="0"/>
            </a:endParaRPr>
          </a:p>
        </p:txBody>
      </p:sp>
      <p:pic>
        <p:nvPicPr>
          <p:cNvPr id="24578" name="Picture 2" descr="http://blogs.scientificamerican.com/media/inline/blog/Image/naam-solar-moore_s-law-3.jpg"/>
          <p:cNvPicPr>
            <a:picLocks noChangeAspect="1" noChangeArrowheads="1"/>
          </p:cNvPicPr>
          <p:nvPr/>
        </p:nvPicPr>
        <p:blipFill>
          <a:blip r:embed="rId2" cstate="print"/>
          <a:srcRect/>
          <a:stretch>
            <a:fillRect/>
          </a:stretch>
        </p:blipFill>
        <p:spPr bwMode="auto">
          <a:xfrm>
            <a:off x="1691680" y="1484784"/>
            <a:ext cx="5753302" cy="4032448"/>
          </a:xfrm>
          <a:prstGeom prst="rect">
            <a:avLst/>
          </a:prstGeo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Other “Moore’s Laws</a:t>
            </a:r>
            <a:r>
              <a:rPr lang="en-AU" sz="3200" dirty="0" smtClean="0">
                <a:latin typeface="Rockwell" pitchFamily="18" charset="0"/>
              </a:rPr>
              <a:t>”</a:t>
            </a:r>
            <a:endParaRPr lang="en-AU" sz="3200" dirty="0">
              <a:latin typeface="Rockwell" pitchFamily="18" charset="0"/>
            </a:endParaRPr>
          </a:p>
        </p:txBody>
      </p:sp>
      <p:pic>
        <p:nvPicPr>
          <p:cNvPr id="39938" name="Picture 2" descr="D:\My Pictures\Screenpresso\2014-02-28_23h47_30.png"/>
          <p:cNvPicPr>
            <a:picLocks noChangeAspect="1" noChangeArrowheads="1"/>
          </p:cNvPicPr>
          <p:nvPr/>
        </p:nvPicPr>
        <p:blipFill>
          <a:blip r:embed="rId2" cstate="print"/>
          <a:srcRect/>
          <a:stretch>
            <a:fillRect/>
          </a:stretch>
        </p:blipFill>
        <p:spPr bwMode="auto">
          <a:xfrm>
            <a:off x="1331640" y="1412776"/>
            <a:ext cx="6373812" cy="3962400"/>
          </a:xfrm>
          <a:prstGeom prst="rect">
            <a:avLst/>
          </a:prstGeom>
          <a:noFill/>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Computer Performance Development</a:t>
            </a:r>
            <a:endParaRPr lang="en-AU" sz="3200" dirty="0">
              <a:latin typeface="Rockwell" pitchFamily="18" charset="0"/>
            </a:endParaRPr>
          </a:p>
        </p:txBody>
      </p:sp>
      <p:pic>
        <p:nvPicPr>
          <p:cNvPr id="2050" name="Picture 2" descr="http://asia.cnet.com/i/r/2009/pp/62057958/mooreslaw_500x375.jpg"/>
          <p:cNvPicPr>
            <a:picLocks noChangeAspect="1" noChangeArrowheads="1"/>
          </p:cNvPicPr>
          <p:nvPr/>
        </p:nvPicPr>
        <p:blipFill>
          <a:blip r:embed="rId2" cstate="print"/>
          <a:srcRect/>
          <a:stretch>
            <a:fillRect/>
          </a:stretch>
        </p:blipFill>
        <p:spPr bwMode="auto">
          <a:xfrm>
            <a:off x="1691680" y="1340768"/>
            <a:ext cx="5688632" cy="4266474"/>
          </a:xfrm>
          <a:prstGeom prst="rect">
            <a:avLst/>
          </a:prstGeom>
          <a:noFill/>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Computer Performance Development</a:t>
            </a:r>
            <a:endParaRPr lang="en-AU" sz="3200" dirty="0">
              <a:latin typeface="Rockwell" pitchFamily="18" charset="0"/>
            </a:endParaRPr>
          </a:p>
        </p:txBody>
      </p:sp>
      <p:pic>
        <p:nvPicPr>
          <p:cNvPr id="1026" name="Picture 2" descr="http://nanohub.org/site/resources/2012/12/16135/slides/038.01.jpg"/>
          <p:cNvPicPr>
            <a:picLocks noChangeAspect="1" noChangeArrowheads="1"/>
          </p:cNvPicPr>
          <p:nvPr/>
        </p:nvPicPr>
        <p:blipFill>
          <a:blip r:embed="rId2" cstate="print"/>
          <a:srcRect/>
          <a:stretch>
            <a:fillRect/>
          </a:stretch>
        </p:blipFill>
        <p:spPr bwMode="auto">
          <a:xfrm>
            <a:off x="971600" y="1124744"/>
            <a:ext cx="7164288" cy="5373216"/>
          </a:xfrm>
          <a:prstGeom prst="rect">
            <a:avLst/>
          </a:prstGeom>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Computer Performance Development</a:t>
            </a:r>
            <a:endParaRPr lang="en-AU" sz="3200" dirty="0">
              <a:latin typeface="Rockwell" pitchFamily="18" charset="0"/>
            </a:endParaRPr>
          </a:p>
        </p:txBody>
      </p:sp>
      <p:pic>
        <p:nvPicPr>
          <p:cNvPr id="23554" name="Picture 2" descr="http://www.brightsideofnews.com/Data/2013_9_16/The-Current-State-of-14nm-Tech-at-Intel/idf13_transistor_innovation.jpg"/>
          <p:cNvPicPr>
            <a:picLocks noChangeAspect="1" noChangeArrowheads="1"/>
          </p:cNvPicPr>
          <p:nvPr/>
        </p:nvPicPr>
        <p:blipFill>
          <a:blip r:embed="rId2" cstate="print"/>
          <a:srcRect/>
          <a:stretch>
            <a:fillRect/>
          </a:stretch>
        </p:blipFill>
        <p:spPr bwMode="auto">
          <a:xfrm>
            <a:off x="1331640" y="980728"/>
            <a:ext cx="6562725" cy="2181226"/>
          </a:xfrm>
          <a:prstGeom prst="rect">
            <a:avLst/>
          </a:prstGeom>
          <a:noFill/>
        </p:spPr>
      </p:pic>
      <p:pic>
        <p:nvPicPr>
          <p:cNvPr id="23556" name="Picture 4" descr="http://www.ni.com/cms/images/devzone/tut/image2910268298833695775.png"/>
          <p:cNvPicPr>
            <a:picLocks noChangeAspect="1" noChangeArrowheads="1"/>
          </p:cNvPicPr>
          <p:nvPr/>
        </p:nvPicPr>
        <p:blipFill>
          <a:blip r:embed="rId3" cstate="print"/>
          <a:srcRect/>
          <a:stretch>
            <a:fillRect/>
          </a:stretch>
        </p:blipFill>
        <p:spPr bwMode="auto">
          <a:xfrm>
            <a:off x="1259632" y="3284984"/>
            <a:ext cx="6648450" cy="3343275"/>
          </a:xfrm>
          <a:prstGeom prst="rect">
            <a:avLst/>
          </a:prstGeom>
          <a:noFill/>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What more Transistors Do</a:t>
            </a:r>
            <a:endParaRPr lang="en-AU" sz="3200" dirty="0">
              <a:latin typeface="Rockwell" pitchFamily="18" charset="0"/>
            </a:endParaRPr>
          </a:p>
        </p:txBody>
      </p:sp>
      <p:sp>
        <p:nvSpPr>
          <p:cNvPr id="3" name="TextBox 2"/>
          <p:cNvSpPr txBox="1"/>
          <p:nvPr/>
        </p:nvSpPr>
        <p:spPr>
          <a:xfrm>
            <a:off x="467544" y="1124744"/>
            <a:ext cx="8280920" cy="4678204"/>
          </a:xfrm>
          <a:prstGeom prst="rect">
            <a:avLst/>
          </a:prstGeom>
          <a:noFill/>
        </p:spPr>
        <p:txBody>
          <a:bodyPr wrap="square" rtlCol="0">
            <a:spAutoFit/>
          </a:bodyPr>
          <a:lstStyle/>
          <a:p>
            <a:pPr marL="514350" indent="-514350">
              <a:buFont typeface="+mj-lt"/>
              <a:buAutoNum type="arabicPeriod"/>
            </a:pPr>
            <a:r>
              <a:rPr lang="en-AU" sz="2800" dirty="0" smtClean="0">
                <a:latin typeface="Futura" pitchFamily="34" charset="0"/>
              </a:rPr>
              <a:t>Higher clock speeds</a:t>
            </a:r>
            <a:endParaRPr lang="en-AU" sz="2800" dirty="0" smtClean="0">
              <a:latin typeface="Futura" pitchFamily="34" charset="0"/>
            </a:endParaRPr>
          </a:p>
          <a:p>
            <a:pPr marL="514350" indent="-514350">
              <a:buFont typeface="+mj-lt"/>
              <a:buAutoNum type="arabicPeriod"/>
            </a:pPr>
            <a:r>
              <a:rPr lang="en-AU" sz="2800" dirty="0" smtClean="0">
                <a:latin typeface="Futura" pitchFamily="34" charset="0"/>
              </a:rPr>
              <a:t>Pipelining</a:t>
            </a:r>
          </a:p>
          <a:p>
            <a:pPr marL="514350" indent="-514350">
              <a:buFont typeface="+mj-lt"/>
              <a:buAutoNum type="arabicPeriod"/>
            </a:pPr>
            <a:r>
              <a:rPr lang="en-AU" sz="2800" dirty="0" smtClean="0">
                <a:latin typeface="Futura" pitchFamily="34" charset="0"/>
              </a:rPr>
              <a:t>Branch prediction</a:t>
            </a:r>
            <a:endParaRPr lang="en-AU" sz="2800" dirty="0" smtClean="0">
              <a:latin typeface="Futura" pitchFamily="34" charset="0"/>
            </a:endParaRPr>
          </a:p>
          <a:p>
            <a:pPr marL="514350" indent="-514350">
              <a:buFont typeface="+mj-lt"/>
              <a:buAutoNum type="arabicPeriod"/>
            </a:pPr>
            <a:r>
              <a:rPr lang="en-AU" sz="2800" dirty="0" smtClean="0">
                <a:latin typeface="Futura" pitchFamily="34" charset="0"/>
              </a:rPr>
              <a:t>Serial busses</a:t>
            </a:r>
            <a:endParaRPr lang="en-AU" sz="2800" dirty="0" smtClean="0">
              <a:latin typeface="Futura" pitchFamily="34" charset="0"/>
            </a:endParaRPr>
          </a:p>
          <a:p>
            <a:pPr marL="514350" indent="-514350">
              <a:buFont typeface="+mj-lt"/>
              <a:buAutoNum type="arabicPeriod"/>
            </a:pPr>
            <a:r>
              <a:rPr lang="en-AU" sz="2800" dirty="0" smtClean="0">
                <a:latin typeface="Futura" pitchFamily="34" charset="0"/>
              </a:rPr>
              <a:t>DDR clocking</a:t>
            </a:r>
            <a:endParaRPr lang="en-AU" sz="2800" dirty="0" smtClean="0">
              <a:latin typeface="Futura" pitchFamily="34" charset="0"/>
            </a:endParaRPr>
          </a:p>
          <a:p>
            <a:pPr marL="514350" indent="-514350">
              <a:buFont typeface="+mj-lt"/>
              <a:buAutoNum type="arabicPeriod"/>
            </a:pPr>
            <a:r>
              <a:rPr lang="en-AU" sz="2800" dirty="0" smtClean="0">
                <a:latin typeface="Futura" pitchFamily="34" charset="0"/>
              </a:rPr>
              <a:t>Larger cache</a:t>
            </a:r>
            <a:endParaRPr lang="en-AU" sz="2800" dirty="0" smtClean="0">
              <a:latin typeface="Futura" pitchFamily="34" charset="0"/>
            </a:endParaRPr>
          </a:p>
          <a:p>
            <a:pPr marL="514350" indent="-514350">
              <a:buFont typeface="+mj-lt"/>
              <a:buAutoNum type="arabicPeriod"/>
            </a:pPr>
            <a:r>
              <a:rPr lang="en-AU" sz="2800" dirty="0" smtClean="0">
                <a:latin typeface="Futura" pitchFamily="34" charset="0"/>
              </a:rPr>
              <a:t>Integrated graphics</a:t>
            </a:r>
            <a:endParaRPr lang="en-AU" sz="2800" dirty="0" smtClean="0">
              <a:latin typeface="Futura" pitchFamily="34" charset="0"/>
            </a:endParaRPr>
          </a:p>
          <a:p>
            <a:pPr marL="514350" indent="-514350">
              <a:buFont typeface="+mj-lt"/>
              <a:buAutoNum type="arabicPeriod"/>
            </a:pPr>
            <a:r>
              <a:rPr lang="en-AU" sz="2800" dirty="0" smtClean="0">
                <a:latin typeface="Futura" pitchFamily="34" charset="0"/>
              </a:rPr>
              <a:t>Integrated chipset</a:t>
            </a:r>
            <a:endParaRPr lang="en-AU" sz="2800" dirty="0" smtClean="0">
              <a:latin typeface="Futura" pitchFamily="34" charset="0"/>
            </a:endParaRPr>
          </a:p>
          <a:p>
            <a:pPr marL="514350" indent="-514350">
              <a:buFont typeface="+mj-lt"/>
              <a:buAutoNum type="arabicPeriod"/>
            </a:pPr>
            <a:r>
              <a:rPr lang="en-AU" sz="2800" dirty="0" smtClean="0">
                <a:latin typeface="Futura" pitchFamily="34" charset="0"/>
              </a:rPr>
              <a:t>Simultaneous multi-threading</a:t>
            </a:r>
            <a:endParaRPr lang="en-AU" sz="2800" dirty="0" smtClean="0">
              <a:latin typeface="Futura" pitchFamily="34" charset="0"/>
            </a:endParaRPr>
          </a:p>
          <a:p>
            <a:pPr marL="514350" indent="-514350">
              <a:buFont typeface="+mj-lt"/>
              <a:buAutoNum type="arabicPeriod"/>
            </a:pPr>
            <a:r>
              <a:rPr lang="en-AU" sz="2800" dirty="0" smtClean="0">
                <a:latin typeface="Futura" pitchFamily="34" charset="0"/>
              </a:rPr>
              <a:t>Multi-core processors</a:t>
            </a:r>
            <a:endParaRPr lang="en-AU" sz="2800" dirty="0" smtClean="0">
              <a:latin typeface="Futura" pitchFamily="34" charset="0"/>
            </a:endParaRPr>
          </a:p>
          <a:p>
            <a:pPr marL="514350" indent="-514350">
              <a:buFont typeface="+mj-lt"/>
              <a:buAutoNum type="arabicPeriod"/>
            </a:pPr>
            <a:endParaRPr lang="en-AU" dirty="0">
              <a:latin typeface="Futura" pitchFamily="3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Intel Sandy Bridge Microarchitecture</a:t>
            </a:r>
            <a:endParaRPr lang="en-AU" sz="3200" dirty="0">
              <a:latin typeface="Rockwell" pitchFamily="18" charset="0"/>
            </a:endParaRPr>
          </a:p>
        </p:txBody>
      </p:sp>
      <p:pic>
        <p:nvPicPr>
          <p:cNvPr id="31746" name="Picture 2" descr="http://images.anandtech.com/reviews/cpu/intel/sandybridge/review/die.jpg"/>
          <p:cNvPicPr>
            <a:picLocks noChangeAspect="1" noChangeArrowheads="1"/>
          </p:cNvPicPr>
          <p:nvPr/>
        </p:nvPicPr>
        <p:blipFill>
          <a:blip r:embed="rId2" cstate="print"/>
          <a:srcRect/>
          <a:stretch>
            <a:fillRect/>
          </a:stretch>
        </p:blipFill>
        <p:spPr bwMode="auto">
          <a:xfrm>
            <a:off x="0" y="1273552"/>
            <a:ext cx="9144000" cy="4608359"/>
          </a:xfrm>
          <a:prstGeom prst="rect">
            <a:avLst/>
          </a:prstGeom>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err="1" smtClean="0">
                <a:latin typeface="Rockwell" pitchFamily="18" charset="0"/>
              </a:rPr>
              <a:t>Kurzweil</a:t>
            </a:r>
            <a:r>
              <a:rPr lang="en-AU" sz="3200" dirty="0" smtClean="0">
                <a:latin typeface="Rockwell" pitchFamily="18" charset="0"/>
              </a:rPr>
              <a:t> (</a:t>
            </a:r>
            <a:r>
              <a:rPr lang="en-AU" sz="3200" dirty="0" smtClean="0">
                <a:latin typeface="Rockwell" pitchFamily="18" charset="0"/>
              </a:rPr>
              <a:t>2005)</a:t>
            </a:r>
            <a:endParaRPr lang="en-AU" sz="3200" dirty="0">
              <a:latin typeface="Rockwell" pitchFamily="18" charset="0"/>
            </a:endParaRPr>
          </a:p>
        </p:txBody>
      </p:sp>
      <p:pic>
        <p:nvPicPr>
          <p:cNvPr id="26626" name="Picture 2" descr="http://24.media.tumblr.com/4vlaMhDc5p664xtgIallV6tio1_500.jpg"/>
          <p:cNvPicPr>
            <a:picLocks noChangeAspect="1" noChangeArrowheads="1"/>
          </p:cNvPicPr>
          <p:nvPr/>
        </p:nvPicPr>
        <p:blipFill>
          <a:blip r:embed="rId2" cstate="print"/>
          <a:srcRect/>
          <a:stretch>
            <a:fillRect/>
          </a:stretch>
        </p:blipFill>
        <p:spPr bwMode="auto">
          <a:xfrm>
            <a:off x="1619672" y="1196752"/>
            <a:ext cx="6046473" cy="4752528"/>
          </a:xfrm>
          <a:prstGeom prst="rect">
            <a:avLst/>
          </a:prstGeom>
          <a:noFill/>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McCallum (</a:t>
            </a:r>
            <a:r>
              <a:rPr lang="en-AU" sz="3200" dirty="0" smtClean="0">
                <a:latin typeface="Rockwell" pitchFamily="18" charset="0"/>
              </a:rPr>
              <a:t>2003)</a:t>
            </a:r>
            <a:endParaRPr lang="en-AU" sz="3200" dirty="0">
              <a:latin typeface="Rockwell" pitchFamily="18" charset="0"/>
            </a:endParaRPr>
          </a:p>
        </p:txBody>
      </p:sp>
      <p:pic>
        <p:nvPicPr>
          <p:cNvPr id="40962" name="Picture 2" descr="D:\My Pictures\Screenpresso\2014-02-28_23h48_50.png"/>
          <p:cNvPicPr>
            <a:picLocks noChangeAspect="1" noChangeArrowheads="1"/>
          </p:cNvPicPr>
          <p:nvPr/>
        </p:nvPicPr>
        <p:blipFill>
          <a:blip r:embed="rId2" cstate="print"/>
          <a:srcRect/>
          <a:stretch>
            <a:fillRect/>
          </a:stretch>
        </p:blipFill>
        <p:spPr bwMode="auto">
          <a:xfrm>
            <a:off x="1475656" y="1052736"/>
            <a:ext cx="6011862" cy="4895850"/>
          </a:xfrm>
          <a:prstGeom prst="rect">
            <a:avLst/>
          </a:prstGeom>
          <a:noFill/>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err="1" smtClean="0">
                <a:latin typeface="Rockwell" pitchFamily="18" charset="0"/>
              </a:rPr>
              <a:t>Nordhaus</a:t>
            </a:r>
            <a:r>
              <a:rPr lang="en-AU" sz="3200" dirty="0" smtClean="0">
                <a:latin typeface="Rockwell" pitchFamily="18" charset="0"/>
              </a:rPr>
              <a:t> (</a:t>
            </a:r>
            <a:r>
              <a:rPr lang="en-AU" sz="3200" dirty="0" smtClean="0">
                <a:latin typeface="Rockwell" pitchFamily="18" charset="0"/>
              </a:rPr>
              <a:t>2001)</a:t>
            </a:r>
            <a:endParaRPr lang="en-AU" sz="3200" dirty="0">
              <a:latin typeface="Rockwell" pitchFamily="18" charset="0"/>
            </a:endParaRPr>
          </a:p>
        </p:txBody>
      </p:sp>
      <p:pic>
        <p:nvPicPr>
          <p:cNvPr id="30721" name="Picture 1" descr="D:\My Pictures\Screenpresso\2014-02-28_23h36_11.png"/>
          <p:cNvPicPr>
            <a:picLocks noChangeAspect="1" noChangeArrowheads="1"/>
          </p:cNvPicPr>
          <p:nvPr/>
        </p:nvPicPr>
        <p:blipFill>
          <a:blip r:embed="rId2" cstate="print"/>
          <a:srcRect/>
          <a:stretch>
            <a:fillRect/>
          </a:stretch>
        </p:blipFill>
        <p:spPr bwMode="auto">
          <a:xfrm>
            <a:off x="1259632" y="1052736"/>
            <a:ext cx="6488113" cy="5086350"/>
          </a:xfrm>
          <a:prstGeom prst="rect">
            <a:avLst/>
          </a:prstGeom>
          <a:noFill/>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err="1" smtClean="0">
                <a:latin typeface="Rockwell" pitchFamily="18" charset="0"/>
              </a:rPr>
              <a:t>Koomey</a:t>
            </a:r>
            <a:r>
              <a:rPr lang="en-AU" sz="3200" dirty="0" smtClean="0">
                <a:latin typeface="Rockwell" pitchFamily="18" charset="0"/>
              </a:rPr>
              <a:t> (</a:t>
            </a:r>
            <a:r>
              <a:rPr lang="en-AU" sz="3200" dirty="0" smtClean="0">
                <a:latin typeface="Rockwell" pitchFamily="18" charset="0"/>
              </a:rPr>
              <a:t>2011)</a:t>
            </a:r>
            <a:endParaRPr lang="en-AU" sz="3200" dirty="0">
              <a:latin typeface="Rockwell" pitchFamily="18" charset="0"/>
            </a:endParaRPr>
          </a:p>
        </p:txBody>
      </p:sp>
      <p:pic>
        <p:nvPicPr>
          <p:cNvPr id="41986" name="Picture 2" descr="http://3.bp.blogspot.com/-xAuYYHgnUkM/Tm42ght8DSI/AAAAAAAAAJY/GI82pTG_Bjk/s1600/koomeyfinalcomputingtrendsIEEEannalshistcomp.tiff"/>
          <p:cNvPicPr>
            <a:picLocks noChangeAspect="1" noChangeArrowheads="1"/>
          </p:cNvPicPr>
          <p:nvPr/>
        </p:nvPicPr>
        <p:blipFill>
          <a:blip r:embed="rId2" cstate="print"/>
          <a:srcRect/>
          <a:stretch>
            <a:fillRect/>
          </a:stretch>
        </p:blipFill>
        <p:spPr bwMode="auto">
          <a:xfrm>
            <a:off x="2123728" y="836712"/>
            <a:ext cx="4530778" cy="5589240"/>
          </a:xfrm>
          <a:prstGeom prst="rect">
            <a:avLst/>
          </a:prstGeom>
          <a:noFill/>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Memory per Dollar</a:t>
            </a:r>
            <a:endParaRPr lang="en-AU" sz="3200" dirty="0">
              <a:latin typeface="Rockwell" pitchFamily="18" charset="0"/>
            </a:endParaRPr>
          </a:p>
        </p:txBody>
      </p:sp>
      <p:pic>
        <p:nvPicPr>
          <p:cNvPr id="38914" name="Picture 2" descr="D:\My Pictures\Screenpresso\2014-02-28_23h46_55.png"/>
          <p:cNvPicPr>
            <a:picLocks noChangeAspect="1" noChangeArrowheads="1"/>
          </p:cNvPicPr>
          <p:nvPr/>
        </p:nvPicPr>
        <p:blipFill>
          <a:blip r:embed="rId2" cstate="print"/>
          <a:srcRect/>
          <a:stretch>
            <a:fillRect/>
          </a:stretch>
        </p:blipFill>
        <p:spPr bwMode="auto">
          <a:xfrm>
            <a:off x="1907704" y="1052736"/>
            <a:ext cx="5505450" cy="4857750"/>
          </a:xfrm>
          <a:prstGeom prst="rect">
            <a:avLst/>
          </a:prstGeom>
          <a:noFill/>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Foreseen Problems</a:t>
            </a:r>
            <a:endParaRPr lang="en-AU" sz="3200" dirty="0">
              <a:latin typeface="Rockwell" pitchFamily="18" charset="0"/>
            </a:endParaRPr>
          </a:p>
        </p:txBody>
      </p:sp>
      <p:sp>
        <p:nvSpPr>
          <p:cNvPr id="3" name="TextBox 2"/>
          <p:cNvSpPr txBox="1"/>
          <p:nvPr/>
        </p:nvSpPr>
        <p:spPr>
          <a:xfrm>
            <a:off x="467544" y="1124744"/>
            <a:ext cx="8280920" cy="1815882"/>
          </a:xfrm>
          <a:prstGeom prst="rect">
            <a:avLst/>
          </a:prstGeom>
          <a:noFill/>
        </p:spPr>
        <p:txBody>
          <a:bodyPr wrap="square" rtlCol="0">
            <a:spAutoFit/>
          </a:bodyPr>
          <a:lstStyle/>
          <a:p>
            <a:pPr marL="514350" indent="-514350">
              <a:buFont typeface="Arial" pitchFamily="34" charset="0"/>
              <a:buChar char="•"/>
            </a:pPr>
            <a:r>
              <a:rPr lang="en-AU" sz="2800" dirty="0" smtClean="0">
                <a:latin typeface="Futura" pitchFamily="34" charset="0"/>
              </a:rPr>
              <a:t>Quantum tunnelling between transistors</a:t>
            </a:r>
            <a:endParaRPr lang="en-AU" sz="2800" dirty="0" smtClean="0">
              <a:latin typeface="Futura" pitchFamily="34" charset="0"/>
            </a:endParaRPr>
          </a:p>
          <a:p>
            <a:pPr marL="514350" indent="-514350">
              <a:buFont typeface="Arial" pitchFamily="34" charset="0"/>
              <a:buChar char="•"/>
            </a:pPr>
            <a:r>
              <a:rPr lang="en-AU" sz="2800" dirty="0" smtClean="0">
                <a:latin typeface="Futura" pitchFamily="34" charset="0"/>
              </a:rPr>
              <a:t>Heat dissipation</a:t>
            </a:r>
            <a:endParaRPr lang="en-AU" sz="2800" dirty="0" smtClean="0">
              <a:latin typeface="Futura" pitchFamily="34" charset="0"/>
            </a:endParaRPr>
          </a:p>
          <a:p>
            <a:pPr marL="514350" indent="-514350">
              <a:buFont typeface="Arial" pitchFamily="34" charset="0"/>
              <a:buChar char="•"/>
            </a:pPr>
            <a:r>
              <a:rPr lang="en-AU" sz="2800" dirty="0" smtClean="0">
                <a:latin typeface="Futura" pitchFamily="34" charset="0"/>
              </a:rPr>
              <a:t>Light speed limitations</a:t>
            </a:r>
          </a:p>
          <a:p>
            <a:pPr marL="514350" indent="-514350">
              <a:buFont typeface="Arial" pitchFamily="34" charset="0"/>
              <a:buChar char="•"/>
            </a:pPr>
            <a:r>
              <a:rPr lang="en-AU" sz="2800" dirty="0" smtClean="0">
                <a:latin typeface="Futura" pitchFamily="34" charset="0"/>
              </a:rPr>
              <a:t>Limits to resolution of photolithography</a:t>
            </a:r>
            <a:endParaRPr lang="en-AU" dirty="0">
              <a:latin typeface="Futura" pitchFamily="34" charset="0"/>
            </a:endParaRPr>
          </a:p>
        </p:txBody>
      </p:sp>
      <p:pic>
        <p:nvPicPr>
          <p:cNvPr id="93186" name="Picture 2" descr="http://img.tomshardware.com/us/2007/04/25/semiconductor_production_101/photolithography.jpg"/>
          <p:cNvPicPr>
            <a:picLocks noChangeAspect="1" noChangeArrowheads="1"/>
          </p:cNvPicPr>
          <p:nvPr/>
        </p:nvPicPr>
        <p:blipFill>
          <a:blip r:embed="rId2" cstate="print"/>
          <a:srcRect/>
          <a:stretch>
            <a:fillRect/>
          </a:stretch>
        </p:blipFill>
        <p:spPr bwMode="auto">
          <a:xfrm>
            <a:off x="1691680" y="3501008"/>
            <a:ext cx="5482659" cy="2476872"/>
          </a:xfrm>
          <a:prstGeom prst="rect">
            <a:avLst/>
          </a:prstGeom>
          <a:noFill/>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The End of Moore’s Law?</a:t>
            </a:r>
            <a:endParaRPr lang="en-AU" sz="3200" dirty="0">
              <a:latin typeface="Rockwell" pitchFamily="18" charset="0"/>
            </a:endParaRPr>
          </a:p>
        </p:txBody>
      </p:sp>
      <p:pic>
        <p:nvPicPr>
          <p:cNvPr id="6145" name="Picture 1"/>
          <p:cNvPicPr>
            <a:picLocks noChangeAspect="1" noChangeArrowheads="1"/>
          </p:cNvPicPr>
          <p:nvPr/>
        </p:nvPicPr>
        <p:blipFill>
          <a:blip r:embed="rId2" cstate="print"/>
          <a:srcRect/>
          <a:stretch>
            <a:fillRect/>
          </a:stretch>
        </p:blipFill>
        <p:spPr bwMode="auto">
          <a:xfrm>
            <a:off x="2627784" y="836712"/>
            <a:ext cx="3924300" cy="5524500"/>
          </a:xfrm>
          <a:prstGeom prst="rect">
            <a:avLst/>
          </a:prstGeom>
          <a:noFill/>
          <a:ln w="9525">
            <a:noFill/>
            <a:miter lim="800000"/>
            <a:headEnd/>
            <a:tailEnd/>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The End of Moore’s Law?</a:t>
            </a:r>
            <a:endParaRPr lang="en-AU" sz="3200" dirty="0">
              <a:latin typeface="Rockwell" pitchFamily="18" charset="0"/>
            </a:endParaRPr>
          </a:p>
        </p:txBody>
      </p:sp>
      <p:pic>
        <p:nvPicPr>
          <p:cNvPr id="92162" name="Picture 2" descr="D:\My Pictures\Screenpresso\2014-03-01_12h50_28.png"/>
          <p:cNvPicPr>
            <a:picLocks noChangeAspect="1" noChangeArrowheads="1"/>
          </p:cNvPicPr>
          <p:nvPr/>
        </p:nvPicPr>
        <p:blipFill>
          <a:blip r:embed="rId2" cstate="print"/>
          <a:srcRect/>
          <a:stretch>
            <a:fillRect/>
          </a:stretch>
        </p:blipFill>
        <p:spPr bwMode="auto">
          <a:xfrm>
            <a:off x="611560" y="1268760"/>
            <a:ext cx="7783513" cy="4629150"/>
          </a:xfrm>
          <a:prstGeom prst="rect">
            <a:avLst/>
          </a:prstGeom>
          <a:noFill/>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Possible Future Technologies</a:t>
            </a:r>
            <a:endParaRPr lang="en-AU" sz="3200" dirty="0">
              <a:latin typeface="Rockwell" pitchFamily="18" charset="0"/>
            </a:endParaRPr>
          </a:p>
        </p:txBody>
      </p:sp>
      <p:sp>
        <p:nvSpPr>
          <p:cNvPr id="3" name="TextBox 2"/>
          <p:cNvSpPr txBox="1"/>
          <p:nvPr/>
        </p:nvSpPr>
        <p:spPr>
          <a:xfrm>
            <a:off x="467544" y="908720"/>
            <a:ext cx="8280920" cy="2677656"/>
          </a:xfrm>
          <a:prstGeom prst="rect">
            <a:avLst/>
          </a:prstGeom>
          <a:noFill/>
        </p:spPr>
        <p:txBody>
          <a:bodyPr wrap="square" rtlCol="0">
            <a:spAutoFit/>
          </a:bodyPr>
          <a:lstStyle/>
          <a:p>
            <a:pPr marL="514350" indent="-514350">
              <a:buFont typeface="Arial" pitchFamily="34" charset="0"/>
              <a:buChar char="•"/>
            </a:pPr>
            <a:r>
              <a:rPr lang="en-AU" sz="2800" dirty="0" smtClean="0">
                <a:latin typeface="Futura" pitchFamily="34" charset="0"/>
              </a:rPr>
              <a:t>Optical computing</a:t>
            </a:r>
            <a:endParaRPr lang="en-AU" sz="2800" dirty="0" smtClean="0">
              <a:latin typeface="Futura" pitchFamily="34" charset="0"/>
            </a:endParaRPr>
          </a:p>
          <a:p>
            <a:pPr marL="514350" indent="-514350">
              <a:buFont typeface="Arial" pitchFamily="34" charset="0"/>
              <a:buChar char="•"/>
            </a:pPr>
            <a:r>
              <a:rPr lang="en-AU" sz="2800" dirty="0" smtClean="0">
                <a:latin typeface="Futura" pitchFamily="34" charset="0"/>
              </a:rPr>
              <a:t>Quantum dot cellular automata</a:t>
            </a:r>
            <a:endParaRPr lang="en-AU" sz="2800" dirty="0" smtClean="0">
              <a:latin typeface="Futura" pitchFamily="34" charset="0"/>
            </a:endParaRPr>
          </a:p>
          <a:p>
            <a:pPr marL="514350" indent="-514350">
              <a:buFont typeface="Arial" pitchFamily="34" charset="0"/>
              <a:buChar char="•"/>
            </a:pPr>
            <a:r>
              <a:rPr lang="en-AU" sz="2800" dirty="0" smtClean="0">
                <a:latin typeface="Futura" pitchFamily="34" charset="0"/>
              </a:rPr>
              <a:t>DNA computing</a:t>
            </a:r>
            <a:endParaRPr lang="en-AU" sz="2800" dirty="0" smtClean="0">
              <a:latin typeface="Futura" pitchFamily="34" charset="0"/>
            </a:endParaRPr>
          </a:p>
          <a:p>
            <a:pPr marL="514350" indent="-514350">
              <a:buFont typeface="Arial" pitchFamily="34" charset="0"/>
              <a:buChar char="•"/>
            </a:pPr>
            <a:r>
              <a:rPr lang="en-AU" sz="2800" dirty="0" smtClean="0">
                <a:latin typeface="Futura" pitchFamily="34" charset="0"/>
              </a:rPr>
              <a:t>Quantum computing</a:t>
            </a:r>
            <a:endParaRPr lang="en-AU" sz="2800" dirty="0" smtClean="0">
              <a:latin typeface="Futura" pitchFamily="34" charset="0"/>
            </a:endParaRPr>
          </a:p>
          <a:p>
            <a:pPr marL="514350" indent="-514350">
              <a:buFont typeface="Arial" pitchFamily="34" charset="0"/>
              <a:buChar char="•"/>
            </a:pPr>
            <a:r>
              <a:rPr lang="en-AU" sz="2800" dirty="0" smtClean="0">
                <a:latin typeface="Futura" pitchFamily="34" charset="0"/>
              </a:rPr>
              <a:t>Molecular electronics</a:t>
            </a:r>
            <a:endParaRPr lang="en-AU" sz="2800" dirty="0" smtClean="0">
              <a:latin typeface="Futura" pitchFamily="34" charset="0"/>
            </a:endParaRPr>
          </a:p>
          <a:p>
            <a:pPr marL="514350" indent="-514350">
              <a:buFont typeface="Arial" pitchFamily="34" charset="0"/>
              <a:buChar char="•"/>
            </a:pPr>
            <a:r>
              <a:rPr lang="en-AU" sz="2800" dirty="0" smtClean="0">
                <a:latin typeface="Futura" pitchFamily="34" charset="0"/>
              </a:rPr>
              <a:t>Rapid Single Flux Quantum logic</a:t>
            </a:r>
            <a:endParaRPr lang="en-AU" sz="2800" dirty="0">
              <a:latin typeface="Futura" pitchFamily="34" charset="0"/>
            </a:endParaRPr>
          </a:p>
        </p:txBody>
      </p:sp>
      <p:pic>
        <p:nvPicPr>
          <p:cNvPr id="16386" name="Picture 2" descr="http://upload.wikimedia.org/wikipedia/commons/1/17/DWave_128chip.jpg"/>
          <p:cNvPicPr>
            <a:picLocks noChangeAspect="1" noChangeArrowheads="1"/>
          </p:cNvPicPr>
          <p:nvPr/>
        </p:nvPicPr>
        <p:blipFill>
          <a:blip r:embed="rId2" cstate="print"/>
          <a:srcRect/>
          <a:stretch>
            <a:fillRect/>
          </a:stretch>
        </p:blipFill>
        <p:spPr bwMode="auto">
          <a:xfrm>
            <a:off x="2483768" y="3789040"/>
            <a:ext cx="3960440" cy="2734590"/>
          </a:xfrm>
          <a:prstGeom prst="rect">
            <a:avLst/>
          </a:prstGeom>
          <a:noFill/>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Undue Pessimism?</a:t>
            </a:r>
            <a:endParaRPr lang="en-AU" sz="3200" dirty="0">
              <a:latin typeface="Rockwell" pitchFamily="18" charset="0"/>
            </a:endParaRPr>
          </a:p>
        </p:txBody>
      </p:sp>
      <p:sp>
        <p:nvSpPr>
          <p:cNvPr id="3" name="TextBox 2"/>
          <p:cNvSpPr txBox="1"/>
          <p:nvPr/>
        </p:nvSpPr>
        <p:spPr>
          <a:xfrm>
            <a:off x="539552" y="1124744"/>
            <a:ext cx="8280920" cy="4401205"/>
          </a:xfrm>
          <a:prstGeom prst="rect">
            <a:avLst/>
          </a:prstGeom>
          <a:noFill/>
        </p:spPr>
        <p:txBody>
          <a:bodyPr wrap="square" rtlCol="0">
            <a:spAutoFit/>
          </a:bodyPr>
          <a:lstStyle/>
          <a:p>
            <a:r>
              <a:rPr lang="en-AU" sz="2800" dirty="0" smtClean="0"/>
              <a:t>“</a:t>
            </a:r>
            <a:r>
              <a:rPr lang="en-AU" sz="2800" dirty="0" smtClean="0"/>
              <a:t>Pessimistic claims are often made to the effect that limitations of current technology are forever unsurpassable… Still, given that </a:t>
            </a:r>
            <a:r>
              <a:rPr lang="en-AU" sz="2800" u="sng" dirty="0" smtClean="0"/>
              <a:t>computer technology has developed in a relatively stable manner despite several changes of basic principles </a:t>
            </a:r>
            <a:r>
              <a:rPr lang="en-AU" sz="2800" dirty="0" smtClean="0"/>
              <a:t>there is no strong reason to assume they will break because current technology will eventually be replaced by other technologies. </a:t>
            </a:r>
            <a:r>
              <a:rPr lang="en-AU" sz="2800" u="sng" dirty="0" smtClean="0"/>
              <a:t>Large vested interests in continuing the growth</a:t>
            </a:r>
            <a:r>
              <a:rPr lang="en-AU" sz="2800" dirty="0" smtClean="0"/>
              <a:t> are willing to spend considerable resources on   closing technology gaps</a:t>
            </a:r>
            <a:r>
              <a:rPr lang="en-AU" sz="2800" dirty="0" smtClean="0"/>
              <a:t>”</a:t>
            </a:r>
            <a:endParaRPr lang="en-AU" sz="28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Time Until WBE</a:t>
            </a:r>
            <a:endParaRPr lang="en-AU" sz="3200" dirty="0">
              <a:latin typeface="Rockwell" pitchFamily="18" charset="0"/>
            </a:endParaRPr>
          </a:p>
        </p:txBody>
      </p:sp>
      <p:pic>
        <p:nvPicPr>
          <p:cNvPr id="14338" name="Picture 2" descr="http://upload.wikimedia.org/wikipedia/commons/thumb/1/1e/Estimations_of_Human_Brain_Emulation_Required_Performance.svg/1000px-Estimations_of_Human_Brain_Emulation_Required_Performance.svg.png"/>
          <p:cNvPicPr>
            <a:picLocks noChangeAspect="1" noChangeArrowheads="1"/>
          </p:cNvPicPr>
          <p:nvPr/>
        </p:nvPicPr>
        <p:blipFill>
          <a:blip r:embed="rId2" cstate="print"/>
          <a:srcRect/>
          <a:stretch>
            <a:fillRect/>
          </a:stretch>
        </p:blipFill>
        <p:spPr bwMode="auto">
          <a:xfrm>
            <a:off x="437407" y="629098"/>
            <a:ext cx="8311058" cy="6228901"/>
          </a:xfrm>
          <a:prstGeom prst="rect">
            <a:avLst/>
          </a:prstGeom>
          <a:noFill/>
        </p:spPr>
      </p:pic>
      <p:cxnSp>
        <p:nvCxnSpPr>
          <p:cNvPr id="5" name="Straight Connector 4"/>
          <p:cNvCxnSpPr/>
          <p:nvPr/>
        </p:nvCxnSpPr>
        <p:spPr>
          <a:xfrm flipV="1">
            <a:off x="3635896" y="2492896"/>
            <a:ext cx="0" cy="3744416"/>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5508104" y="2492896"/>
            <a:ext cx="0" cy="3744416"/>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Time Until WBE</a:t>
            </a:r>
            <a:endParaRPr lang="en-AU" sz="3200" dirty="0">
              <a:latin typeface="Rockwell" pitchFamily="18" charset="0"/>
            </a:endParaRPr>
          </a:p>
        </p:txBody>
      </p:sp>
      <p:cxnSp>
        <p:nvCxnSpPr>
          <p:cNvPr id="5" name="Straight Connector 4"/>
          <p:cNvCxnSpPr/>
          <p:nvPr/>
        </p:nvCxnSpPr>
        <p:spPr>
          <a:xfrm flipV="1">
            <a:off x="3635896" y="2492896"/>
            <a:ext cx="0" cy="3744416"/>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5508104" y="2492896"/>
            <a:ext cx="0" cy="3744416"/>
          </a:xfrm>
          <a:prstGeom prst="line">
            <a:avLst/>
          </a:prstGeom>
        </p:spPr>
        <p:style>
          <a:lnRef idx="1">
            <a:schemeClr val="accent1"/>
          </a:lnRef>
          <a:fillRef idx="0">
            <a:schemeClr val="accent1"/>
          </a:fillRef>
          <a:effectRef idx="0">
            <a:schemeClr val="accent1"/>
          </a:effectRef>
          <a:fontRef idx="minor">
            <a:schemeClr val="tx1"/>
          </a:fontRef>
        </p:style>
      </p:cxnSp>
      <p:pic>
        <p:nvPicPr>
          <p:cNvPr id="104450" name="Picture 2" descr="http://upload.wikimedia.org/wikipedia/commons/d/df/PPTExponentialGrowthof_Computing.jpg"/>
          <p:cNvPicPr>
            <a:picLocks noChangeAspect="1" noChangeArrowheads="1"/>
          </p:cNvPicPr>
          <p:nvPr/>
        </p:nvPicPr>
        <p:blipFill>
          <a:blip r:embed="rId2" cstate="print"/>
          <a:srcRect/>
          <a:stretch>
            <a:fillRect/>
          </a:stretch>
        </p:blipFill>
        <p:spPr bwMode="auto">
          <a:xfrm>
            <a:off x="1155526" y="764704"/>
            <a:ext cx="6800850" cy="5800725"/>
          </a:xfrm>
          <a:prstGeom prst="rect">
            <a:avLst/>
          </a:prstGeom>
          <a:noFill/>
        </p:spPr>
      </p:pic>
      <p:cxnSp>
        <p:nvCxnSpPr>
          <p:cNvPr id="8" name="Straight Connector 7"/>
          <p:cNvCxnSpPr/>
          <p:nvPr/>
        </p:nvCxnSpPr>
        <p:spPr>
          <a:xfrm flipV="1">
            <a:off x="4788024" y="2132856"/>
            <a:ext cx="0" cy="3744416"/>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Human Brain Project</a:t>
            </a:r>
            <a:endParaRPr lang="en-AU" sz="3200" dirty="0">
              <a:latin typeface="Rockwell" pitchFamily="18" charset="0"/>
            </a:endParaRPr>
          </a:p>
        </p:txBody>
      </p:sp>
      <p:pic>
        <p:nvPicPr>
          <p:cNvPr id="13316" name="Picture 4" descr="http://www.artificialbrains.com/images/blue-brain-project/blue-brain-project-year-3.jpg"/>
          <p:cNvPicPr>
            <a:picLocks noChangeAspect="1" noChangeArrowheads="1"/>
          </p:cNvPicPr>
          <p:nvPr/>
        </p:nvPicPr>
        <p:blipFill>
          <a:blip r:embed="rId2" cstate="print"/>
          <a:srcRect/>
          <a:stretch>
            <a:fillRect/>
          </a:stretch>
        </p:blipFill>
        <p:spPr bwMode="auto">
          <a:xfrm>
            <a:off x="0" y="1052736"/>
            <a:ext cx="9144000" cy="5142293"/>
          </a:xfrm>
          <a:prstGeom prst="rect">
            <a:avLst/>
          </a:prstGeom>
          <a:noFill/>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Human </a:t>
            </a:r>
            <a:r>
              <a:rPr lang="en-AU" sz="3200" dirty="0" err="1" smtClean="0">
                <a:latin typeface="Rockwell" pitchFamily="18" charset="0"/>
              </a:rPr>
              <a:t>Connectome</a:t>
            </a:r>
            <a:r>
              <a:rPr lang="en-AU" sz="3200" dirty="0" smtClean="0">
                <a:latin typeface="Rockwell" pitchFamily="18" charset="0"/>
              </a:rPr>
              <a:t> Project</a:t>
            </a:r>
            <a:endParaRPr lang="en-AU" sz="3200" dirty="0">
              <a:latin typeface="Rockwell" pitchFamily="18" charset="0"/>
            </a:endParaRPr>
          </a:p>
        </p:txBody>
      </p:sp>
      <p:pic>
        <p:nvPicPr>
          <p:cNvPr id="72706" name="Picture 2" descr="https://humanconnectome.org/img/art/pulse-sequences-fig3.png"/>
          <p:cNvPicPr>
            <a:picLocks noChangeAspect="1" noChangeArrowheads="1"/>
          </p:cNvPicPr>
          <p:nvPr/>
        </p:nvPicPr>
        <p:blipFill>
          <a:blip r:embed="rId2" cstate="print"/>
          <a:srcRect/>
          <a:stretch>
            <a:fillRect/>
          </a:stretch>
        </p:blipFill>
        <p:spPr bwMode="auto">
          <a:xfrm>
            <a:off x="0" y="1484784"/>
            <a:ext cx="9174007" cy="4043933"/>
          </a:xfrm>
          <a:prstGeom prst="rect">
            <a:avLst/>
          </a:prstGeom>
          <a:noFill/>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BRAIN Initiative</a:t>
            </a:r>
            <a:endParaRPr lang="en-AU" sz="3200" dirty="0">
              <a:latin typeface="Rockwell" pitchFamily="18" charset="0"/>
            </a:endParaRPr>
          </a:p>
        </p:txBody>
      </p:sp>
      <p:pic>
        <p:nvPicPr>
          <p:cNvPr id="73730" name="Picture 2" descr="http://i.huffpost.com/gen/1073678/thumbs/o-BRAIN-INITIATIVE-facebook.jpg"/>
          <p:cNvPicPr>
            <a:picLocks noChangeAspect="1" noChangeArrowheads="1"/>
          </p:cNvPicPr>
          <p:nvPr/>
        </p:nvPicPr>
        <p:blipFill>
          <a:blip r:embed="rId2" cstate="print"/>
          <a:srcRect/>
          <a:stretch>
            <a:fillRect/>
          </a:stretch>
        </p:blipFill>
        <p:spPr bwMode="auto">
          <a:xfrm>
            <a:off x="611560" y="908720"/>
            <a:ext cx="8048625" cy="5362576"/>
          </a:xfrm>
          <a:prstGeom prst="rect">
            <a:avLst/>
          </a:prstGeom>
          <a:noFill/>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IBN Cognitive Computing</a:t>
            </a:r>
            <a:endParaRPr lang="en-AU" sz="3200" dirty="0">
              <a:latin typeface="Rockwell" pitchFamily="18" charset="0"/>
            </a:endParaRPr>
          </a:p>
        </p:txBody>
      </p:sp>
      <p:pic>
        <p:nvPicPr>
          <p:cNvPr id="12292" name="Picture 4" descr="http://alpha.hstor.org/storage2/63c/0b7/cb9/63c0b7cb985c67c478bf20e756f80d99.png"/>
          <p:cNvPicPr>
            <a:picLocks noChangeAspect="1" noChangeArrowheads="1"/>
          </p:cNvPicPr>
          <p:nvPr/>
        </p:nvPicPr>
        <p:blipFill>
          <a:blip r:embed="rId2" cstate="print"/>
          <a:srcRect/>
          <a:stretch>
            <a:fillRect/>
          </a:stretch>
        </p:blipFill>
        <p:spPr bwMode="auto">
          <a:xfrm>
            <a:off x="216024" y="1196752"/>
            <a:ext cx="8676456" cy="4659239"/>
          </a:xfrm>
          <a:prstGeom prst="rect">
            <a:avLst/>
          </a:prstGeom>
          <a:noFill/>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err="1" smtClean="0">
                <a:latin typeface="Rockwell" pitchFamily="18" charset="0"/>
              </a:rPr>
              <a:t>OpenWorm</a:t>
            </a:r>
            <a:endParaRPr lang="en-AU" sz="3200" dirty="0">
              <a:latin typeface="Rockwell" pitchFamily="18" charset="0"/>
            </a:endParaRPr>
          </a:p>
        </p:txBody>
      </p:sp>
      <p:sp>
        <p:nvSpPr>
          <p:cNvPr id="83970" name="AutoShape 2" descr="http://24.media.tumblr.com/9d87bd9812a5ac1dd5f80aabcedfcc75/tumblr_mzkaf0i1Fy1qgpcs1o1_1280.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83972" name="AutoShape 4" descr="http://24.media.tumblr.com/9d87bd9812a5ac1dd5f80aabcedfcc75/tumblr_mzkaf0i1Fy1qgpcs1o1_1280.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83974" name="AutoShape 6" descr="http://24.media.tumblr.com/9d87bd9812a5ac1dd5f80aabcedfcc75/tumblr_mzkaf0i1Fy1qgpcs1o1_1280.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pic>
        <p:nvPicPr>
          <p:cNvPr id="83975" name="Picture 7"/>
          <p:cNvPicPr>
            <a:picLocks noChangeAspect="1" noChangeArrowheads="1"/>
          </p:cNvPicPr>
          <p:nvPr/>
        </p:nvPicPr>
        <p:blipFill>
          <a:blip r:embed="rId2" cstate="print"/>
          <a:srcRect l="2200" t="5675"/>
          <a:stretch>
            <a:fillRect/>
          </a:stretch>
        </p:blipFill>
        <p:spPr bwMode="auto">
          <a:xfrm>
            <a:off x="1331640" y="1916832"/>
            <a:ext cx="6431015" cy="3168352"/>
          </a:xfrm>
          <a:prstGeom prst="rect">
            <a:avLst/>
          </a:prstGeom>
          <a:noFill/>
          <a:ln w="9525">
            <a:noFill/>
            <a:miter lim="800000"/>
            <a:headEnd/>
            <a:tailEnd/>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Computational Neuroscience</a:t>
            </a:r>
            <a:endParaRPr lang="en-AU" sz="3200" dirty="0">
              <a:latin typeface="Rockwell" pitchFamily="18" charset="0"/>
            </a:endParaRPr>
          </a:p>
        </p:txBody>
      </p:sp>
      <p:pic>
        <p:nvPicPr>
          <p:cNvPr id="95234" name="Picture 2" descr="http://ecx.images-amazon.com/images/I/41C6JC4580L.jpg"/>
          <p:cNvPicPr>
            <a:picLocks noChangeAspect="1" noChangeArrowheads="1"/>
          </p:cNvPicPr>
          <p:nvPr/>
        </p:nvPicPr>
        <p:blipFill>
          <a:blip r:embed="rId2" cstate="print"/>
          <a:srcRect/>
          <a:stretch>
            <a:fillRect/>
          </a:stretch>
        </p:blipFill>
        <p:spPr bwMode="auto">
          <a:xfrm>
            <a:off x="2699792" y="1268760"/>
            <a:ext cx="3495675" cy="4762500"/>
          </a:xfrm>
          <a:prstGeom prst="rect">
            <a:avLst/>
          </a:prstGeom>
          <a:noFill/>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http://blogs.technet.com/resized-image.ashx/__size/550x0/__key/communityserver-blogs-components-weblogfiles/00-00-00-91-10/6740.StickFigure_5F00_Sunglasses.png"/>
          <p:cNvPicPr>
            <a:picLocks noChangeAspect="1" noChangeArrowheads="1"/>
          </p:cNvPicPr>
          <p:nvPr/>
        </p:nvPicPr>
        <p:blipFill>
          <a:blip r:embed="rId2" cstate="print"/>
          <a:srcRect/>
          <a:stretch>
            <a:fillRect/>
          </a:stretch>
        </p:blipFill>
        <p:spPr bwMode="auto">
          <a:xfrm>
            <a:off x="971600" y="2132856"/>
            <a:ext cx="3888432" cy="3888432"/>
          </a:xfrm>
          <a:prstGeom prst="rect">
            <a:avLst/>
          </a:prstGeom>
          <a:noFill/>
        </p:spPr>
      </p:pic>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Computational Neuroscience</a:t>
            </a:r>
            <a:endParaRPr lang="en-AU" sz="3200" dirty="0">
              <a:latin typeface="Rockwell" pitchFamily="18" charset="0"/>
            </a:endParaRPr>
          </a:p>
        </p:txBody>
      </p:sp>
      <p:grpSp>
        <p:nvGrpSpPr>
          <p:cNvPr id="9" name="Group 8"/>
          <p:cNvGrpSpPr/>
          <p:nvPr/>
        </p:nvGrpSpPr>
        <p:grpSpPr>
          <a:xfrm>
            <a:off x="4644008" y="1412776"/>
            <a:ext cx="2664296" cy="4680520"/>
            <a:chOff x="4644008" y="1196752"/>
            <a:chExt cx="2664296" cy="4680520"/>
          </a:xfrm>
        </p:grpSpPr>
        <p:grpSp>
          <p:nvGrpSpPr>
            <p:cNvPr id="8" name="Group 7"/>
            <p:cNvGrpSpPr/>
            <p:nvPr/>
          </p:nvGrpSpPr>
          <p:grpSpPr>
            <a:xfrm>
              <a:off x="4644008" y="1196752"/>
              <a:ext cx="2664296" cy="4680520"/>
              <a:chOff x="3995936" y="908720"/>
              <a:chExt cx="2948923" cy="5112568"/>
            </a:xfrm>
          </p:grpSpPr>
          <p:pic>
            <p:nvPicPr>
              <p:cNvPr id="75779" name="Picture 3" descr="D:\My Pictures\Screenpresso\2014-03-01_11h09_19.png"/>
              <p:cNvPicPr>
                <a:picLocks noChangeAspect="1" noChangeArrowheads="1"/>
              </p:cNvPicPr>
              <p:nvPr/>
            </p:nvPicPr>
            <p:blipFill>
              <a:blip r:embed="rId3" cstate="print"/>
              <a:srcRect/>
              <a:stretch>
                <a:fillRect/>
              </a:stretch>
            </p:blipFill>
            <p:spPr bwMode="auto">
              <a:xfrm>
                <a:off x="3995936" y="908720"/>
                <a:ext cx="2948923" cy="3691036"/>
              </a:xfrm>
              <a:prstGeom prst="rect">
                <a:avLst/>
              </a:prstGeom>
              <a:noFill/>
            </p:spPr>
          </p:pic>
          <p:pic>
            <p:nvPicPr>
              <p:cNvPr id="75780" name="Picture 4" descr="D:\My Pictures\Screenpresso\2014-03-01_11h09_45.png"/>
              <p:cNvPicPr>
                <a:picLocks noChangeAspect="1" noChangeArrowheads="1"/>
              </p:cNvPicPr>
              <p:nvPr/>
            </p:nvPicPr>
            <p:blipFill>
              <a:blip r:embed="rId4" cstate="print"/>
              <a:srcRect/>
              <a:stretch>
                <a:fillRect/>
              </a:stretch>
            </p:blipFill>
            <p:spPr bwMode="auto">
              <a:xfrm flipH="1">
                <a:off x="5076054" y="4293096"/>
                <a:ext cx="1304925" cy="1728192"/>
              </a:xfrm>
              <a:prstGeom prst="rect">
                <a:avLst/>
              </a:prstGeom>
              <a:noFill/>
            </p:spPr>
          </p:pic>
        </p:grpSp>
        <p:pic>
          <p:nvPicPr>
            <p:cNvPr id="75782" name="Picture 6" descr="http://www.clker.com/cliparts/b/E/4/k/I/z/stickfigure-with-beanie-test-1-hi.png"/>
            <p:cNvPicPr>
              <a:picLocks noChangeAspect="1" noChangeArrowheads="1"/>
            </p:cNvPicPr>
            <p:nvPr/>
          </p:nvPicPr>
          <p:blipFill>
            <a:blip r:embed="rId5" cstate="print"/>
            <a:srcRect l="17929" r="13345" b="89555"/>
            <a:stretch>
              <a:fillRect/>
            </a:stretch>
          </p:blipFill>
          <p:spPr bwMode="auto">
            <a:xfrm rot="973086">
              <a:off x="5965936" y="2036175"/>
              <a:ext cx="899165" cy="312753"/>
            </a:xfrm>
            <a:prstGeom prst="rect">
              <a:avLst/>
            </a:prstGeom>
            <a:noFill/>
          </p:spPr>
        </p:pic>
      </p:grpSp>
      <p:sp>
        <p:nvSpPr>
          <p:cNvPr id="10" name="Oval Callout 9"/>
          <p:cNvSpPr/>
          <p:nvPr/>
        </p:nvSpPr>
        <p:spPr>
          <a:xfrm>
            <a:off x="2051720" y="1268760"/>
            <a:ext cx="3456384" cy="1224136"/>
          </a:xfrm>
          <a:prstGeom prst="wedgeEllipseCallout">
            <a:avLst>
              <a:gd name="adj1" fmla="val -24507"/>
              <a:gd name="adj2" fmla="val 71837"/>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AU"/>
          </a:p>
        </p:txBody>
      </p:sp>
      <p:sp>
        <p:nvSpPr>
          <p:cNvPr id="11" name="TextBox 10"/>
          <p:cNvSpPr txBox="1"/>
          <p:nvPr/>
        </p:nvSpPr>
        <p:spPr>
          <a:xfrm>
            <a:off x="2483768" y="1484784"/>
            <a:ext cx="2880320" cy="830997"/>
          </a:xfrm>
          <a:prstGeom prst="rect">
            <a:avLst/>
          </a:prstGeom>
          <a:noFill/>
        </p:spPr>
        <p:txBody>
          <a:bodyPr wrap="square" rtlCol="0">
            <a:spAutoFit/>
          </a:bodyPr>
          <a:lstStyle/>
          <a:p>
            <a:r>
              <a:rPr lang="en-AU" sz="2400" dirty="0" smtClean="0"/>
              <a:t>So what do you want to do after uni?</a:t>
            </a:r>
            <a:endParaRPr lang="en-AU" sz="24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http://blogs.technet.com/resized-image.ashx/__size/550x0/__key/communityserver-blogs-components-weblogfiles/00-00-00-91-10/6740.StickFigure_5F00_Sunglasses.png"/>
          <p:cNvPicPr>
            <a:picLocks noChangeAspect="1" noChangeArrowheads="1"/>
          </p:cNvPicPr>
          <p:nvPr/>
        </p:nvPicPr>
        <p:blipFill>
          <a:blip r:embed="rId2" cstate="print"/>
          <a:srcRect/>
          <a:stretch>
            <a:fillRect/>
          </a:stretch>
        </p:blipFill>
        <p:spPr bwMode="auto">
          <a:xfrm>
            <a:off x="971600" y="2132856"/>
            <a:ext cx="3888432" cy="3888432"/>
          </a:xfrm>
          <a:prstGeom prst="rect">
            <a:avLst/>
          </a:prstGeom>
          <a:noFill/>
        </p:spPr>
      </p:pic>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Computational Neuroscience</a:t>
            </a:r>
            <a:endParaRPr lang="en-AU" sz="3200" dirty="0">
              <a:latin typeface="Rockwell" pitchFamily="18" charset="0"/>
            </a:endParaRPr>
          </a:p>
        </p:txBody>
      </p:sp>
      <p:grpSp>
        <p:nvGrpSpPr>
          <p:cNvPr id="2" name="Group 8"/>
          <p:cNvGrpSpPr/>
          <p:nvPr/>
        </p:nvGrpSpPr>
        <p:grpSpPr>
          <a:xfrm>
            <a:off x="4644008" y="1412776"/>
            <a:ext cx="2664296" cy="4680520"/>
            <a:chOff x="4644008" y="1196752"/>
            <a:chExt cx="2664296" cy="4680520"/>
          </a:xfrm>
        </p:grpSpPr>
        <p:grpSp>
          <p:nvGrpSpPr>
            <p:cNvPr id="3" name="Group 7"/>
            <p:cNvGrpSpPr/>
            <p:nvPr/>
          </p:nvGrpSpPr>
          <p:grpSpPr>
            <a:xfrm>
              <a:off x="4644008" y="1196752"/>
              <a:ext cx="2664296" cy="4680520"/>
              <a:chOff x="3995936" y="908720"/>
              <a:chExt cx="2948923" cy="5112568"/>
            </a:xfrm>
          </p:grpSpPr>
          <p:pic>
            <p:nvPicPr>
              <p:cNvPr id="75779" name="Picture 3" descr="D:\My Pictures\Screenpresso\2014-03-01_11h09_19.png"/>
              <p:cNvPicPr>
                <a:picLocks noChangeAspect="1" noChangeArrowheads="1"/>
              </p:cNvPicPr>
              <p:nvPr/>
            </p:nvPicPr>
            <p:blipFill>
              <a:blip r:embed="rId3" cstate="print"/>
              <a:srcRect/>
              <a:stretch>
                <a:fillRect/>
              </a:stretch>
            </p:blipFill>
            <p:spPr bwMode="auto">
              <a:xfrm>
                <a:off x="3995936" y="908720"/>
                <a:ext cx="2948923" cy="3691036"/>
              </a:xfrm>
              <a:prstGeom prst="rect">
                <a:avLst/>
              </a:prstGeom>
              <a:noFill/>
            </p:spPr>
          </p:pic>
          <p:pic>
            <p:nvPicPr>
              <p:cNvPr id="75780" name="Picture 4" descr="D:\My Pictures\Screenpresso\2014-03-01_11h09_45.png"/>
              <p:cNvPicPr>
                <a:picLocks noChangeAspect="1" noChangeArrowheads="1"/>
              </p:cNvPicPr>
              <p:nvPr/>
            </p:nvPicPr>
            <p:blipFill>
              <a:blip r:embed="rId4" cstate="print"/>
              <a:srcRect/>
              <a:stretch>
                <a:fillRect/>
              </a:stretch>
            </p:blipFill>
            <p:spPr bwMode="auto">
              <a:xfrm flipH="1">
                <a:off x="5076054" y="4293096"/>
                <a:ext cx="1304925" cy="1728192"/>
              </a:xfrm>
              <a:prstGeom prst="rect">
                <a:avLst/>
              </a:prstGeom>
              <a:noFill/>
            </p:spPr>
          </p:pic>
        </p:grpSp>
        <p:pic>
          <p:nvPicPr>
            <p:cNvPr id="75782" name="Picture 6" descr="http://www.clker.com/cliparts/b/E/4/k/I/z/stickfigure-with-beanie-test-1-hi.png"/>
            <p:cNvPicPr>
              <a:picLocks noChangeAspect="1" noChangeArrowheads="1"/>
            </p:cNvPicPr>
            <p:nvPr/>
          </p:nvPicPr>
          <p:blipFill>
            <a:blip r:embed="rId5" cstate="print"/>
            <a:srcRect l="17929" r="13345" b="89555"/>
            <a:stretch>
              <a:fillRect/>
            </a:stretch>
          </p:blipFill>
          <p:spPr bwMode="auto">
            <a:xfrm rot="973086">
              <a:off x="5965936" y="2036175"/>
              <a:ext cx="899165" cy="312753"/>
            </a:xfrm>
            <a:prstGeom prst="rect">
              <a:avLst/>
            </a:prstGeom>
            <a:noFill/>
          </p:spPr>
        </p:pic>
      </p:grpSp>
      <p:sp>
        <p:nvSpPr>
          <p:cNvPr id="10" name="Oval Callout 9"/>
          <p:cNvSpPr/>
          <p:nvPr/>
        </p:nvSpPr>
        <p:spPr>
          <a:xfrm>
            <a:off x="2267744" y="1268760"/>
            <a:ext cx="3240360" cy="1224136"/>
          </a:xfrm>
          <a:prstGeom prst="wedgeEllipseCallout">
            <a:avLst>
              <a:gd name="adj1" fmla="val 53022"/>
              <a:gd name="adj2" fmla="val 59388"/>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AU"/>
          </a:p>
        </p:txBody>
      </p:sp>
      <p:sp>
        <p:nvSpPr>
          <p:cNvPr id="11" name="TextBox 10"/>
          <p:cNvSpPr txBox="1"/>
          <p:nvPr/>
        </p:nvSpPr>
        <p:spPr>
          <a:xfrm>
            <a:off x="2843808" y="1459384"/>
            <a:ext cx="2880320" cy="830997"/>
          </a:xfrm>
          <a:prstGeom prst="rect">
            <a:avLst/>
          </a:prstGeom>
          <a:noFill/>
        </p:spPr>
        <p:txBody>
          <a:bodyPr wrap="square" rtlCol="0">
            <a:spAutoFit/>
          </a:bodyPr>
          <a:lstStyle/>
          <a:p>
            <a:r>
              <a:rPr lang="en-AU" sz="2400" dirty="0" smtClean="0"/>
              <a:t>Computational </a:t>
            </a:r>
          </a:p>
          <a:p>
            <a:r>
              <a:rPr lang="en-AU" sz="2400" dirty="0" smtClean="0"/>
              <a:t>Neuroscience</a:t>
            </a:r>
            <a:endParaRPr lang="en-AU" sz="24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http://blogs.technet.com/resized-image.ashx/__size/550x0/__key/communityserver-blogs-components-weblogfiles/00-00-00-91-10/6740.StickFigure_5F00_Sunglasses.png"/>
          <p:cNvPicPr>
            <a:picLocks noChangeAspect="1" noChangeArrowheads="1"/>
          </p:cNvPicPr>
          <p:nvPr/>
        </p:nvPicPr>
        <p:blipFill>
          <a:blip r:embed="rId2" cstate="print"/>
          <a:srcRect/>
          <a:stretch>
            <a:fillRect/>
          </a:stretch>
        </p:blipFill>
        <p:spPr bwMode="auto">
          <a:xfrm>
            <a:off x="971600" y="2132856"/>
            <a:ext cx="3888432" cy="3888432"/>
          </a:xfrm>
          <a:prstGeom prst="rect">
            <a:avLst/>
          </a:prstGeom>
          <a:noFill/>
        </p:spPr>
      </p:pic>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Computational Neuroscience</a:t>
            </a:r>
            <a:endParaRPr lang="en-AU" sz="3200" dirty="0">
              <a:latin typeface="Rockwell" pitchFamily="18" charset="0"/>
            </a:endParaRPr>
          </a:p>
        </p:txBody>
      </p:sp>
      <p:grpSp>
        <p:nvGrpSpPr>
          <p:cNvPr id="2" name="Group 8"/>
          <p:cNvGrpSpPr/>
          <p:nvPr/>
        </p:nvGrpSpPr>
        <p:grpSpPr>
          <a:xfrm>
            <a:off x="4644008" y="1412776"/>
            <a:ext cx="2664296" cy="4680520"/>
            <a:chOff x="4644008" y="1196752"/>
            <a:chExt cx="2664296" cy="4680520"/>
          </a:xfrm>
        </p:grpSpPr>
        <p:grpSp>
          <p:nvGrpSpPr>
            <p:cNvPr id="3" name="Group 7"/>
            <p:cNvGrpSpPr/>
            <p:nvPr/>
          </p:nvGrpSpPr>
          <p:grpSpPr>
            <a:xfrm>
              <a:off x="4644008" y="1196752"/>
              <a:ext cx="2664296" cy="4680520"/>
              <a:chOff x="3995936" y="908720"/>
              <a:chExt cx="2948923" cy="5112568"/>
            </a:xfrm>
          </p:grpSpPr>
          <p:pic>
            <p:nvPicPr>
              <p:cNvPr id="75779" name="Picture 3" descr="D:\My Pictures\Screenpresso\2014-03-01_11h09_19.png"/>
              <p:cNvPicPr>
                <a:picLocks noChangeAspect="1" noChangeArrowheads="1"/>
              </p:cNvPicPr>
              <p:nvPr/>
            </p:nvPicPr>
            <p:blipFill>
              <a:blip r:embed="rId3" cstate="print"/>
              <a:srcRect/>
              <a:stretch>
                <a:fillRect/>
              </a:stretch>
            </p:blipFill>
            <p:spPr bwMode="auto">
              <a:xfrm>
                <a:off x="3995936" y="908720"/>
                <a:ext cx="2948923" cy="3691036"/>
              </a:xfrm>
              <a:prstGeom prst="rect">
                <a:avLst/>
              </a:prstGeom>
              <a:noFill/>
            </p:spPr>
          </p:pic>
          <p:pic>
            <p:nvPicPr>
              <p:cNvPr id="75780" name="Picture 4" descr="D:\My Pictures\Screenpresso\2014-03-01_11h09_45.png"/>
              <p:cNvPicPr>
                <a:picLocks noChangeAspect="1" noChangeArrowheads="1"/>
              </p:cNvPicPr>
              <p:nvPr/>
            </p:nvPicPr>
            <p:blipFill>
              <a:blip r:embed="rId4" cstate="print"/>
              <a:srcRect/>
              <a:stretch>
                <a:fillRect/>
              </a:stretch>
            </p:blipFill>
            <p:spPr bwMode="auto">
              <a:xfrm flipH="1">
                <a:off x="5076054" y="4293096"/>
                <a:ext cx="1304925" cy="1728192"/>
              </a:xfrm>
              <a:prstGeom prst="rect">
                <a:avLst/>
              </a:prstGeom>
              <a:noFill/>
            </p:spPr>
          </p:pic>
        </p:grpSp>
        <p:pic>
          <p:nvPicPr>
            <p:cNvPr id="75782" name="Picture 6" descr="http://www.clker.com/cliparts/b/E/4/k/I/z/stickfigure-with-beanie-test-1-hi.png"/>
            <p:cNvPicPr>
              <a:picLocks noChangeAspect="1" noChangeArrowheads="1"/>
            </p:cNvPicPr>
            <p:nvPr/>
          </p:nvPicPr>
          <p:blipFill>
            <a:blip r:embed="rId5" cstate="print"/>
            <a:srcRect l="17929" r="13345" b="89555"/>
            <a:stretch>
              <a:fillRect/>
            </a:stretch>
          </p:blipFill>
          <p:spPr bwMode="auto">
            <a:xfrm rot="973086">
              <a:off x="5965936" y="2036175"/>
              <a:ext cx="899165" cy="312753"/>
            </a:xfrm>
            <a:prstGeom prst="rect">
              <a:avLst/>
            </a:prstGeom>
            <a:noFill/>
          </p:spPr>
        </p:pic>
      </p:grpSp>
      <p:sp>
        <p:nvSpPr>
          <p:cNvPr id="12" name="Cloud Callout 11"/>
          <p:cNvSpPr/>
          <p:nvPr/>
        </p:nvSpPr>
        <p:spPr>
          <a:xfrm>
            <a:off x="2123728" y="836712"/>
            <a:ext cx="3312368" cy="1440160"/>
          </a:xfrm>
          <a:prstGeom prst="cloudCallout">
            <a:avLst>
              <a:gd name="adj1" fmla="val -37613"/>
              <a:gd name="adj2" fmla="val 64309"/>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AU"/>
          </a:p>
        </p:txBody>
      </p:sp>
      <p:sp>
        <p:nvSpPr>
          <p:cNvPr id="13" name="TextBox 12"/>
          <p:cNvSpPr txBox="1"/>
          <p:nvPr/>
        </p:nvSpPr>
        <p:spPr>
          <a:xfrm>
            <a:off x="2526060" y="1145952"/>
            <a:ext cx="2880320" cy="830997"/>
          </a:xfrm>
          <a:prstGeom prst="rect">
            <a:avLst/>
          </a:prstGeom>
          <a:noFill/>
        </p:spPr>
        <p:txBody>
          <a:bodyPr wrap="square" rtlCol="0">
            <a:spAutoFit/>
          </a:bodyPr>
          <a:lstStyle/>
          <a:p>
            <a:r>
              <a:rPr lang="en-AU" sz="2400" dirty="0" smtClean="0"/>
              <a:t>WTF?! He just made that up</a:t>
            </a:r>
            <a:endParaRPr lang="en-AU" sz="24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Computational Neuroscience</a:t>
            </a:r>
            <a:endParaRPr lang="en-AU" sz="3200" dirty="0">
              <a:latin typeface="Rockwell" pitchFamily="18" charset="0"/>
            </a:endParaRPr>
          </a:p>
        </p:txBody>
      </p:sp>
      <p:sp>
        <p:nvSpPr>
          <p:cNvPr id="3" name="TextBox 2"/>
          <p:cNvSpPr txBox="1"/>
          <p:nvPr/>
        </p:nvSpPr>
        <p:spPr>
          <a:xfrm>
            <a:off x="539552" y="1124744"/>
            <a:ext cx="8280920" cy="3108543"/>
          </a:xfrm>
          <a:prstGeom prst="rect">
            <a:avLst/>
          </a:prstGeom>
          <a:noFill/>
        </p:spPr>
        <p:txBody>
          <a:bodyPr wrap="square" rtlCol="0">
            <a:spAutoFit/>
          </a:bodyPr>
          <a:lstStyle/>
          <a:p>
            <a:r>
              <a:rPr lang="en-AU" sz="2800" dirty="0" smtClean="0"/>
              <a:t>“Computational neuroscience is the study of brain function in terms of the </a:t>
            </a:r>
            <a:r>
              <a:rPr lang="en-AU" sz="2800" u="sng" dirty="0" smtClean="0"/>
              <a:t>information processing properties</a:t>
            </a:r>
            <a:r>
              <a:rPr lang="en-AU" sz="2800" dirty="0" smtClean="0"/>
              <a:t> of the structures that make up the nervous system. It is an </a:t>
            </a:r>
            <a:r>
              <a:rPr lang="en-AU" sz="2800" u="sng" dirty="0" smtClean="0"/>
              <a:t>interdisciplinary</a:t>
            </a:r>
            <a:r>
              <a:rPr lang="en-AU" sz="2800" dirty="0" smtClean="0"/>
              <a:t> science that links the diverse fields of neuroscience, cognitive science, and psychology with electrical engineering, computer science, mathematics, and physics.”</a:t>
            </a:r>
            <a:endParaRPr lang="en-AU" sz="28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Computational Neuroscience</a:t>
            </a:r>
            <a:endParaRPr lang="en-AU" sz="3200" dirty="0">
              <a:latin typeface="Rockwell" pitchFamily="18" charset="0"/>
            </a:endParaRPr>
          </a:p>
        </p:txBody>
      </p:sp>
      <p:sp>
        <p:nvSpPr>
          <p:cNvPr id="3" name="TextBox 2"/>
          <p:cNvSpPr txBox="1"/>
          <p:nvPr/>
        </p:nvSpPr>
        <p:spPr>
          <a:xfrm>
            <a:off x="539552" y="980728"/>
            <a:ext cx="8280920" cy="2246769"/>
          </a:xfrm>
          <a:prstGeom prst="rect">
            <a:avLst/>
          </a:prstGeom>
          <a:noFill/>
        </p:spPr>
        <p:txBody>
          <a:bodyPr wrap="square" rtlCol="0">
            <a:spAutoFit/>
          </a:bodyPr>
          <a:lstStyle/>
          <a:p>
            <a:pPr>
              <a:buFont typeface="Arial" pitchFamily="34" charset="0"/>
              <a:buChar char="•"/>
            </a:pPr>
            <a:r>
              <a:rPr lang="en-AU" sz="2800" dirty="0" smtClean="0"/>
              <a:t> Single neuron modelling</a:t>
            </a:r>
          </a:p>
          <a:p>
            <a:pPr>
              <a:buFont typeface="Arial" pitchFamily="34" charset="0"/>
              <a:buChar char="•"/>
            </a:pPr>
            <a:r>
              <a:rPr lang="en-AU" sz="2800" dirty="0" smtClean="0"/>
              <a:t> Development of the brain, synapse formation</a:t>
            </a:r>
          </a:p>
          <a:p>
            <a:pPr>
              <a:buFont typeface="Arial" pitchFamily="34" charset="0"/>
              <a:buChar char="•"/>
            </a:pPr>
            <a:r>
              <a:rPr lang="en-AU" sz="2800" dirty="0" smtClean="0"/>
              <a:t> Neural encoding of information</a:t>
            </a:r>
          </a:p>
          <a:p>
            <a:pPr>
              <a:buFont typeface="Arial" pitchFamily="34" charset="0"/>
              <a:buChar char="•"/>
            </a:pPr>
            <a:r>
              <a:rPr lang="en-AU" sz="2800" dirty="0" smtClean="0"/>
              <a:t> Networks and population dynamics</a:t>
            </a:r>
          </a:p>
          <a:p>
            <a:pPr>
              <a:buFont typeface="Arial" pitchFamily="34" charset="0"/>
              <a:buChar char="•"/>
            </a:pPr>
            <a:r>
              <a:rPr lang="en-AU" sz="2800" dirty="0" smtClean="0"/>
              <a:t> Higher-level sensory and cognitive processes</a:t>
            </a:r>
            <a:endParaRPr lang="en-AU" sz="2800" dirty="0"/>
          </a:p>
        </p:txBody>
      </p:sp>
      <p:pic>
        <p:nvPicPr>
          <p:cNvPr id="77826" name="Picture 2" descr="https://www.bcf.uni-freiburg.de/movies/wicn-still.png"/>
          <p:cNvPicPr>
            <a:picLocks noChangeAspect="1" noChangeArrowheads="1"/>
          </p:cNvPicPr>
          <p:nvPr/>
        </p:nvPicPr>
        <p:blipFill>
          <a:blip r:embed="rId2" cstate="print"/>
          <a:srcRect/>
          <a:stretch>
            <a:fillRect/>
          </a:stretch>
        </p:blipFill>
        <p:spPr bwMode="auto">
          <a:xfrm>
            <a:off x="2267744" y="3717032"/>
            <a:ext cx="4320480" cy="2430270"/>
          </a:xfrm>
          <a:prstGeom prst="rect">
            <a:avLst/>
          </a:prstGeom>
          <a:noFill/>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Computational Neuroscience Books</a:t>
            </a:r>
            <a:endParaRPr lang="en-AU" sz="3200" dirty="0">
              <a:latin typeface="Rockwell" pitchFamily="18" charset="0"/>
            </a:endParaRPr>
          </a:p>
        </p:txBody>
      </p:sp>
      <p:pic>
        <p:nvPicPr>
          <p:cNvPr id="76802" name="Picture 2" descr="http://web.cs.dal.ca/~tt/cover2.jpg"/>
          <p:cNvPicPr>
            <a:picLocks noChangeAspect="1" noChangeArrowheads="1"/>
          </p:cNvPicPr>
          <p:nvPr/>
        </p:nvPicPr>
        <p:blipFill>
          <a:blip r:embed="rId2" cstate="print"/>
          <a:srcRect/>
          <a:stretch>
            <a:fillRect/>
          </a:stretch>
        </p:blipFill>
        <p:spPr bwMode="auto">
          <a:xfrm>
            <a:off x="611560" y="836712"/>
            <a:ext cx="4219575" cy="5514976"/>
          </a:xfrm>
          <a:prstGeom prst="rect">
            <a:avLst/>
          </a:prstGeom>
          <a:noFill/>
        </p:spPr>
      </p:pic>
      <p:pic>
        <p:nvPicPr>
          <p:cNvPr id="76804" name="Picture 4" descr="http://www.crcnetbase.com/na101/home/literatum/publisher/crc/books/content/chmthcombio/2003/9780203494462/9780203494462/production/9780203494462.cover.jpg"/>
          <p:cNvPicPr>
            <a:picLocks noChangeAspect="1" noChangeArrowheads="1"/>
          </p:cNvPicPr>
          <p:nvPr/>
        </p:nvPicPr>
        <p:blipFill>
          <a:blip r:embed="rId3" cstate="print"/>
          <a:srcRect/>
          <a:stretch>
            <a:fillRect/>
          </a:stretch>
        </p:blipFill>
        <p:spPr bwMode="auto">
          <a:xfrm>
            <a:off x="4860032" y="836712"/>
            <a:ext cx="3486150" cy="5514976"/>
          </a:xfrm>
          <a:prstGeom prst="rect">
            <a:avLst/>
          </a:prstGeom>
          <a:noFill/>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Computational Neuroscience Journals</a:t>
            </a:r>
            <a:endParaRPr lang="en-AU" sz="3200" dirty="0">
              <a:latin typeface="Rockwell" pitchFamily="18" charset="0"/>
            </a:endParaRPr>
          </a:p>
        </p:txBody>
      </p:sp>
      <p:pic>
        <p:nvPicPr>
          <p:cNvPr id="80898" name="Picture 2" descr="https://images.springer.com/sgw/journals/medium/10827.jpg"/>
          <p:cNvPicPr>
            <a:picLocks noChangeAspect="1" noChangeArrowheads="1"/>
          </p:cNvPicPr>
          <p:nvPr/>
        </p:nvPicPr>
        <p:blipFill>
          <a:blip r:embed="rId2" cstate="print"/>
          <a:srcRect/>
          <a:stretch>
            <a:fillRect/>
          </a:stretch>
        </p:blipFill>
        <p:spPr bwMode="auto">
          <a:xfrm>
            <a:off x="971600" y="1340768"/>
            <a:ext cx="1457325" cy="1933576"/>
          </a:xfrm>
          <a:prstGeom prst="rect">
            <a:avLst/>
          </a:prstGeom>
          <a:noFill/>
        </p:spPr>
      </p:pic>
      <p:pic>
        <p:nvPicPr>
          <p:cNvPr id="80900" name="Picture 4" descr="https://images.springer.com/sgw/journals/medium/11571.jpg"/>
          <p:cNvPicPr>
            <a:picLocks noChangeAspect="1" noChangeArrowheads="1"/>
          </p:cNvPicPr>
          <p:nvPr/>
        </p:nvPicPr>
        <p:blipFill>
          <a:blip r:embed="rId3" cstate="print"/>
          <a:srcRect/>
          <a:stretch>
            <a:fillRect/>
          </a:stretch>
        </p:blipFill>
        <p:spPr bwMode="auto">
          <a:xfrm>
            <a:off x="2699792" y="1412776"/>
            <a:ext cx="1457325" cy="1943101"/>
          </a:xfrm>
          <a:prstGeom prst="rect">
            <a:avLst/>
          </a:prstGeom>
          <a:noFill/>
        </p:spPr>
      </p:pic>
      <p:pic>
        <p:nvPicPr>
          <p:cNvPr id="80902" name="Picture 6" descr="http://www.mitpressjournals.org/na101/home/literatum/publisher/mit/journals/content/neco/2014/neco.2014.26.issue-3/neco.2014.26.issue-3/20140204/neco.2014.26.issue-3.cover.jpg"/>
          <p:cNvPicPr>
            <a:picLocks noChangeAspect="1" noChangeArrowheads="1"/>
          </p:cNvPicPr>
          <p:nvPr/>
        </p:nvPicPr>
        <p:blipFill>
          <a:blip r:embed="rId4" cstate="print"/>
          <a:srcRect/>
          <a:stretch>
            <a:fillRect/>
          </a:stretch>
        </p:blipFill>
        <p:spPr bwMode="auto">
          <a:xfrm>
            <a:off x="4427984" y="1268760"/>
            <a:ext cx="1428750" cy="2143125"/>
          </a:xfrm>
          <a:prstGeom prst="rect">
            <a:avLst/>
          </a:prstGeom>
          <a:noFill/>
        </p:spPr>
      </p:pic>
      <p:pic>
        <p:nvPicPr>
          <p:cNvPr id="80904" name="Picture 8" descr="http://upload.wikimedia.org/wikipedia/en/f/f0/Neuroinformatics_(journal).jpg"/>
          <p:cNvPicPr>
            <a:picLocks noChangeAspect="1" noChangeArrowheads="1"/>
          </p:cNvPicPr>
          <p:nvPr/>
        </p:nvPicPr>
        <p:blipFill>
          <a:blip r:embed="rId5" cstate="print"/>
          <a:srcRect/>
          <a:stretch>
            <a:fillRect/>
          </a:stretch>
        </p:blipFill>
        <p:spPr bwMode="auto">
          <a:xfrm>
            <a:off x="6228184" y="1268760"/>
            <a:ext cx="1457325" cy="1952625"/>
          </a:xfrm>
          <a:prstGeom prst="rect">
            <a:avLst/>
          </a:prstGeom>
          <a:noFill/>
        </p:spPr>
      </p:pic>
      <p:pic>
        <p:nvPicPr>
          <p:cNvPr id="80906" name="Picture 10" descr="Neurocomputing"/>
          <p:cNvPicPr>
            <a:picLocks noChangeAspect="1" noChangeArrowheads="1"/>
          </p:cNvPicPr>
          <p:nvPr/>
        </p:nvPicPr>
        <p:blipFill>
          <a:blip r:embed="rId6" cstate="print"/>
          <a:srcRect/>
          <a:stretch>
            <a:fillRect/>
          </a:stretch>
        </p:blipFill>
        <p:spPr bwMode="auto">
          <a:xfrm>
            <a:off x="4427984" y="3645024"/>
            <a:ext cx="1368152" cy="1824204"/>
          </a:xfrm>
          <a:prstGeom prst="rect">
            <a:avLst/>
          </a:prstGeom>
          <a:noFill/>
        </p:spPr>
      </p:pic>
      <p:sp>
        <p:nvSpPr>
          <p:cNvPr id="80908" name="AutoShape 12" descr="data:image/jpeg;base64,/9j/4AAQSkZJRgABAQAAAQABAAD/2wCEAAkGBhQRERUUEhQUFBUUGBUZFRYVFxoXFxwVFBgXFRgXFRYfHiYeFxwjGxUXHy8gIycqLSwvFR4xNTAqNSYrLCkBCQoKDgwOGg8PGi0kHR0uKi8vKiwpLyw0LCwqKSk1LCk0LC8qLywuKSwsKSktLCwsLCkpLCosLiwsKSwsLiwsLP/AABEIAKIAegMBIgACEQEDEQH/xAAcAAABBQEBAQAAAAAAAAAAAAAGAAMEBQcCAQj/xABJEAACAQMCAgcDBgoHCAMAAAABAgMABBESIQUxBhMiQVFhcRSBkQcjMlKTsRYXQmJkocHR4eIzU2NyktLwFSRDgqKywvFFVKP/xAAaAQACAwEBAAAAAAAAAAAAAAADBAABAgUH/8QAMREAAQMBBgMHBAIDAAAAAAAAAQACEQMEEiExQVETYaEiMnGRsdHwFBWB4QXxQlLB/9oADAMBAAIRAxEAPwDSqae5VWVSwDNnSpO5xzwO+naqeO8ENwOy+hgkiggc9akYZuenOCR5CvP2AEw4wF23EgYK0aQDAJxnYeZ57fCuqHfwNTSQZHy3MgAYGH7KjuXt8vIVHl6FZkPzhEek472ySCFxjAjAH0c9/dRRTpn/AD6Id5/+vVEk14iFQ7qpY4UMQCT4Dx5j409VB+CKDk7DOQ+wJZS6SAZO4wUUZ54+NRrfoQNK65X1BXB07Ll0CEqPHbOTzyc1LlKO90UvP26q9fikYlWIt22zgegzg+G29S6r7DgkUWCFBZdWliBkKxLaR5DUQKsKE+7PZRGzqlSpUqwrSpUqVRRKlSpVFEqVKlUUSpUsVVcX19bb6ZHQM7BgpGCFjdxnI8VHuojGXzCy50CVa0qFLHpVKIo1aIySlYz2STqUxCUnZdmOcY5Z76suKcTeK4VFw2tAFUnC62lVQzHBIAGaMbJUDrp9VgVmkSrmlQ0/TD5suIs4BOC2N1hWbGceLac+WaePSN1d0dEXSXVTrZsyR9UMYCZwTKAMZORy3qfSVhp1CnGZur+lQ5ZdIWZJpiDgJAVjJ5NICpGcctWN6f4XxCSa6IbCrHGwKhiR1gmeJj9Eah83t68qhstQTOntl1UFVpV5SrrRXvV0C45EkLilXfV0uqq+G5S8FxSpzqqXU+dXwnbKXgm6VO9R50uo86vgv2VXgm6TW6sVJAJUkqT3EgqSPcSPfXooM+Um/ki9laJmBSR5WCkjUkChmU45jBNHstE1agYDE+yHVfdbKKzwWHAHVrgacYGMaBpXBHLC7eldT8IicsWRSXChieZCnK792DvtQf014uxurIROQiPDLJpJAKzSpFGDjmDljiiDjfSf2VvnIJuqBQNOApjXWQASNWogEgE42pw0akNIOLpw8D/SFfbJnRTjwCAnJiTOnTy/Jxpx8NvSvZ+ERPnVGpySTt3tpJPr2F3/ADRVKOlM3+0zaiBzEIlbIC5yz6etJLf0YG2MZznaqTon0qWCHTJHMUa7njM2AY1eSVtCkk5PMbgYGa2bPVLLwOOGu8+2SriMmEaR8LiVSgjUKwCsuNioBAB8hk11b2KR/QRVwunb6oJbHxJPvNVPF+l8du7r1csghCmd4wCsQflryQScb4GcDeueIdMkileJIZpnjjSU9UFI6tgTqySOWOXM52pYUK7tDj+vcIl9gRCBXQobsOnEUrwgRzLHcZEMzKAjOBkqN9Q5EZIwcbVKuek4inSOWCZEkkESTEL1ZkP0Rs2oA9xIqxZqgMEY/PkZqcRucq7xSxQnYdKZZbu7geGRY4goDLoBQGNmLOdW5bHZwPDOKdsOk8cVnaFfaJ3nUdShw074GSXOQowOZziimyvHTqJWBVBRPiuhVFxHpM0EYka0uCujXJp0Hq1HMMNW5AGcLnaoMl0JOK2bI2Ue0nZfAgtGQcehrTLO44nn0ChqBFgFdaa6Ee2TXmaq5GaudlDoa49bCW/tI2GVMV5q9HRE/wDI0S1UcY6SJbT20Tqf95ZkDZwFIAxkd+SwFJWYuD+wJMH0PoiVQLuPL1QLDZyiwlllB1xTWkA230WcirkeRYsfdTnTe/60X8c0kokjZBbW66ghi7DGUgDD/lZJOBgVoFtxcPczW+kgxJE5bOx63Vtjuxp/XVkBXUFsLXhzm8xjvdjTYdUtwZbAPzFCZuFh4zGZDpE1okcZIOGkEpOgHlnBofkjP+x2GDn28936VWn16BUZaQIwyjXafdWaUzjv1Wb31lAl7fJezTwpcMrx6XdY5Y2QIy7AhmBGMedWlnahOIXaqDpWyt1XPgocDfvOKNtNeFat1clsRpGfhjlyVCnBWa2EZ9i4Jsdp487cuzJz8KgX9+Z2jM0kpuV4hGDB2hHFCkuFOgDTuMHWck5Nadd3hSSJBFI4kLAuoyqYXOZD3A8vWpWmti03TeLc513J5KuFOEoKtrlY+I8Rjc6XmjiaIEHtqkLBipxg4NU/BJhapwu5mBEItXhd8EiN3KspbAyAdJGa03TXuKwLQIiMwAcdmkbK+Hz+TKzjpRxpZ5JkeWVYTah7RItaieRwwbJAy+CANOwxkmpfR6M+18L2/wDj3z/+VHmmnYedEZXEBgGHjyjZUaZmZXUk2RjuFNU5JH391cUF94ntIgiMFBoQ6acN9oubSHONaXYU+DiNGRvcwB91GAXNRLrggkuIJixBg63CgbHrVCnPhjFc2yOLKl8bHzgx1RqovNjw9UAR9I5At/cr2ZltLYN+bMrSRP8ABsn4VLt7SeFZ2SK5ihaym6xppQ5NwqkrKuHYgkZzjHdRQnQmHrLtySVvFVZE2AGAclTzySc+tP8ADOjrxo0U1zJPEYzGEdEUhSNO7qMsdO2TXa4zI7I23ygYfgg5pPhu15+p9UP2dy5k4L2m7cUmvtHtfMKe19bfxqkso5Fseu66brLi69lDF2xHC1wVYIM7McHtc96LeF9BjDJbO1zLKLTUsKsqACN106Tjcnl2vICpadCo/YmtC7lS7yK4wHV2kMqsvdlWNFFWm3AHUaaS4/8AQs3HH5yCHbqwmimvbKydwGto5Yg0jEo5co6o7Eldajx2JzXh4hH7JFBaddbNPdxW9wrsxliLDMgDMTgsq7EbHUTRJadFnTrpDcyNczBFM5RAVWP6KrHjTjnnxzTX4Co0MqSyyPLNIszTjSjrLGAI2RQNK6QMY8zWm1WT2jt+TAxO46+aosdoonFeGJaXXDY4C6o885YGR3yepPMsSSNgcUPcGkubgxXUcNy0zXRLy9YvUezCRo2iEevkqj6ucgmjZOjDu9vJNcPM9tI7qxRE1a06vSQuwAyTnnvSsOiT28pMNxIkDSGQ2+hGXUxywVyNSqTvgVq+IwxO+O59ZCq6Z+ckBcQtm9m4hddbN1tteOICJGCoBJHkBc4IOs5z4CiRbX2/iFxHOz9VapAEjR2QGSZesaRtJBbGwHdtVnP0HVra6g6x8XUrSs2kZUsyNhR3jsDn413fdFC0/tEE8lvIUVJNKq6yIn0dStsGHcwrDqjTrBxg7d32PmrDSPnj+kFzSXNzJcTQxXLzxXRSB1kVYUjhZQY2QuM6l1Fsqc6hWoiqEdFXjneW3uZIVmcPLEER1Z9gzKWGULAb4oiSInyoNY8SA3Tx5fMERguzKfiGV3qMRUmRwBgVGqVowGoVs1KDV+Ue1PLrf8H8ad/GFahdRMgHiVx8N96yq6v8bRhB5u2f+kbfGosHDZbkkmRCVxgahjtHGw2x3n3U99sojKfNcJv8laHZx5fta2nynWZO3W/4P41YDptb6NXzmP7v8ayNei86N+QQO/Vgc8b/AKviKnpZTFByAJ04JwQc6fhS7rNTpk4EhV9yrtMOHRH7fKbZj+t/wfxphvlZsh/XfZ/xoE/B12wVKlTjc9nGTjcHf3edQk6PmUEqVOkkHfHLBznzGT/ymhto0zmCst/krRqB5LRPxw2P9t5fN/xr1flisD/XeZ6vb/urLLjolMu40MT3agABtjfvznG3hUEdH5fzSw1ZUHAAU6c6uXicc8CmW2Wmd02LZWdotug+V+wH9d9n/Gubr5aeHgf8b7P+asT/AAbujn6GdsKG8SRjwGME+41Bj4RLJL1bFVOAQc6l7RUDBHMdob8hvR+HAujJWKleZMLbT8t/Dv7f7P8Amrz8d/Dv0j7P+asWbojPk40EDkSwGRnGd+W+BjzrmHoxM6q0el8gZwcYLEqB58s++s/SsR+NUW2fjx4d+kfZ/wA1eH5duHf2/wBl/NWLt0RuNtk35dsctznyGx3O21U11blGKtzU4PqKv6dqrju1W+H5dOHfpH2X81efj14d+kfZD/NXz4y1zis/SU+aIK7kQHijdwUe7P311BxZ15HHpt591NEVItbB3+ghPmBt8eQp+SuQWMAT0PFyeZb3OefoauIZyUHaJHme+olrwgIcykf3U7R+PIfroh4XudIVVA5LtnHie+uTb3XRMJCtdJ7KZtFL83b3sahXjlTszfE/67h8KMre96oclHqo/dUa5ulkycKf+UfurnfcGloAZircW3I1QHxC5ZskyMGPfk8htj9X6qqfZ5O6RgCc/SYb7b+uw+Aos4/NGpGRk+C4AHqfGnOjVzE7hSMDvDAEV0adoLWXnNwW6dV7GyEFm3Yc5mHj2j3HPj40xLfdWewSWxguSc45Y9PKvoc/J9byRakVRkbbAg1kvS/oiYZMKuCeS+P909/pzorbSbwa5sTkc042o4EcTIoMF6z/AJTBvInB/XTUd467B2HkGI8v2mpVnaN1yrpOdQ2I8D305xuZTcSFANOo4xy91PRgnJ7V0bJmTikjtqaR8+Oojux921MO+dyck9551PtJx4D4Vc27KfyV+AqXUCpVLNEJmuaNurX6q/AV51K/VX4CqhDFrGylCyij30jH15T9y8vvqJc8dQbDU+OQ+ivuH8KpJrpnOWJJ8zXtrYPK2lAST3AZohqQJyWBRAxeVMfjTucABB+bz955mrOyd104OGbf0HifX9lT+D/J9Kso9oXSqjUQds+A9D3mmOK3ketliOrftP8AsXy86VN2sIGIQahaTdYFOueIsyhc5zy+7J9a9HESi4G40sfUgHO/uquJ+cx9T/xH7xXtqupVB8XX3EfzUBtgp6BLXAh/inEdZ5YA2A5/r7zUex4kY2BBwRUW5NRC9NvphzbpXaZSaW3VqXCflQeJNJz6d3w7qv8Ah3HIOJqyOA23aQ7EfnL+8Vh4uDVvw2OSPTNG5Vl3BHOlqVkFM9nLZLVbKAO9GyLOl3QyeCNpLaWSSLHbTOXVfX8pazg1rnR3p+khCTHqZD3n+jY+R/J9Dt51bcU6E2dy2t4ijd5iOjV6jBB9acOCxStJo9mqPysRikIq0tLk1pZ6D2MLr807gnB1uSo8NhjNS4DDED1VvErAHBCD41sNcVmrbqbsghDgvBZrjdVwo5u2yj39/oKIV6Gpgf7wvwH+arq8uS8Kup2IAI5c9i330Otqye1W20w5IGoXHDBZpDNvvyrTLfpdZRxBLcmEkAHMeT4btnf13rKA1OK9ALQc13K1AVMyjHpbx65ZtLys6EDSwOAyjlVTwyTLD1Fc20vWW7qeceGX0zg/686Y4e+GrTKbWYNyQA2GFuoRgiZkcDv6z7jTcA0qp/OY+4BafhbE4buLZ8sH/wB01xNdCsv1AUHmx+kfvpqIxXPGcIFu+dRGqZejeoTUsV3qeS5qZbXzKMZ2qHXoNUtuaDmpXtO+9EPBunNxagBWEkY/IfcAfmnmtCzCu4JMc6hE5oT6bXDELTrT5UbeQYmjeM+K4cfsNWEPS6wb/jY9Y2A+OKyeazPMbiurSzY89hViRkUi+xUCJGC2KG7tnUBLmIjJONQHPuGd6Xs9t/8AYi+0T99ZnbxRkYJ3pluGLnmK3L90r9Iye8fJUYpxa4FSbSAuwA/150NdtxhTLY6InP1sKPvP3D401aPvXl7PnCr9Fdh+0++p3R/hvWNqI7Kke9jyX/XdW8zASzoa0uKKI89XG2+Co+I2z7wBT3HU1BWHJh/1DZvfyPvplb5XDIN9ODnx7jgdwG2PSpcA6yF1717S+76Q+G/upjNq5LpBlAXE48GqtqI+MW9DsgpZy7NndeauKVKlWUyu+6ptlwkyRs+cYYKu2QWPcTnbmPH4AmoQG1SLPiTxBgmntc8qrcsjYkHHPuqKgrzgfDJTpyhZHAYEbgA5O59xz4VM4/wWZdo4n9w9f3Ghyx4pIuldbaQcgZ8tOPTHdRDxfishhxrbB3O++cY586IMknUaBVB3Qs6MjENkMDgjwI5iu/a/Oo8jkkk99cViU1dnNdirGw+hJ/d/aKVKoFirkorUX8IGLQEbH54+8Kd6VKtszS1p7o8VD6Pn5z3N/wBpox4Odo/Nmz5929e0qLTySFp7yE+LDnQpcjelSoL09Y8lHpUqVYXQTsVNtSpVFkZrqHmKvuI/0IpUq23IoFbvNQ9SpUqwmV//2Q=="/>
          <p:cNvSpPr>
            <a:spLocks noChangeAspect="1" noChangeArrowheads="1"/>
          </p:cNvSpPr>
          <p:nvPr/>
        </p:nvSpPr>
        <p:spPr bwMode="auto">
          <a:xfrm>
            <a:off x="155575" y="-846138"/>
            <a:ext cx="1333500" cy="1771651"/>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80910" name="AutoShape 14" descr="data:image/jpeg;base64,/9j/4AAQSkZJRgABAQAAAQABAAD/2wCEAAkGBhQRERUUEhQUFBUUGBUZFRYVFxoXFxwVFBgXFRgXFRYfHiYeFxwjGxUXHy8gIycqLSwvFR4xNTAqNSYrLCkBCQoKDgwOGg8PGi0kHR0uKi8vKiwpLyw0LCwqKSk1LCk0LC8qLywuKSwsKSktLCwsLCkpLCosLiwsKSwsLiwsLP/AABEIAKIAegMBIgACEQEDEQH/xAAcAAABBQEBAQAAAAAAAAAAAAAGAAMEBQcCAQj/xABJEAACAQMCAgcDBgoHCAMAAAABAgMABBESIQUxBhMiQVFhcRSBkQcjMlKTsRYXQmJkocHR4eIzU2NyktLwFSRDgqKywvFFVKP/xAAaAQACAwEBAAAAAAAAAAAAAAADBAABAgUH/8QAMREAAQMBBgMHBAIDAAAAAAAAAQACEQMEEiExQVETYaEiMnGRsdHwFBWB4QXxQlLB/9oADAMBAAIRAxEAPwDSqae5VWVSwDNnSpO5xzwO+naqeO8ENwOy+hgkiggc9akYZuenOCR5CvP2AEw4wF23EgYK0aQDAJxnYeZ57fCuqHfwNTSQZHy3MgAYGH7KjuXt8vIVHl6FZkPzhEek472ySCFxjAjAH0c9/dRRTpn/AD6Id5/+vVEk14iFQ7qpY4UMQCT4Dx5j409VB+CKDk7DOQ+wJZS6SAZO4wUUZ54+NRrfoQNK65X1BXB07Ll0CEqPHbOTzyc1LlKO90UvP26q9fikYlWIt22zgegzg+G29S6r7DgkUWCFBZdWliBkKxLaR5DUQKsKE+7PZRGzqlSpUqwrSpUqVRRKlSpVFEqVKlUUSpUsVVcX19bb6ZHQM7BgpGCFjdxnI8VHuojGXzCy50CVa0qFLHpVKIo1aIySlYz2STqUxCUnZdmOcY5Z76suKcTeK4VFw2tAFUnC62lVQzHBIAGaMbJUDrp9VgVmkSrmlQ0/TD5suIs4BOC2N1hWbGceLac+WaePSN1d0dEXSXVTrZsyR9UMYCZwTKAMZORy3qfSVhp1CnGZur+lQ5ZdIWZJpiDgJAVjJ5NICpGcctWN6f4XxCSa6IbCrHGwKhiR1gmeJj9Eah83t68qhstQTOntl1UFVpV5SrrRXvV0C45EkLilXfV0uqq+G5S8FxSpzqqXU+dXwnbKXgm6VO9R50uo86vgv2VXgm6TW6sVJAJUkqT3EgqSPcSPfXooM+Um/ki9laJmBSR5WCkjUkChmU45jBNHstE1agYDE+yHVfdbKKzwWHAHVrgacYGMaBpXBHLC7eldT8IicsWRSXChieZCnK792DvtQf014uxurIROQiPDLJpJAKzSpFGDjmDljiiDjfSf2VvnIJuqBQNOApjXWQASNWogEgE42pw0akNIOLpw8D/SFfbJnRTjwCAnJiTOnTy/Jxpx8NvSvZ+ERPnVGpySTt3tpJPr2F3/ADRVKOlM3+0zaiBzEIlbIC5yz6etJLf0YG2MZznaqTon0qWCHTJHMUa7njM2AY1eSVtCkk5PMbgYGa2bPVLLwOOGu8+2SriMmEaR8LiVSgjUKwCsuNioBAB8hk11b2KR/QRVwunb6oJbHxJPvNVPF+l8du7r1csghCmd4wCsQflryQScb4GcDeueIdMkileJIZpnjjSU9UFI6tgTqySOWOXM52pYUK7tDj+vcIl9gRCBXQobsOnEUrwgRzLHcZEMzKAjOBkqN9Q5EZIwcbVKuek4inSOWCZEkkESTEL1ZkP0Rs2oA9xIqxZqgMEY/PkZqcRucq7xSxQnYdKZZbu7geGRY4goDLoBQGNmLOdW5bHZwPDOKdsOk8cVnaFfaJ3nUdShw074GSXOQowOZziimyvHTqJWBVBRPiuhVFxHpM0EYka0uCujXJp0Hq1HMMNW5AGcLnaoMl0JOK2bI2Ue0nZfAgtGQcehrTLO44nn0ChqBFgFdaa6Ee2TXmaq5GaudlDoa49bCW/tI2GVMV5q9HRE/wDI0S1UcY6SJbT20Tqf95ZkDZwFIAxkd+SwFJWYuD+wJMH0PoiVQLuPL1QLDZyiwlllB1xTWkA230WcirkeRYsfdTnTe/60X8c0kokjZBbW66ghi7DGUgDD/lZJOBgVoFtxcPczW+kgxJE5bOx63Vtjuxp/XVkBXUFsLXhzm8xjvdjTYdUtwZbAPzFCZuFh4zGZDpE1okcZIOGkEpOgHlnBofkjP+x2GDn28936VWn16BUZaQIwyjXafdWaUzjv1Wb31lAl7fJezTwpcMrx6XdY5Y2QIy7AhmBGMedWlnahOIXaqDpWyt1XPgocDfvOKNtNeFat1clsRpGfhjlyVCnBWa2EZ9i4Jsdp487cuzJz8KgX9+Z2jM0kpuV4hGDB2hHFCkuFOgDTuMHWck5Nadd3hSSJBFI4kLAuoyqYXOZD3A8vWpWmti03TeLc513J5KuFOEoKtrlY+I8Rjc6XmjiaIEHtqkLBipxg4NU/BJhapwu5mBEItXhd8EiN3KspbAyAdJGa03TXuKwLQIiMwAcdmkbK+Hz+TKzjpRxpZ5JkeWVYTah7RItaieRwwbJAy+CANOwxkmpfR6M+18L2/wDj3z/+VHmmnYedEZXEBgGHjyjZUaZmZXUk2RjuFNU5JH391cUF94ntIgiMFBoQ6acN9oubSHONaXYU+DiNGRvcwB91GAXNRLrggkuIJixBg63CgbHrVCnPhjFc2yOLKl8bHzgx1RqovNjw9UAR9I5At/cr2ZltLYN+bMrSRP8ABsn4VLt7SeFZ2SK5ihaym6xppQ5NwqkrKuHYgkZzjHdRQnQmHrLtySVvFVZE2AGAclTzySc+tP8ADOjrxo0U1zJPEYzGEdEUhSNO7qMsdO2TXa4zI7I23ygYfgg5pPhu15+p9UP2dy5k4L2m7cUmvtHtfMKe19bfxqkso5Fseu66brLi69lDF2xHC1wVYIM7McHtc96LeF9BjDJbO1zLKLTUsKsqACN106Tjcnl2vICpadCo/YmtC7lS7yK4wHV2kMqsvdlWNFFWm3AHUaaS4/8AQs3HH5yCHbqwmimvbKydwGto5Yg0jEo5co6o7Eldajx2JzXh4hH7JFBaddbNPdxW9wrsxliLDMgDMTgsq7EbHUTRJadFnTrpDcyNczBFM5RAVWP6KrHjTjnnxzTX4Co0MqSyyPLNIszTjSjrLGAI2RQNK6QMY8zWm1WT2jt+TAxO46+aosdoonFeGJaXXDY4C6o885YGR3yepPMsSSNgcUPcGkubgxXUcNy0zXRLy9YvUezCRo2iEevkqj6ucgmjZOjDu9vJNcPM9tI7qxRE1a06vSQuwAyTnnvSsOiT28pMNxIkDSGQ2+hGXUxywVyNSqTvgVq+IwxO+O59ZCq6Z+ckBcQtm9m4hddbN1tteOICJGCoBJHkBc4IOs5z4CiRbX2/iFxHOz9VapAEjR2QGSZesaRtJBbGwHdtVnP0HVra6g6x8XUrSs2kZUsyNhR3jsDn413fdFC0/tEE8lvIUVJNKq6yIn0dStsGHcwrDqjTrBxg7d32PmrDSPnj+kFzSXNzJcTQxXLzxXRSB1kVYUjhZQY2QuM6l1Fsqc6hWoiqEdFXjneW3uZIVmcPLEER1Z9gzKWGULAb4oiSInyoNY8SA3Tx5fMERguzKfiGV3qMRUmRwBgVGqVowGoVs1KDV+Ue1PLrf8H8ad/GFahdRMgHiVx8N96yq6v8bRhB5u2f+kbfGosHDZbkkmRCVxgahjtHGw2x3n3U99sojKfNcJv8laHZx5fta2nynWZO3W/4P41YDptb6NXzmP7v8ayNei86N+QQO/Vgc8b/AKviKnpZTFByAJ04JwQc6fhS7rNTpk4EhV9yrtMOHRH7fKbZj+t/wfxphvlZsh/XfZ/xoE/B12wVKlTjc9nGTjcHf3edQk6PmUEqVOkkHfHLBznzGT/ymhto0zmCst/krRqB5LRPxw2P9t5fN/xr1flisD/XeZ6vb/urLLjolMu40MT3agABtjfvznG3hUEdH5fzSw1ZUHAAU6c6uXicc8CmW2Wmd02LZWdotug+V+wH9d9n/Gubr5aeHgf8b7P+asT/AAbujn6GdsKG8SRjwGME+41Bj4RLJL1bFVOAQc6l7RUDBHMdob8hvR+HAujJWKleZMLbT8t/Dv7f7P8Amrz8d/Dv0j7P+asWbojPk40EDkSwGRnGd+W+BjzrmHoxM6q0el8gZwcYLEqB58s++s/SsR+NUW2fjx4d+kfZ/wA1eH5duHf2/wBl/NWLt0RuNtk35dsctznyGx3O21U11blGKtzU4PqKv6dqrju1W+H5dOHfpH2X81efj14d+kfZD/NXz4y1zis/SU+aIK7kQHijdwUe7P311BxZ15HHpt591NEVItbB3+ghPmBt8eQp+SuQWMAT0PFyeZb3OefoauIZyUHaJHme+olrwgIcykf3U7R+PIfroh4XudIVVA5LtnHie+uTb3XRMJCtdJ7KZtFL83b3sahXjlTszfE/67h8KMre96oclHqo/dUa5ulkycKf+UfurnfcGloAZircW3I1QHxC5ZskyMGPfk8htj9X6qqfZ5O6RgCc/SYb7b+uw+Aos4/NGpGRk+C4AHqfGnOjVzE7hSMDvDAEV0adoLWXnNwW6dV7GyEFm3Yc5mHj2j3HPj40xLfdWewSWxguSc45Y9PKvoc/J9byRakVRkbbAg1kvS/oiYZMKuCeS+P909/pzorbSbwa5sTkc042o4EcTIoMF6z/AJTBvInB/XTUd467B2HkGI8v2mpVnaN1yrpOdQ2I8D305xuZTcSFANOo4xy91PRgnJ7V0bJmTikjtqaR8+Oojux921MO+dyck9551PtJx4D4Vc27KfyV+AqXUCpVLNEJmuaNurX6q/AV51K/VX4CqhDFrGylCyij30jH15T9y8vvqJc8dQbDU+OQ+ivuH8KpJrpnOWJJ8zXtrYPK2lAST3AZohqQJyWBRAxeVMfjTucABB+bz955mrOyd104OGbf0HifX9lT+D/J9Kso9oXSqjUQds+A9D3mmOK3ketliOrftP8AsXy86VN2sIGIQahaTdYFOueIsyhc5zy+7J9a9HESi4G40sfUgHO/uquJ+cx9T/xH7xXtqupVB8XX3EfzUBtgp6BLXAh/inEdZ5YA2A5/r7zUex4kY2BBwRUW5NRC9NvphzbpXaZSaW3VqXCflQeJNJz6d3w7qv8Ah3HIOJqyOA23aQ7EfnL+8Vh4uDVvw2OSPTNG5Vl3BHOlqVkFM9nLZLVbKAO9GyLOl3QyeCNpLaWSSLHbTOXVfX8pazg1rnR3p+khCTHqZD3n+jY+R/J9Dt51bcU6E2dy2t4ijd5iOjV6jBB9acOCxStJo9mqPysRikIq0tLk1pZ6D2MLr807gnB1uSo8NhjNS4DDED1VvErAHBCD41sNcVmrbqbsghDgvBZrjdVwo5u2yj39/oKIV6Gpgf7wvwH+arq8uS8Kup2IAI5c9i330Otqye1W20w5IGoXHDBZpDNvvyrTLfpdZRxBLcmEkAHMeT4btnf13rKA1OK9ALQc13K1AVMyjHpbx65ZtLys6EDSwOAyjlVTwyTLD1Fc20vWW7qeceGX0zg/686Y4e+GrTKbWYNyQA2GFuoRgiZkcDv6z7jTcA0qp/OY+4BafhbE4buLZ8sH/wB01xNdCsv1AUHmx+kfvpqIxXPGcIFu+dRGqZejeoTUsV3qeS5qZbXzKMZ2qHXoNUtuaDmpXtO+9EPBunNxagBWEkY/IfcAfmnmtCzCu4JMc6hE5oT6bXDELTrT5UbeQYmjeM+K4cfsNWEPS6wb/jY9Y2A+OKyeazPMbiurSzY89hViRkUi+xUCJGC2KG7tnUBLmIjJONQHPuGd6Xs9t/8AYi+0T99ZnbxRkYJ3pluGLnmK3L90r9Iye8fJUYpxa4FSbSAuwA/150NdtxhTLY6InP1sKPvP3D401aPvXl7PnCr9Fdh+0++p3R/hvWNqI7Kke9jyX/XdW8zASzoa0uKKI89XG2+Co+I2z7wBT3HU1BWHJh/1DZvfyPvplb5XDIN9ODnx7jgdwG2PSpcA6yF1717S+76Q+G/upjNq5LpBlAXE48GqtqI+MW9DsgpZy7NndeauKVKlWUyu+6ptlwkyRs+cYYKu2QWPcTnbmPH4AmoQG1SLPiTxBgmntc8qrcsjYkHHPuqKgrzgfDJTpyhZHAYEbgA5O59xz4VM4/wWZdo4n9w9f3Ghyx4pIuldbaQcgZ8tOPTHdRDxfishhxrbB3O++cY586IMknUaBVB3Qs6MjENkMDgjwI5iu/a/Oo8jkkk99cViU1dnNdirGw+hJ/d/aKVKoFirkorUX8IGLQEbH54+8Kd6VKtszS1p7o8VD6Pn5z3N/wBpox4Odo/Nmz5929e0qLTySFp7yE+LDnQpcjelSoL09Y8lHpUqVYXQTsVNtSpVFkZrqHmKvuI/0IpUq23IoFbvNQ9SpUqwmV//2Q=="/>
          <p:cNvSpPr>
            <a:spLocks noChangeAspect="1" noChangeArrowheads="1"/>
          </p:cNvSpPr>
          <p:nvPr/>
        </p:nvSpPr>
        <p:spPr bwMode="auto">
          <a:xfrm>
            <a:off x="155575" y="-846138"/>
            <a:ext cx="1333500" cy="1771651"/>
          </a:xfrm>
          <a:prstGeom prst="rect">
            <a:avLst/>
          </a:prstGeom>
          <a:noFill/>
        </p:spPr>
        <p:txBody>
          <a:bodyPr vert="horz" wrap="square" lIns="91440" tIns="45720" rIns="91440" bIns="45720" numCol="1" anchor="t" anchorCtr="0" compatLnSpc="1">
            <a:prstTxWarp prst="textNoShape">
              <a:avLst/>
            </a:prstTxWarp>
          </a:bodyPr>
          <a:lstStyle/>
          <a:p>
            <a:endParaRPr lang="en-AU"/>
          </a:p>
        </p:txBody>
      </p:sp>
      <p:pic>
        <p:nvPicPr>
          <p:cNvPr id="80912" name="Picture 16" descr="https://images.springer.com/sgw/journals/medium/13408.jpg"/>
          <p:cNvPicPr>
            <a:picLocks noChangeAspect="1" noChangeArrowheads="1"/>
          </p:cNvPicPr>
          <p:nvPr/>
        </p:nvPicPr>
        <p:blipFill>
          <a:blip r:embed="rId7" cstate="print"/>
          <a:srcRect/>
          <a:stretch>
            <a:fillRect/>
          </a:stretch>
        </p:blipFill>
        <p:spPr bwMode="auto">
          <a:xfrm>
            <a:off x="899592" y="3645024"/>
            <a:ext cx="1457325" cy="1933576"/>
          </a:xfrm>
          <a:prstGeom prst="rect">
            <a:avLst/>
          </a:prstGeom>
          <a:noFill/>
        </p:spPr>
      </p:pic>
      <p:pic>
        <p:nvPicPr>
          <p:cNvPr id="80916" name="Picture 20" descr="http://www.lib.berkeley.edu/give/bene69/ploscover.jpg"/>
          <p:cNvPicPr>
            <a:picLocks noChangeAspect="1" noChangeArrowheads="1"/>
          </p:cNvPicPr>
          <p:nvPr/>
        </p:nvPicPr>
        <p:blipFill>
          <a:blip r:embed="rId8" cstate="print"/>
          <a:srcRect/>
          <a:stretch>
            <a:fillRect/>
          </a:stretch>
        </p:blipFill>
        <p:spPr bwMode="auto">
          <a:xfrm>
            <a:off x="6156176" y="3645024"/>
            <a:ext cx="1512168" cy="2012748"/>
          </a:xfrm>
          <a:prstGeom prst="rect">
            <a:avLst/>
          </a:prstGeom>
          <a:noFill/>
        </p:spPr>
      </p:pic>
      <p:pic>
        <p:nvPicPr>
          <p:cNvPr id="80918" name="Picture 22" descr="http://www.neural-forecasting.com/images/neural_networks_journal%5b1%5d.gif"/>
          <p:cNvPicPr>
            <a:picLocks noChangeAspect="1" noChangeArrowheads="1"/>
          </p:cNvPicPr>
          <p:nvPr/>
        </p:nvPicPr>
        <p:blipFill>
          <a:blip r:embed="rId9" cstate="print"/>
          <a:srcRect/>
          <a:stretch>
            <a:fillRect/>
          </a:stretch>
        </p:blipFill>
        <p:spPr bwMode="auto">
          <a:xfrm>
            <a:off x="2627784" y="3645024"/>
            <a:ext cx="1533525" cy="2066925"/>
          </a:xfrm>
          <a:prstGeom prst="rect">
            <a:avLst/>
          </a:prstGeom>
          <a:noFill/>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Computational Neuroscience </a:t>
            </a:r>
            <a:r>
              <a:rPr lang="en-AU" sz="3200" dirty="0" err="1" smtClean="0">
                <a:latin typeface="Rockwell" pitchFamily="18" charset="0"/>
              </a:rPr>
              <a:t>C</a:t>
            </a:r>
            <a:r>
              <a:rPr lang="en-AU" sz="3200" dirty="0" err="1" smtClean="0">
                <a:latin typeface="Rockwell" pitchFamily="18" charset="0"/>
              </a:rPr>
              <a:t>oursera</a:t>
            </a:r>
            <a:endParaRPr lang="en-AU" sz="3200" dirty="0">
              <a:latin typeface="Rockwell" pitchFamily="18" charset="0"/>
            </a:endParaRPr>
          </a:p>
        </p:txBody>
      </p:sp>
      <p:sp>
        <p:nvSpPr>
          <p:cNvPr id="80908" name="AutoShape 12" descr="data:image/jpeg;base64,/9j/4AAQSkZJRgABAQAAAQABAAD/2wCEAAkGBhQRERUUEhQUFBUUGBUZFRYVFxoXFxwVFBgXFRgXFRYfHiYeFxwjGxUXHy8gIycqLSwvFR4xNTAqNSYrLCkBCQoKDgwOGg8PGi0kHR0uKi8vKiwpLyw0LCwqKSk1LCk0LC8qLywuKSwsKSktLCwsLCkpLCosLiwsKSwsLiwsLP/AABEIAKIAegMBIgACEQEDEQH/xAAcAAABBQEBAQAAAAAAAAAAAAAGAAMEBQcCAQj/xABJEAACAQMCAgcDBgoHCAMAAAABAgMABBESIQUxBhMiQVFhcRSBkQcjMlKTsRYXQmJkocHR4eIzU2NyktLwFSRDgqKywvFFVKP/xAAaAQACAwEBAAAAAAAAAAAAAAADBAABAgUH/8QAMREAAQMBBgMHBAIDAAAAAAAAAQACEQMEEiExQVETYaEiMnGRsdHwFBWB4QXxQlLB/9oADAMBAAIRAxEAPwDSqae5VWVSwDNnSpO5xzwO+naqeO8ENwOy+hgkiggc9akYZuenOCR5CvP2AEw4wF23EgYK0aQDAJxnYeZ57fCuqHfwNTSQZHy3MgAYGH7KjuXt8vIVHl6FZkPzhEek472ySCFxjAjAH0c9/dRRTpn/AD6Id5/+vVEk14iFQ7qpY4UMQCT4Dx5j409VB+CKDk7DOQ+wJZS6SAZO4wUUZ54+NRrfoQNK65X1BXB07Ll0CEqPHbOTzyc1LlKO90UvP26q9fikYlWIt22zgegzg+G29S6r7DgkUWCFBZdWliBkKxLaR5DUQKsKE+7PZRGzqlSpUqwrSpUqVRRKlSpVFEqVKlUUSpUsVVcX19bb6ZHQM7BgpGCFjdxnI8VHuojGXzCy50CVa0qFLHpVKIo1aIySlYz2STqUxCUnZdmOcY5Z76suKcTeK4VFw2tAFUnC62lVQzHBIAGaMbJUDrp9VgVmkSrmlQ0/TD5suIs4BOC2N1hWbGceLac+WaePSN1d0dEXSXVTrZsyR9UMYCZwTKAMZORy3qfSVhp1CnGZur+lQ5ZdIWZJpiDgJAVjJ5NICpGcctWN6f4XxCSa6IbCrHGwKhiR1gmeJj9Eah83t68qhstQTOntl1UFVpV5SrrRXvV0C45EkLilXfV0uqq+G5S8FxSpzqqXU+dXwnbKXgm6VO9R50uo86vgv2VXgm6TW6sVJAJUkqT3EgqSPcSPfXooM+Um/ki9laJmBSR5WCkjUkChmU45jBNHstE1agYDE+yHVfdbKKzwWHAHVrgacYGMaBpXBHLC7eldT8IicsWRSXChieZCnK792DvtQf014uxurIROQiPDLJpJAKzSpFGDjmDljiiDjfSf2VvnIJuqBQNOApjXWQASNWogEgE42pw0akNIOLpw8D/SFfbJnRTjwCAnJiTOnTy/Jxpx8NvSvZ+ERPnVGpySTt3tpJPr2F3/ADRVKOlM3+0zaiBzEIlbIC5yz6etJLf0YG2MZznaqTon0qWCHTJHMUa7njM2AY1eSVtCkk5PMbgYGa2bPVLLwOOGu8+2SriMmEaR8LiVSgjUKwCsuNioBAB8hk11b2KR/QRVwunb6oJbHxJPvNVPF+l8du7r1csghCmd4wCsQflryQScb4GcDeueIdMkileJIZpnjjSU9UFI6tgTqySOWOXM52pYUK7tDj+vcIl9gRCBXQobsOnEUrwgRzLHcZEMzKAjOBkqN9Q5EZIwcbVKuek4inSOWCZEkkESTEL1ZkP0Rs2oA9xIqxZqgMEY/PkZqcRucq7xSxQnYdKZZbu7geGRY4goDLoBQGNmLOdW5bHZwPDOKdsOk8cVnaFfaJ3nUdShw074GSXOQowOZziimyvHTqJWBVBRPiuhVFxHpM0EYka0uCujXJp0Hq1HMMNW5AGcLnaoMl0JOK2bI2Ue0nZfAgtGQcehrTLO44nn0ChqBFgFdaa6Ee2TXmaq5GaudlDoa49bCW/tI2GVMV5q9HRE/wDI0S1UcY6SJbT20Tqf95ZkDZwFIAxkd+SwFJWYuD+wJMH0PoiVQLuPL1QLDZyiwlllB1xTWkA230WcirkeRYsfdTnTe/60X8c0kokjZBbW66ghi7DGUgDD/lZJOBgVoFtxcPczW+kgxJE5bOx63Vtjuxp/XVkBXUFsLXhzm8xjvdjTYdUtwZbAPzFCZuFh4zGZDpE1okcZIOGkEpOgHlnBofkjP+x2GDn28936VWn16BUZaQIwyjXafdWaUzjv1Wb31lAl7fJezTwpcMrx6XdY5Y2QIy7AhmBGMedWlnahOIXaqDpWyt1XPgocDfvOKNtNeFat1clsRpGfhjlyVCnBWa2EZ9i4Jsdp487cuzJz8KgX9+Z2jM0kpuV4hGDB2hHFCkuFOgDTuMHWck5Nadd3hSSJBFI4kLAuoyqYXOZD3A8vWpWmti03TeLc513J5KuFOEoKtrlY+I8Rjc6XmjiaIEHtqkLBipxg4NU/BJhapwu5mBEItXhd8EiN3KspbAyAdJGa03TXuKwLQIiMwAcdmkbK+Hz+TKzjpRxpZ5JkeWVYTah7RItaieRwwbJAy+CANOwxkmpfR6M+18L2/wDj3z/+VHmmnYedEZXEBgGHjyjZUaZmZXUk2RjuFNU5JH391cUF94ntIgiMFBoQ6acN9oubSHONaXYU+DiNGRvcwB91GAXNRLrggkuIJixBg63CgbHrVCnPhjFc2yOLKl8bHzgx1RqovNjw9UAR9I5At/cr2ZltLYN+bMrSRP8ABsn4VLt7SeFZ2SK5ihaym6xppQ5NwqkrKuHYgkZzjHdRQnQmHrLtySVvFVZE2AGAclTzySc+tP8ADOjrxo0U1zJPEYzGEdEUhSNO7qMsdO2TXa4zI7I23ygYfgg5pPhu15+p9UP2dy5k4L2m7cUmvtHtfMKe19bfxqkso5Fseu66brLi69lDF2xHC1wVYIM7McHtc96LeF9BjDJbO1zLKLTUsKsqACN106Tjcnl2vICpadCo/YmtC7lS7yK4wHV2kMqsvdlWNFFWm3AHUaaS4/8AQs3HH5yCHbqwmimvbKydwGto5Yg0jEo5co6o7Eldajx2JzXh4hH7JFBaddbNPdxW9wrsxliLDMgDMTgsq7EbHUTRJadFnTrpDcyNczBFM5RAVWP6KrHjTjnnxzTX4Co0MqSyyPLNIszTjSjrLGAI2RQNK6QMY8zWm1WT2jt+TAxO46+aosdoonFeGJaXXDY4C6o885YGR3yepPMsSSNgcUPcGkubgxXUcNy0zXRLy9YvUezCRo2iEevkqj6ucgmjZOjDu9vJNcPM9tI7qxRE1a06vSQuwAyTnnvSsOiT28pMNxIkDSGQ2+hGXUxywVyNSqTvgVq+IwxO+O59ZCq6Z+ckBcQtm9m4hddbN1tteOICJGCoBJHkBc4IOs5z4CiRbX2/iFxHOz9VapAEjR2QGSZesaRtJBbGwHdtVnP0HVra6g6x8XUrSs2kZUsyNhR3jsDn413fdFC0/tEE8lvIUVJNKq6yIn0dStsGHcwrDqjTrBxg7d32PmrDSPnj+kFzSXNzJcTQxXLzxXRSB1kVYUjhZQY2QuM6l1Fsqc6hWoiqEdFXjneW3uZIVmcPLEER1Z9gzKWGULAb4oiSInyoNY8SA3Tx5fMERguzKfiGV3qMRUmRwBgVGqVowGoVs1KDV+Ue1PLrf8H8ad/GFahdRMgHiVx8N96yq6v8bRhB5u2f+kbfGosHDZbkkmRCVxgahjtHGw2x3n3U99sojKfNcJv8laHZx5fta2nynWZO3W/4P41YDptb6NXzmP7v8ayNei86N+QQO/Vgc8b/AKviKnpZTFByAJ04JwQc6fhS7rNTpk4EhV9yrtMOHRH7fKbZj+t/wfxphvlZsh/XfZ/xoE/B12wVKlTjc9nGTjcHf3edQk6PmUEqVOkkHfHLBznzGT/ymhto0zmCst/krRqB5LRPxw2P9t5fN/xr1flisD/XeZ6vb/urLLjolMu40MT3agABtjfvznG3hUEdH5fzSw1ZUHAAU6c6uXicc8CmW2Wmd02LZWdotug+V+wH9d9n/Gubr5aeHgf8b7P+asT/AAbujn6GdsKG8SRjwGME+41Bj4RLJL1bFVOAQc6l7RUDBHMdob8hvR+HAujJWKleZMLbT8t/Dv7f7P8Amrz8d/Dv0j7P+asWbojPk40EDkSwGRnGd+W+BjzrmHoxM6q0el8gZwcYLEqB58s++s/SsR+NUW2fjx4d+kfZ/wA1eH5duHf2/wBl/NWLt0RuNtk35dsctznyGx3O21U11blGKtzU4PqKv6dqrju1W+H5dOHfpH2X81efj14d+kfZD/NXz4y1zis/SU+aIK7kQHijdwUe7P311BxZ15HHpt591NEVItbB3+ghPmBt8eQp+SuQWMAT0PFyeZb3OefoauIZyUHaJHme+olrwgIcykf3U7R+PIfroh4XudIVVA5LtnHie+uTb3XRMJCtdJ7KZtFL83b3sahXjlTszfE/67h8KMre96oclHqo/dUa5ulkycKf+UfurnfcGloAZircW3I1QHxC5ZskyMGPfk8htj9X6qqfZ5O6RgCc/SYb7b+uw+Aos4/NGpGRk+C4AHqfGnOjVzE7hSMDvDAEV0adoLWXnNwW6dV7GyEFm3Yc5mHj2j3HPj40xLfdWewSWxguSc45Y9PKvoc/J9byRakVRkbbAg1kvS/oiYZMKuCeS+P909/pzorbSbwa5sTkc042o4EcTIoMF6z/AJTBvInB/XTUd467B2HkGI8v2mpVnaN1yrpOdQ2I8D305xuZTcSFANOo4xy91PRgnJ7V0bJmTikjtqaR8+Oojux921MO+dyck9551PtJx4D4Vc27KfyV+AqXUCpVLNEJmuaNurX6q/AV51K/VX4CqhDFrGylCyij30jH15T9y8vvqJc8dQbDU+OQ+ivuH8KpJrpnOWJJ8zXtrYPK2lAST3AZohqQJyWBRAxeVMfjTucABB+bz955mrOyd104OGbf0HifX9lT+D/J9Kso9oXSqjUQds+A9D3mmOK3ketliOrftP8AsXy86VN2sIGIQahaTdYFOueIsyhc5zy+7J9a9HESi4G40sfUgHO/uquJ+cx9T/xH7xXtqupVB8XX3EfzUBtgp6BLXAh/inEdZ5YA2A5/r7zUex4kY2BBwRUW5NRC9NvphzbpXaZSaW3VqXCflQeJNJz6d3w7qv8Ah3HIOJqyOA23aQ7EfnL+8Vh4uDVvw2OSPTNG5Vl3BHOlqVkFM9nLZLVbKAO9GyLOl3QyeCNpLaWSSLHbTOXVfX8pazg1rnR3p+khCTHqZD3n+jY+R/J9Dt51bcU6E2dy2t4ijd5iOjV6jBB9acOCxStJo9mqPysRikIq0tLk1pZ6D2MLr807gnB1uSo8NhjNS4DDED1VvErAHBCD41sNcVmrbqbsghDgvBZrjdVwo5u2yj39/oKIV6Gpgf7wvwH+arq8uS8Kup2IAI5c9i330Otqye1W20w5IGoXHDBZpDNvvyrTLfpdZRxBLcmEkAHMeT4btnf13rKA1OK9ALQc13K1AVMyjHpbx65ZtLys6EDSwOAyjlVTwyTLD1Fc20vWW7qeceGX0zg/686Y4e+GrTKbWYNyQA2GFuoRgiZkcDv6z7jTcA0qp/OY+4BafhbE4buLZ8sH/wB01xNdCsv1AUHmx+kfvpqIxXPGcIFu+dRGqZejeoTUsV3qeS5qZbXzKMZ2qHXoNUtuaDmpXtO+9EPBunNxagBWEkY/IfcAfmnmtCzCu4JMc6hE5oT6bXDELTrT5UbeQYmjeM+K4cfsNWEPS6wb/jY9Y2A+OKyeazPMbiurSzY89hViRkUi+xUCJGC2KG7tnUBLmIjJONQHPuGd6Xs9t/8AYi+0T99ZnbxRkYJ3pluGLnmK3L90r9Iye8fJUYpxa4FSbSAuwA/150NdtxhTLY6InP1sKPvP3D401aPvXl7PnCr9Fdh+0++p3R/hvWNqI7Kke9jyX/XdW8zASzoa0uKKI89XG2+Co+I2z7wBT3HU1BWHJh/1DZvfyPvplb5XDIN9ODnx7jgdwG2PSpcA6yF1717S+76Q+G/upjNq5LpBlAXE48GqtqI+MW9DsgpZy7NndeauKVKlWUyu+6ptlwkyRs+cYYKu2QWPcTnbmPH4AmoQG1SLPiTxBgmntc8qrcsjYkHHPuqKgrzgfDJTpyhZHAYEbgA5O59xz4VM4/wWZdo4n9w9f3Ghyx4pIuldbaQcgZ8tOPTHdRDxfishhxrbB3O++cY586IMknUaBVB3Qs6MjENkMDgjwI5iu/a/Oo8jkkk99cViU1dnNdirGw+hJ/d/aKVKoFirkorUX8IGLQEbH54+8Kd6VKtszS1p7o8VD6Pn5z3N/wBpox4Odo/Nmz5929e0qLTySFp7yE+LDnQpcjelSoL09Y8lHpUqVYXQTsVNtSpVFkZrqHmKvuI/0IpUq23IoFbvNQ9SpUqwmV//2Q=="/>
          <p:cNvSpPr>
            <a:spLocks noChangeAspect="1" noChangeArrowheads="1"/>
          </p:cNvSpPr>
          <p:nvPr/>
        </p:nvSpPr>
        <p:spPr bwMode="auto">
          <a:xfrm>
            <a:off x="155575" y="-846138"/>
            <a:ext cx="1333500" cy="1771651"/>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80910" name="AutoShape 14" descr="data:image/jpeg;base64,/9j/4AAQSkZJRgABAQAAAQABAAD/2wCEAAkGBhQRERUUEhQUFBUUGBUZFRYVFxoXFxwVFBgXFRgXFRYfHiYeFxwjGxUXHy8gIycqLSwvFR4xNTAqNSYrLCkBCQoKDgwOGg8PGi0kHR0uKi8vKiwpLyw0LCwqKSk1LCk0LC8qLywuKSwsKSktLCwsLCkpLCosLiwsKSwsLiwsLP/AABEIAKIAegMBIgACEQEDEQH/xAAcAAABBQEBAQAAAAAAAAAAAAAGAAMEBQcCAQj/xABJEAACAQMCAgcDBgoHCAMAAAABAgMABBESIQUxBhMiQVFhcRSBkQcjMlKTsRYXQmJkocHR4eIzU2NyktLwFSRDgqKywvFFVKP/xAAaAQACAwEBAAAAAAAAAAAAAAADBAABAgUH/8QAMREAAQMBBgMHBAIDAAAAAAAAAQACEQMEEiExQVETYaEiMnGRsdHwFBWB4QXxQlLB/9oADAMBAAIRAxEAPwDSqae5VWVSwDNnSpO5xzwO+naqeO8ENwOy+hgkiggc9akYZuenOCR5CvP2AEw4wF23EgYK0aQDAJxnYeZ57fCuqHfwNTSQZHy3MgAYGH7KjuXt8vIVHl6FZkPzhEek472ySCFxjAjAH0c9/dRRTpn/AD6Id5/+vVEk14iFQ7qpY4UMQCT4Dx5j409VB+CKDk7DOQ+wJZS6SAZO4wUUZ54+NRrfoQNK65X1BXB07Ll0CEqPHbOTzyc1LlKO90UvP26q9fikYlWIt22zgegzg+G29S6r7DgkUWCFBZdWliBkKxLaR5DUQKsKE+7PZRGzqlSpUqwrSpUqVRRKlSpVFEqVKlUUSpUsVVcX19bb6ZHQM7BgpGCFjdxnI8VHuojGXzCy50CVa0qFLHpVKIo1aIySlYz2STqUxCUnZdmOcY5Z76suKcTeK4VFw2tAFUnC62lVQzHBIAGaMbJUDrp9VgVmkSrmlQ0/TD5suIs4BOC2N1hWbGceLac+WaePSN1d0dEXSXVTrZsyR9UMYCZwTKAMZORy3qfSVhp1CnGZur+lQ5ZdIWZJpiDgJAVjJ5NICpGcctWN6f4XxCSa6IbCrHGwKhiR1gmeJj9Eah83t68qhstQTOntl1UFVpV5SrrRXvV0C45EkLilXfV0uqq+G5S8FxSpzqqXU+dXwnbKXgm6VO9R50uo86vgv2VXgm6TW6sVJAJUkqT3EgqSPcSPfXooM+Um/ki9laJmBSR5WCkjUkChmU45jBNHstE1agYDE+yHVfdbKKzwWHAHVrgacYGMaBpXBHLC7eldT8IicsWRSXChieZCnK792DvtQf014uxurIROQiPDLJpJAKzSpFGDjmDljiiDjfSf2VvnIJuqBQNOApjXWQASNWogEgE42pw0akNIOLpw8D/SFfbJnRTjwCAnJiTOnTy/Jxpx8NvSvZ+ERPnVGpySTt3tpJPr2F3/ADRVKOlM3+0zaiBzEIlbIC5yz6etJLf0YG2MZznaqTon0qWCHTJHMUa7njM2AY1eSVtCkk5PMbgYGa2bPVLLwOOGu8+2SriMmEaR8LiVSgjUKwCsuNioBAB8hk11b2KR/QRVwunb6oJbHxJPvNVPF+l8du7r1csghCmd4wCsQflryQScb4GcDeueIdMkileJIZpnjjSU9UFI6tgTqySOWOXM52pYUK7tDj+vcIl9gRCBXQobsOnEUrwgRzLHcZEMzKAjOBkqN9Q5EZIwcbVKuek4inSOWCZEkkESTEL1ZkP0Rs2oA9xIqxZqgMEY/PkZqcRucq7xSxQnYdKZZbu7geGRY4goDLoBQGNmLOdW5bHZwPDOKdsOk8cVnaFfaJ3nUdShw074GSXOQowOZziimyvHTqJWBVBRPiuhVFxHpM0EYka0uCujXJp0Hq1HMMNW5AGcLnaoMl0JOK2bI2Ue0nZfAgtGQcehrTLO44nn0ChqBFgFdaa6Ee2TXmaq5GaudlDoa49bCW/tI2GVMV5q9HRE/wDI0S1UcY6SJbT20Tqf95ZkDZwFIAxkd+SwFJWYuD+wJMH0PoiVQLuPL1QLDZyiwlllB1xTWkA230WcirkeRYsfdTnTe/60X8c0kokjZBbW66ghi7DGUgDD/lZJOBgVoFtxcPczW+kgxJE5bOx63Vtjuxp/XVkBXUFsLXhzm8xjvdjTYdUtwZbAPzFCZuFh4zGZDpE1okcZIOGkEpOgHlnBofkjP+x2GDn28936VWn16BUZaQIwyjXafdWaUzjv1Wb31lAl7fJezTwpcMrx6XdY5Y2QIy7AhmBGMedWlnahOIXaqDpWyt1XPgocDfvOKNtNeFat1clsRpGfhjlyVCnBWa2EZ9i4Jsdp487cuzJz8KgX9+Z2jM0kpuV4hGDB2hHFCkuFOgDTuMHWck5Nadd3hSSJBFI4kLAuoyqYXOZD3A8vWpWmti03TeLc513J5KuFOEoKtrlY+I8Rjc6XmjiaIEHtqkLBipxg4NU/BJhapwu5mBEItXhd8EiN3KspbAyAdJGa03TXuKwLQIiMwAcdmkbK+Hz+TKzjpRxpZ5JkeWVYTah7RItaieRwwbJAy+CANOwxkmpfR6M+18L2/wDj3z/+VHmmnYedEZXEBgGHjyjZUaZmZXUk2RjuFNU5JH391cUF94ntIgiMFBoQ6acN9oubSHONaXYU+DiNGRvcwB91GAXNRLrggkuIJixBg63CgbHrVCnPhjFc2yOLKl8bHzgx1RqovNjw9UAR9I5At/cr2ZltLYN+bMrSRP8ABsn4VLt7SeFZ2SK5ihaym6xppQ5NwqkrKuHYgkZzjHdRQnQmHrLtySVvFVZE2AGAclTzySc+tP8ADOjrxo0U1zJPEYzGEdEUhSNO7qMsdO2TXa4zI7I23ygYfgg5pPhu15+p9UP2dy5k4L2m7cUmvtHtfMKe19bfxqkso5Fseu66brLi69lDF2xHC1wVYIM7McHtc96LeF9BjDJbO1zLKLTUsKsqACN106Tjcnl2vICpadCo/YmtC7lS7yK4wHV2kMqsvdlWNFFWm3AHUaaS4/8AQs3HH5yCHbqwmimvbKydwGto5Yg0jEo5co6o7Eldajx2JzXh4hH7JFBaddbNPdxW9wrsxliLDMgDMTgsq7EbHUTRJadFnTrpDcyNczBFM5RAVWP6KrHjTjnnxzTX4Co0MqSyyPLNIszTjSjrLGAI2RQNK6QMY8zWm1WT2jt+TAxO46+aosdoonFeGJaXXDY4C6o885YGR3yepPMsSSNgcUPcGkubgxXUcNy0zXRLy9YvUezCRo2iEevkqj6ucgmjZOjDu9vJNcPM9tI7qxRE1a06vSQuwAyTnnvSsOiT28pMNxIkDSGQ2+hGXUxywVyNSqTvgVq+IwxO+O59ZCq6Z+ckBcQtm9m4hddbN1tteOICJGCoBJHkBc4IOs5z4CiRbX2/iFxHOz9VapAEjR2QGSZesaRtJBbGwHdtVnP0HVra6g6x8XUrSs2kZUsyNhR3jsDn413fdFC0/tEE8lvIUVJNKq6yIn0dStsGHcwrDqjTrBxg7d32PmrDSPnj+kFzSXNzJcTQxXLzxXRSB1kVYUjhZQY2QuM6l1Fsqc6hWoiqEdFXjneW3uZIVmcPLEER1Z9gzKWGULAb4oiSInyoNY8SA3Tx5fMERguzKfiGV3qMRUmRwBgVGqVowGoVs1KDV+Ue1PLrf8H8ad/GFahdRMgHiVx8N96yq6v8bRhB5u2f+kbfGosHDZbkkmRCVxgahjtHGw2x3n3U99sojKfNcJv8laHZx5fta2nynWZO3W/4P41YDptb6NXzmP7v8ayNei86N+QQO/Vgc8b/AKviKnpZTFByAJ04JwQc6fhS7rNTpk4EhV9yrtMOHRH7fKbZj+t/wfxphvlZsh/XfZ/xoE/B12wVKlTjc9nGTjcHf3edQk6PmUEqVOkkHfHLBznzGT/ymhto0zmCst/krRqB5LRPxw2P9t5fN/xr1flisD/XeZ6vb/urLLjolMu40MT3agABtjfvznG3hUEdH5fzSw1ZUHAAU6c6uXicc8CmW2Wmd02LZWdotug+V+wH9d9n/Gubr5aeHgf8b7P+asT/AAbujn6GdsKG8SRjwGME+41Bj4RLJL1bFVOAQc6l7RUDBHMdob8hvR+HAujJWKleZMLbT8t/Dv7f7P8Amrz8d/Dv0j7P+asWbojPk40EDkSwGRnGd+W+BjzrmHoxM6q0el8gZwcYLEqB58s++s/SsR+NUW2fjx4d+kfZ/wA1eH5duHf2/wBl/NWLt0RuNtk35dsctznyGx3O21U11blGKtzU4PqKv6dqrju1W+H5dOHfpH2X81efj14d+kfZD/NXz4y1zis/SU+aIK7kQHijdwUe7P311BxZ15HHpt591NEVItbB3+ghPmBt8eQp+SuQWMAT0PFyeZb3OefoauIZyUHaJHme+olrwgIcykf3U7R+PIfroh4XudIVVA5LtnHie+uTb3XRMJCtdJ7KZtFL83b3sahXjlTszfE/67h8KMre96oclHqo/dUa5ulkycKf+UfurnfcGloAZircW3I1QHxC5ZskyMGPfk8htj9X6qqfZ5O6RgCc/SYb7b+uw+Aos4/NGpGRk+C4AHqfGnOjVzE7hSMDvDAEV0adoLWXnNwW6dV7GyEFm3Yc5mHj2j3HPj40xLfdWewSWxguSc45Y9PKvoc/J9byRakVRkbbAg1kvS/oiYZMKuCeS+P909/pzorbSbwa5sTkc042o4EcTIoMF6z/AJTBvInB/XTUd467B2HkGI8v2mpVnaN1yrpOdQ2I8D305xuZTcSFANOo4xy91PRgnJ7V0bJmTikjtqaR8+Oojux921MO+dyck9551PtJx4D4Vc27KfyV+AqXUCpVLNEJmuaNurX6q/AV51K/VX4CqhDFrGylCyij30jH15T9y8vvqJc8dQbDU+OQ+ivuH8KpJrpnOWJJ8zXtrYPK2lAST3AZohqQJyWBRAxeVMfjTucABB+bz955mrOyd104OGbf0HifX9lT+D/J9Kso9oXSqjUQds+A9D3mmOK3ketliOrftP8AsXy86VN2sIGIQahaTdYFOueIsyhc5zy+7J9a9HESi4G40sfUgHO/uquJ+cx9T/xH7xXtqupVB8XX3EfzUBtgp6BLXAh/inEdZ5YA2A5/r7zUex4kY2BBwRUW5NRC9NvphzbpXaZSaW3VqXCflQeJNJz6d3w7qv8Ah3HIOJqyOA23aQ7EfnL+8Vh4uDVvw2OSPTNG5Vl3BHOlqVkFM9nLZLVbKAO9GyLOl3QyeCNpLaWSSLHbTOXVfX8pazg1rnR3p+khCTHqZD3n+jY+R/J9Dt51bcU6E2dy2t4ijd5iOjV6jBB9acOCxStJo9mqPysRikIq0tLk1pZ6D2MLr807gnB1uSo8NhjNS4DDED1VvErAHBCD41sNcVmrbqbsghDgvBZrjdVwo5u2yj39/oKIV6Gpgf7wvwH+arq8uS8Kup2IAI5c9i330Otqye1W20w5IGoXHDBZpDNvvyrTLfpdZRxBLcmEkAHMeT4btnf13rKA1OK9ALQc13K1AVMyjHpbx65ZtLys6EDSwOAyjlVTwyTLD1Fc20vWW7qeceGX0zg/686Y4e+GrTKbWYNyQA2GFuoRgiZkcDv6z7jTcA0qp/OY+4BafhbE4buLZ8sH/wB01xNdCsv1AUHmx+kfvpqIxXPGcIFu+dRGqZejeoTUsV3qeS5qZbXzKMZ2qHXoNUtuaDmpXtO+9EPBunNxagBWEkY/IfcAfmnmtCzCu4JMc6hE5oT6bXDELTrT5UbeQYmjeM+K4cfsNWEPS6wb/jY9Y2A+OKyeazPMbiurSzY89hViRkUi+xUCJGC2KG7tnUBLmIjJONQHPuGd6Xs9t/8AYi+0T99ZnbxRkYJ3pluGLnmK3L90r9Iye8fJUYpxa4FSbSAuwA/150NdtxhTLY6InP1sKPvP3D401aPvXl7PnCr9Fdh+0++p3R/hvWNqI7Kke9jyX/XdW8zASzoa0uKKI89XG2+Co+I2z7wBT3HU1BWHJh/1DZvfyPvplb5XDIN9ODnx7jgdwG2PSpcA6yF1717S+76Q+G/upjNq5LpBlAXE48GqtqI+MW9DsgpZy7NndeauKVKlWUyu+6ptlwkyRs+cYYKu2QWPcTnbmPH4AmoQG1SLPiTxBgmntc8qrcsjYkHHPuqKgrzgfDJTpyhZHAYEbgA5O59xz4VM4/wWZdo4n9w9f3Ghyx4pIuldbaQcgZ8tOPTHdRDxfishhxrbB3O++cY586IMknUaBVB3Qs6MjENkMDgjwI5iu/a/Oo8jkkk99cViU1dnNdirGw+hJ/d/aKVKoFirkorUX8IGLQEbH54+8Kd6VKtszS1p7o8VD6Pn5z3N/wBpox4Odo/Nmz5929e0qLTySFp7yE+LDnQpcjelSoL09Y8lHpUqVYXQTsVNtSpVFkZrqHmKvuI/0IpUq23IoFbvNQ9SpUqwmV//2Q=="/>
          <p:cNvSpPr>
            <a:spLocks noChangeAspect="1" noChangeArrowheads="1"/>
          </p:cNvSpPr>
          <p:nvPr/>
        </p:nvSpPr>
        <p:spPr bwMode="auto">
          <a:xfrm>
            <a:off x="155575" y="-846138"/>
            <a:ext cx="1333500" cy="1771651"/>
          </a:xfrm>
          <a:prstGeom prst="rect">
            <a:avLst/>
          </a:prstGeom>
          <a:noFill/>
        </p:spPr>
        <p:txBody>
          <a:bodyPr vert="horz" wrap="square" lIns="91440" tIns="45720" rIns="91440" bIns="45720" numCol="1" anchor="t" anchorCtr="0" compatLnSpc="1">
            <a:prstTxWarp prst="textNoShape">
              <a:avLst/>
            </a:prstTxWarp>
          </a:bodyPr>
          <a:lstStyle/>
          <a:p>
            <a:endParaRPr lang="en-AU"/>
          </a:p>
        </p:txBody>
      </p:sp>
      <p:pic>
        <p:nvPicPr>
          <p:cNvPr id="81921" name="Picture 1" descr="D:\My Pictures\Screenpresso\2014-03-01_11h41_08.png"/>
          <p:cNvPicPr>
            <a:picLocks noChangeAspect="1" noChangeArrowheads="1"/>
          </p:cNvPicPr>
          <p:nvPr/>
        </p:nvPicPr>
        <p:blipFill>
          <a:blip r:embed="rId2" cstate="print"/>
          <a:srcRect/>
          <a:stretch>
            <a:fillRect/>
          </a:stretch>
        </p:blipFill>
        <p:spPr bwMode="auto">
          <a:xfrm>
            <a:off x="0" y="1700808"/>
            <a:ext cx="9144000" cy="3605451"/>
          </a:xfrm>
          <a:prstGeom prst="rect">
            <a:avLst/>
          </a:prstGeom>
          <a:noFill/>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Implications</a:t>
            </a:r>
            <a:endParaRPr lang="en-AU" sz="3200" dirty="0">
              <a:latin typeface="Rockwell" pitchFamily="18" charset="0"/>
            </a:endParaRPr>
          </a:p>
        </p:txBody>
      </p:sp>
      <p:sp>
        <p:nvSpPr>
          <p:cNvPr id="80908" name="AutoShape 12" descr="data:image/jpeg;base64,/9j/4AAQSkZJRgABAQAAAQABAAD/2wCEAAkGBhQRERUUEhQUFBUUGBUZFRYVFxoXFxwVFBgXFRgXFRYfHiYeFxwjGxUXHy8gIycqLSwvFR4xNTAqNSYrLCkBCQoKDgwOGg8PGi0kHR0uKi8vKiwpLyw0LCwqKSk1LCk0LC8qLywuKSwsKSktLCwsLCkpLCosLiwsKSwsLiwsLP/AABEIAKIAegMBIgACEQEDEQH/xAAcAAABBQEBAQAAAAAAAAAAAAAGAAMEBQcCAQj/xABJEAACAQMCAgcDBgoHCAMAAAABAgMABBESIQUxBhMiQVFhcRSBkQcjMlKTsRYXQmJkocHR4eIzU2NyktLwFSRDgqKywvFFVKP/xAAaAQACAwEBAAAAAAAAAAAAAAADBAABAgUH/8QAMREAAQMBBgMHBAIDAAAAAAAAAQACEQMEEiExQVETYaEiMnGRsdHwFBWB4QXxQlLB/9oADAMBAAIRAxEAPwDSqae5VWVSwDNnSpO5xzwO+naqeO8ENwOy+hgkiggc9akYZuenOCR5CvP2AEw4wF23EgYK0aQDAJxnYeZ57fCuqHfwNTSQZHy3MgAYGH7KjuXt8vIVHl6FZkPzhEek472ySCFxjAjAH0c9/dRRTpn/AD6Id5/+vVEk14iFQ7qpY4UMQCT4Dx5j409VB+CKDk7DOQ+wJZS6SAZO4wUUZ54+NRrfoQNK65X1BXB07Ll0CEqPHbOTzyc1LlKO90UvP26q9fikYlWIt22zgegzg+G29S6r7DgkUWCFBZdWliBkKxLaR5DUQKsKE+7PZRGzqlSpUqwrSpUqVRRKlSpVFEqVKlUUSpUsVVcX19bb6ZHQM7BgpGCFjdxnI8VHuojGXzCy50CVa0qFLHpVKIo1aIySlYz2STqUxCUnZdmOcY5Z76suKcTeK4VFw2tAFUnC62lVQzHBIAGaMbJUDrp9VgVmkSrmlQ0/TD5suIs4BOC2N1hWbGceLac+WaePSN1d0dEXSXVTrZsyR9UMYCZwTKAMZORy3qfSVhp1CnGZur+lQ5ZdIWZJpiDgJAVjJ5NICpGcctWN6f4XxCSa6IbCrHGwKhiR1gmeJj9Eah83t68qhstQTOntl1UFVpV5SrrRXvV0C45EkLilXfV0uqq+G5S8FxSpzqqXU+dXwnbKXgm6VO9R50uo86vgv2VXgm6TW6sVJAJUkqT3EgqSPcSPfXooM+Um/ki9laJmBSR5WCkjUkChmU45jBNHstE1agYDE+yHVfdbKKzwWHAHVrgacYGMaBpXBHLC7eldT8IicsWRSXChieZCnK792DvtQf014uxurIROQiPDLJpJAKzSpFGDjmDljiiDjfSf2VvnIJuqBQNOApjXWQASNWogEgE42pw0akNIOLpw8D/SFfbJnRTjwCAnJiTOnTy/Jxpx8NvSvZ+ERPnVGpySTt3tpJPr2F3/ADRVKOlM3+0zaiBzEIlbIC5yz6etJLf0YG2MZznaqTon0qWCHTJHMUa7njM2AY1eSVtCkk5PMbgYGa2bPVLLwOOGu8+2SriMmEaR8LiVSgjUKwCsuNioBAB8hk11b2KR/QRVwunb6oJbHxJPvNVPF+l8du7r1csghCmd4wCsQflryQScb4GcDeueIdMkileJIZpnjjSU9UFI6tgTqySOWOXM52pYUK7tDj+vcIl9gRCBXQobsOnEUrwgRzLHcZEMzKAjOBkqN9Q5EZIwcbVKuek4inSOWCZEkkESTEL1ZkP0Rs2oA9xIqxZqgMEY/PkZqcRucq7xSxQnYdKZZbu7geGRY4goDLoBQGNmLOdW5bHZwPDOKdsOk8cVnaFfaJ3nUdShw074GSXOQowOZziimyvHTqJWBVBRPiuhVFxHpM0EYka0uCujXJp0Hq1HMMNW5AGcLnaoMl0JOK2bI2Ue0nZfAgtGQcehrTLO44nn0ChqBFgFdaa6Ee2TXmaq5GaudlDoa49bCW/tI2GVMV5q9HRE/wDI0S1UcY6SJbT20Tqf95ZkDZwFIAxkd+SwFJWYuD+wJMH0PoiVQLuPL1QLDZyiwlllB1xTWkA230WcirkeRYsfdTnTe/60X8c0kokjZBbW66ghi7DGUgDD/lZJOBgVoFtxcPczW+kgxJE5bOx63Vtjuxp/XVkBXUFsLXhzm8xjvdjTYdUtwZbAPzFCZuFh4zGZDpE1okcZIOGkEpOgHlnBofkjP+x2GDn28936VWn16BUZaQIwyjXafdWaUzjv1Wb31lAl7fJezTwpcMrx6XdY5Y2QIy7AhmBGMedWlnahOIXaqDpWyt1XPgocDfvOKNtNeFat1clsRpGfhjlyVCnBWa2EZ9i4Jsdp487cuzJz8KgX9+Z2jM0kpuV4hGDB2hHFCkuFOgDTuMHWck5Nadd3hSSJBFI4kLAuoyqYXOZD3A8vWpWmti03TeLc513J5KuFOEoKtrlY+I8Rjc6XmjiaIEHtqkLBipxg4NU/BJhapwu5mBEItXhd8EiN3KspbAyAdJGa03TXuKwLQIiMwAcdmkbK+Hz+TKzjpRxpZ5JkeWVYTah7RItaieRwwbJAy+CANOwxkmpfR6M+18L2/wDj3z/+VHmmnYedEZXEBgGHjyjZUaZmZXUk2RjuFNU5JH391cUF94ntIgiMFBoQ6acN9oubSHONaXYU+DiNGRvcwB91GAXNRLrggkuIJixBg63CgbHrVCnPhjFc2yOLKl8bHzgx1RqovNjw9UAR9I5At/cr2ZltLYN+bMrSRP8ABsn4VLt7SeFZ2SK5ihaym6xppQ5NwqkrKuHYgkZzjHdRQnQmHrLtySVvFVZE2AGAclTzySc+tP8ADOjrxo0U1zJPEYzGEdEUhSNO7qMsdO2TXa4zI7I23ygYfgg5pPhu15+p9UP2dy5k4L2m7cUmvtHtfMKe19bfxqkso5Fseu66brLi69lDF2xHC1wVYIM7McHtc96LeF9BjDJbO1zLKLTUsKsqACN106Tjcnl2vICpadCo/YmtC7lS7yK4wHV2kMqsvdlWNFFWm3AHUaaS4/8AQs3HH5yCHbqwmimvbKydwGto5Yg0jEo5co6o7Eldajx2JzXh4hH7JFBaddbNPdxW9wrsxliLDMgDMTgsq7EbHUTRJadFnTrpDcyNczBFM5RAVWP6KrHjTjnnxzTX4Co0MqSyyPLNIszTjSjrLGAI2RQNK6QMY8zWm1WT2jt+TAxO46+aosdoonFeGJaXXDY4C6o885YGR3yepPMsSSNgcUPcGkubgxXUcNy0zXRLy9YvUezCRo2iEevkqj6ucgmjZOjDu9vJNcPM9tI7qxRE1a06vSQuwAyTnnvSsOiT28pMNxIkDSGQ2+hGXUxywVyNSqTvgVq+IwxO+O59ZCq6Z+ckBcQtm9m4hddbN1tteOICJGCoBJHkBc4IOs5z4CiRbX2/iFxHOz9VapAEjR2QGSZesaRtJBbGwHdtVnP0HVra6g6x8XUrSs2kZUsyNhR3jsDn413fdFC0/tEE8lvIUVJNKq6yIn0dStsGHcwrDqjTrBxg7d32PmrDSPnj+kFzSXNzJcTQxXLzxXRSB1kVYUjhZQY2QuM6l1Fsqc6hWoiqEdFXjneW3uZIVmcPLEER1Z9gzKWGULAb4oiSInyoNY8SA3Tx5fMERguzKfiGV3qMRUmRwBgVGqVowGoVs1KDV+Ue1PLrf8H8ad/GFahdRMgHiVx8N96yq6v8bRhB5u2f+kbfGosHDZbkkmRCVxgahjtHGw2x3n3U99sojKfNcJv8laHZx5fta2nynWZO3W/4P41YDptb6NXzmP7v8ayNei86N+QQO/Vgc8b/AKviKnpZTFByAJ04JwQc6fhS7rNTpk4EhV9yrtMOHRH7fKbZj+t/wfxphvlZsh/XfZ/xoE/B12wVKlTjc9nGTjcHf3edQk6PmUEqVOkkHfHLBznzGT/ymhto0zmCst/krRqB5LRPxw2P9t5fN/xr1flisD/XeZ6vb/urLLjolMu40MT3agABtjfvznG3hUEdH5fzSw1ZUHAAU6c6uXicc8CmW2Wmd02LZWdotug+V+wH9d9n/Gubr5aeHgf8b7P+asT/AAbujn6GdsKG8SRjwGME+41Bj4RLJL1bFVOAQc6l7RUDBHMdob8hvR+HAujJWKleZMLbT8t/Dv7f7P8Amrz8d/Dv0j7P+asWbojPk40EDkSwGRnGd+W+BjzrmHoxM6q0el8gZwcYLEqB58s++s/SsR+NUW2fjx4d+kfZ/wA1eH5duHf2/wBl/NWLt0RuNtk35dsctznyGx3O21U11blGKtzU4PqKv6dqrju1W+H5dOHfpH2X81efj14d+kfZD/NXz4y1zis/SU+aIK7kQHijdwUe7P311BxZ15HHpt591NEVItbB3+ghPmBt8eQp+SuQWMAT0PFyeZb3OefoauIZyUHaJHme+olrwgIcykf3U7R+PIfroh4XudIVVA5LtnHie+uTb3XRMJCtdJ7KZtFL83b3sahXjlTszfE/67h8KMre96oclHqo/dUa5ulkycKf+UfurnfcGloAZircW3I1QHxC5ZskyMGPfk8htj9X6qqfZ5O6RgCc/SYb7b+uw+Aos4/NGpGRk+C4AHqfGnOjVzE7hSMDvDAEV0adoLWXnNwW6dV7GyEFm3Yc5mHj2j3HPj40xLfdWewSWxguSc45Y9PKvoc/J9byRakVRkbbAg1kvS/oiYZMKuCeS+P909/pzorbSbwa5sTkc042o4EcTIoMF6z/AJTBvInB/XTUd467B2HkGI8v2mpVnaN1yrpOdQ2I8D305xuZTcSFANOo4xy91PRgnJ7V0bJmTikjtqaR8+Oojux921MO+dyck9551PtJx4D4Vc27KfyV+AqXUCpVLNEJmuaNurX6q/AV51K/VX4CqhDFrGylCyij30jH15T9y8vvqJc8dQbDU+OQ+ivuH8KpJrpnOWJJ8zXtrYPK2lAST3AZohqQJyWBRAxeVMfjTucABB+bz955mrOyd104OGbf0HifX9lT+D/J9Kso9oXSqjUQds+A9D3mmOK3ketliOrftP8AsXy86VN2sIGIQahaTdYFOueIsyhc5zy+7J9a9HESi4G40sfUgHO/uquJ+cx9T/xH7xXtqupVB8XX3EfzUBtgp6BLXAh/inEdZ5YA2A5/r7zUex4kY2BBwRUW5NRC9NvphzbpXaZSaW3VqXCflQeJNJz6d3w7qv8Ah3HIOJqyOA23aQ7EfnL+8Vh4uDVvw2OSPTNG5Vl3BHOlqVkFM9nLZLVbKAO9GyLOl3QyeCNpLaWSSLHbTOXVfX8pazg1rnR3p+khCTHqZD3n+jY+R/J9Dt51bcU6E2dy2t4ijd5iOjV6jBB9acOCxStJo9mqPysRikIq0tLk1pZ6D2MLr807gnB1uSo8NhjNS4DDED1VvErAHBCD41sNcVmrbqbsghDgvBZrjdVwo5u2yj39/oKIV6Gpgf7wvwH+arq8uS8Kup2IAI5c9i330Otqye1W20w5IGoXHDBZpDNvvyrTLfpdZRxBLcmEkAHMeT4btnf13rKA1OK9ALQc13K1AVMyjHpbx65ZtLys6EDSwOAyjlVTwyTLD1Fc20vWW7qeceGX0zg/686Y4e+GrTKbWYNyQA2GFuoRgiZkcDv6z7jTcA0qp/OY+4BafhbE4buLZ8sH/wB01xNdCsv1AUHmx+kfvpqIxXPGcIFu+dRGqZejeoTUsV3qeS5qZbXzKMZ2qHXoNUtuaDmpXtO+9EPBunNxagBWEkY/IfcAfmnmtCzCu4JMc6hE5oT6bXDELTrT5UbeQYmjeM+K4cfsNWEPS6wb/jY9Y2A+OKyeazPMbiurSzY89hViRkUi+xUCJGC2KG7tnUBLmIjJONQHPuGd6Xs9t/8AYi+0T99ZnbxRkYJ3pluGLnmK3L90r9Iye8fJUYpxa4FSbSAuwA/150NdtxhTLY6InP1sKPvP3D401aPvXl7PnCr9Fdh+0++p3R/hvWNqI7Kke9jyX/XdW8zASzoa0uKKI89XG2+Co+I2z7wBT3HU1BWHJh/1DZvfyPvplb5XDIN9ODnx7jgdwG2PSpcA6yF1717S+76Q+G/upjNq5LpBlAXE48GqtqI+MW9DsgpZy7NndeauKVKlWUyu+6ptlwkyRs+cYYKu2QWPcTnbmPH4AmoQG1SLPiTxBgmntc8qrcsjYkHHPuqKgrzgfDJTpyhZHAYEbgA5O59xz4VM4/wWZdo4n9w9f3Ghyx4pIuldbaQcgZ8tOPTHdRDxfishhxrbB3O++cY586IMknUaBVB3Qs6MjENkMDgjwI5iu/a/Oo8jkkk99cViU1dnNdirGw+hJ/d/aKVKoFirkorUX8IGLQEbH54+8Kd6VKtszS1p7o8VD6Pn5z3N/wBpox4Odo/Nmz5929e0qLTySFp7yE+LDnQpcjelSoL09Y8lHpUqVYXQTsVNtSpVFkZrqHmKvuI/0IpUq23IoFbvNQ9SpUqwmV//2Q=="/>
          <p:cNvSpPr>
            <a:spLocks noChangeAspect="1" noChangeArrowheads="1"/>
          </p:cNvSpPr>
          <p:nvPr/>
        </p:nvSpPr>
        <p:spPr bwMode="auto">
          <a:xfrm>
            <a:off x="155575" y="-846138"/>
            <a:ext cx="1333500" cy="1771651"/>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80910" name="AutoShape 14" descr="data:image/jpeg;base64,/9j/4AAQSkZJRgABAQAAAQABAAD/2wCEAAkGBhQRERUUEhQUFBUUGBUZFRYVFxoXFxwVFBgXFRgXFRYfHiYeFxwjGxUXHy8gIycqLSwvFR4xNTAqNSYrLCkBCQoKDgwOGg8PGi0kHR0uKi8vKiwpLyw0LCwqKSk1LCk0LC8qLywuKSwsKSktLCwsLCkpLCosLiwsKSwsLiwsLP/AABEIAKIAegMBIgACEQEDEQH/xAAcAAABBQEBAQAAAAAAAAAAAAAGAAMEBQcCAQj/xABJEAACAQMCAgcDBgoHCAMAAAABAgMABBESIQUxBhMiQVFhcRSBkQcjMlKTsRYXQmJkocHR4eIzU2NyktLwFSRDgqKywvFFVKP/xAAaAQACAwEBAAAAAAAAAAAAAAADBAABAgUH/8QAMREAAQMBBgMHBAIDAAAAAAAAAQACEQMEEiExQVETYaEiMnGRsdHwFBWB4QXxQlLB/9oADAMBAAIRAxEAPwDSqae5VWVSwDNnSpO5xzwO+naqeO8ENwOy+hgkiggc9akYZuenOCR5CvP2AEw4wF23EgYK0aQDAJxnYeZ57fCuqHfwNTSQZHy3MgAYGH7KjuXt8vIVHl6FZkPzhEek472ySCFxjAjAH0c9/dRRTpn/AD6Id5/+vVEk14iFQ7qpY4UMQCT4Dx5j409VB+CKDk7DOQ+wJZS6SAZO4wUUZ54+NRrfoQNK65X1BXB07Ll0CEqPHbOTzyc1LlKO90UvP26q9fikYlWIt22zgegzg+G29S6r7DgkUWCFBZdWliBkKxLaR5DUQKsKE+7PZRGzqlSpUqwrSpUqVRRKlSpVFEqVKlUUSpUsVVcX19bb6ZHQM7BgpGCFjdxnI8VHuojGXzCy50CVa0qFLHpVKIo1aIySlYz2STqUxCUnZdmOcY5Z76suKcTeK4VFw2tAFUnC62lVQzHBIAGaMbJUDrp9VgVmkSrmlQ0/TD5suIs4BOC2N1hWbGceLac+WaePSN1d0dEXSXVTrZsyR9UMYCZwTKAMZORy3qfSVhp1CnGZur+lQ5ZdIWZJpiDgJAVjJ5NICpGcctWN6f4XxCSa6IbCrHGwKhiR1gmeJj9Eah83t68qhstQTOntl1UFVpV5SrrRXvV0C45EkLilXfV0uqq+G5S8FxSpzqqXU+dXwnbKXgm6VO9R50uo86vgv2VXgm6TW6sVJAJUkqT3EgqSPcSPfXooM+Um/ki9laJmBSR5WCkjUkChmU45jBNHstE1agYDE+yHVfdbKKzwWHAHVrgacYGMaBpXBHLC7eldT8IicsWRSXChieZCnK792DvtQf014uxurIROQiPDLJpJAKzSpFGDjmDljiiDjfSf2VvnIJuqBQNOApjXWQASNWogEgE42pw0akNIOLpw8D/SFfbJnRTjwCAnJiTOnTy/Jxpx8NvSvZ+ERPnVGpySTt3tpJPr2F3/ADRVKOlM3+0zaiBzEIlbIC5yz6etJLf0YG2MZznaqTon0qWCHTJHMUa7njM2AY1eSVtCkk5PMbgYGa2bPVLLwOOGu8+2SriMmEaR8LiVSgjUKwCsuNioBAB8hk11b2KR/QRVwunb6oJbHxJPvNVPF+l8du7r1csghCmd4wCsQflryQScb4GcDeueIdMkileJIZpnjjSU9UFI6tgTqySOWOXM52pYUK7tDj+vcIl9gRCBXQobsOnEUrwgRzLHcZEMzKAjOBkqN9Q5EZIwcbVKuek4inSOWCZEkkESTEL1ZkP0Rs2oA9xIqxZqgMEY/PkZqcRucq7xSxQnYdKZZbu7geGRY4goDLoBQGNmLOdW5bHZwPDOKdsOk8cVnaFfaJ3nUdShw074GSXOQowOZziimyvHTqJWBVBRPiuhVFxHpM0EYka0uCujXJp0Hq1HMMNW5AGcLnaoMl0JOK2bI2Ue0nZfAgtGQcehrTLO44nn0ChqBFgFdaa6Ee2TXmaq5GaudlDoa49bCW/tI2GVMV5q9HRE/wDI0S1UcY6SJbT20Tqf95ZkDZwFIAxkd+SwFJWYuD+wJMH0PoiVQLuPL1QLDZyiwlllB1xTWkA230WcirkeRYsfdTnTe/60X8c0kokjZBbW66ghi7DGUgDD/lZJOBgVoFtxcPczW+kgxJE5bOx63Vtjuxp/XVkBXUFsLXhzm8xjvdjTYdUtwZbAPzFCZuFh4zGZDpE1okcZIOGkEpOgHlnBofkjP+x2GDn28936VWn16BUZaQIwyjXafdWaUzjv1Wb31lAl7fJezTwpcMrx6XdY5Y2QIy7AhmBGMedWlnahOIXaqDpWyt1XPgocDfvOKNtNeFat1clsRpGfhjlyVCnBWa2EZ9i4Jsdp487cuzJz8KgX9+Z2jM0kpuV4hGDB2hHFCkuFOgDTuMHWck5Nadd3hSSJBFI4kLAuoyqYXOZD3A8vWpWmti03TeLc513J5KuFOEoKtrlY+I8Rjc6XmjiaIEHtqkLBipxg4NU/BJhapwu5mBEItXhd8EiN3KspbAyAdJGa03TXuKwLQIiMwAcdmkbK+Hz+TKzjpRxpZ5JkeWVYTah7RItaieRwwbJAy+CANOwxkmpfR6M+18L2/wDj3z/+VHmmnYedEZXEBgGHjyjZUaZmZXUk2RjuFNU5JH391cUF94ntIgiMFBoQ6acN9oubSHONaXYU+DiNGRvcwB91GAXNRLrggkuIJixBg63CgbHrVCnPhjFc2yOLKl8bHzgx1RqovNjw9UAR9I5At/cr2ZltLYN+bMrSRP8ABsn4VLt7SeFZ2SK5ihaym6xppQ5NwqkrKuHYgkZzjHdRQnQmHrLtySVvFVZE2AGAclTzySc+tP8ADOjrxo0U1zJPEYzGEdEUhSNO7qMsdO2TXa4zI7I23ygYfgg5pPhu15+p9UP2dy5k4L2m7cUmvtHtfMKe19bfxqkso5Fseu66brLi69lDF2xHC1wVYIM7McHtc96LeF9BjDJbO1zLKLTUsKsqACN106Tjcnl2vICpadCo/YmtC7lS7yK4wHV2kMqsvdlWNFFWm3AHUaaS4/8AQs3HH5yCHbqwmimvbKydwGto5Yg0jEo5co6o7Eldajx2JzXh4hH7JFBaddbNPdxW9wrsxliLDMgDMTgsq7EbHUTRJadFnTrpDcyNczBFM5RAVWP6KrHjTjnnxzTX4Co0MqSyyPLNIszTjSjrLGAI2RQNK6QMY8zWm1WT2jt+TAxO46+aosdoonFeGJaXXDY4C6o885YGR3yepPMsSSNgcUPcGkubgxXUcNy0zXRLy9YvUezCRo2iEevkqj6ucgmjZOjDu9vJNcPM9tI7qxRE1a06vSQuwAyTnnvSsOiT28pMNxIkDSGQ2+hGXUxywVyNSqTvgVq+IwxO+O59ZCq6Z+ckBcQtm9m4hddbN1tteOICJGCoBJHkBc4IOs5z4CiRbX2/iFxHOz9VapAEjR2QGSZesaRtJBbGwHdtVnP0HVra6g6x8XUrSs2kZUsyNhR3jsDn413fdFC0/tEE8lvIUVJNKq6yIn0dStsGHcwrDqjTrBxg7d32PmrDSPnj+kFzSXNzJcTQxXLzxXRSB1kVYUjhZQY2QuM6l1Fsqc6hWoiqEdFXjneW3uZIVmcPLEER1Z9gzKWGULAb4oiSInyoNY8SA3Tx5fMERguzKfiGV3qMRUmRwBgVGqVowGoVs1KDV+Ue1PLrf8H8ad/GFahdRMgHiVx8N96yq6v8bRhB5u2f+kbfGosHDZbkkmRCVxgahjtHGw2x3n3U99sojKfNcJv8laHZx5fta2nynWZO3W/4P41YDptb6NXzmP7v8ayNei86N+QQO/Vgc8b/AKviKnpZTFByAJ04JwQc6fhS7rNTpk4EhV9yrtMOHRH7fKbZj+t/wfxphvlZsh/XfZ/xoE/B12wVKlTjc9nGTjcHf3edQk6PmUEqVOkkHfHLBznzGT/ymhto0zmCst/krRqB5LRPxw2P9t5fN/xr1flisD/XeZ6vb/urLLjolMu40MT3agABtjfvznG3hUEdH5fzSw1ZUHAAU6c6uXicc8CmW2Wmd02LZWdotug+V+wH9d9n/Gubr5aeHgf8b7P+asT/AAbujn6GdsKG8SRjwGME+41Bj4RLJL1bFVOAQc6l7RUDBHMdob8hvR+HAujJWKleZMLbT8t/Dv7f7P8Amrz8d/Dv0j7P+asWbojPk40EDkSwGRnGd+W+BjzrmHoxM6q0el8gZwcYLEqB58s++s/SsR+NUW2fjx4d+kfZ/wA1eH5duHf2/wBl/NWLt0RuNtk35dsctznyGx3O21U11blGKtzU4PqKv6dqrju1W+H5dOHfpH2X81efj14d+kfZD/NXz4y1zis/SU+aIK7kQHijdwUe7P311BxZ15HHpt591NEVItbB3+ghPmBt8eQp+SuQWMAT0PFyeZb3OefoauIZyUHaJHme+olrwgIcykf3U7R+PIfroh4XudIVVA5LtnHie+uTb3XRMJCtdJ7KZtFL83b3sahXjlTszfE/67h8KMre96oclHqo/dUa5ulkycKf+UfurnfcGloAZircW3I1QHxC5ZskyMGPfk8htj9X6qqfZ5O6RgCc/SYb7b+uw+Aos4/NGpGRk+C4AHqfGnOjVzE7hSMDvDAEV0adoLWXnNwW6dV7GyEFm3Yc5mHj2j3HPj40xLfdWewSWxguSc45Y9PKvoc/J9byRakVRkbbAg1kvS/oiYZMKuCeS+P909/pzorbSbwa5sTkc042o4EcTIoMF6z/AJTBvInB/XTUd467B2HkGI8v2mpVnaN1yrpOdQ2I8D305xuZTcSFANOo4xy91PRgnJ7V0bJmTikjtqaR8+Oojux921MO+dyck9551PtJx4D4Vc27KfyV+AqXUCpVLNEJmuaNurX6q/AV51K/VX4CqhDFrGylCyij30jH15T9y8vvqJc8dQbDU+OQ+ivuH8KpJrpnOWJJ8zXtrYPK2lAST3AZohqQJyWBRAxeVMfjTucABB+bz955mrOyd104OGbf0HifX9lT+D/J9Kso9oXSqjUQds+A9D3mmOK3ketliOrftP8AsXy86VN2sIGIQahaTdYFOueIsyhc5zy+7J9a9HESi4G40sfUgHO/uquJ+cx9T/xH7xXtqupVB8XX3EfzUBtgp6BLXAh/inEdZ5YA2A5/r7zUex4kY2BBwRUW5NRC9NvphzbpXaZSaW3VqXCflQeJNJz6d3w7qv8Ah3HIOJqyOA23aQ7EfnL+8Vh4uDVvw2OSPTNG5Vl3BHOlqVkFM9nLZLVbKAO9GyLOl3QyeCNpLaWSSLHbTOXVfX8pazg1rnR3p+khCTHqZD3n+jY+R/J9Dt51bcU6E2dy2t4ijd5iOjV6jBB9acOCxStJo9mqPysRikIq0tLk1pZ6D2MLr807gnB1uSo8NhjNS4DDED1VvErAHBCD41sNcVmrbqbsghDgvBZrjdVwo5u2yj39/oKIV6Gpgf7wvwH+arq8uS8Kup2IAI5c9i330Otqye1W20w5IGoXHDBZpDNvvyrTLfpdZRxBLcmEkAHMeT4btnf13rKA1OK9ALQc13K1AVMyjHpbx65ZtLys6EDSwOAyjlVTwyTLD1Fc20vWW7qeceGX0zg/686Y4e+GrTKbWYNyQA2GFuoRgiZkcDv6z7jTcA0qp/OY+4BafhbE4buLZ8sH/wB01xNdCsv1AUHmx+kfvpqIxXPGcIFu+dRGqZejeoTUsV3qeS5qZbXzKMZ2qHXoNUtuaDmpXtO+9EPBunNxagBWEkY/IfcAfmnmtCzCu4JMc6hE5oT6bXDELTrT5UbeQYmjeM+K4cfsNWEPS6wb/jY9Y2A+OKyeazPMbiurSzY89hViRkUi+xUCJGC2KG7tnUBLmIjJONQHPuGd6Xs9t/8AYi+0T99ZnbxRkYJ3pluGLnmK3L90r9Iye8fJUYpxa4FSbSAuwA/150NdtxhTLY6InP1sKPvP3D401aPvXl7PnCr9Fdh+0++p3R/hvWNqI7Kke9jyX/XdW8zASzoa0uKKI89XG2+Co+I2z7wBT3HU1BWHJh/1DZvfyPvplb5XDIN9ODnx7jgdwG2PSpcA6yF1717S+76Q+G/upjNq5LpBlAXE48GqtqI+MW9DsgpZy7NndeauKVKlWUyu+6ptlwkyRs+cYYKu2QWPcTnbmPH4AmoQG1SLPiTxBgmntc8qrcsjYkHHPuqKgrzgfDJTpyhZHAYEbgA5O59xz4VM4/wWZdo4n9w9f3Ghyx4pIuldbaQcgZ8tOPTHdRDxfishhxrbB3O++cY586IMknUaBVB3Qs6MjENkMDgjwI5iu/a/Oo8jkkk99cViU1dnNdirGw+hJ/d/aKVKoFirkorUX8IGLQEbH54+8Kd6VKtszS1p7o8VD6Pn5z3N/wBpox4Odo/Nmz5929e0qLTySFp7yE+LDnQpcjelSoL09Y8lHpUqVYXQTsVNtSpVFkZrqHmKvuI/0IpUq23IoFbvNQ9SpUqwmV//2Q=="/>
          <p:cNvSpPr>
            <a:spLocks noChangeAspect="1" noChangeArrowheads="1"/>
          </p:cNvSpPr>
          <p:nvPr/>
        </p:nvSpPr>
        <p:spPr bwMode="auto">
          <a:xfrm>
            <a:off x="155575" y="-846138"/>
            <a:ext cx="1333500" cy="1771651"/>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6" name="TextBox 5"/>
          <p:cNvSpPr txBox="1"/>
          <p:nvPr/>
        </p:nvSpPr>
        <p:spPr>
          <a:xfrm>
            <a:off x="539552" y="980728"/>
            <a:ext cx="8280920" cy="3970318"/>
          </a:xfrm>
          <a:prstGeom prst="rect">
            <a:avLst/>
          </a:prstGeom>
          <a:noFill/>
        </p:spPr>
        <p:txBody>
          <a:bodyPr wrap="square" rtlCol="0">
            <a:spAutoFit/>
          </a:bodyPr>
          <a:lstStyle/>
          <a:p>
            <a:pPr>
              <a:buFont typeface="Arial" pitchFamily="34" charset="0"/>
              <a:buChar char="•"/>
            </a:pPr>
            <a:r>
              <a:rPr lang="en-AU" sz="2800" dirty="0" smtClean="0"/>
              <a:t> Ubiquitous natural language processing</a:t>
            </a:r>
          </a:p>
          <a:p>
            <a:pPr>
              <a:buFont typeface="Arial" pitchFamily="34" charset="0"/>
              <a:buChar char="•"/>
            </a:pPr>
            <a:r>
              <a:rPr lang="en-AU" sz="2800" dirty="0" smtClean="0"/>
              <a:t> </a:t>
            </a:r>
            <a:r>
              <a:rPr lang="en-AU" sz="2800" dirty="0" smtClean="0"/>
              <a:t>Automated query response and research</a:t>
            </a:r>
          </a:p>
          <a:p>
            <a:pPr>
              <a:buFont typeface="Arial" pitchFamily="34" charset="0"/>
              <a:buChar char="•"/>
            </a:pPr>
            <a:r>
              <a:rPr lang="en-AU" sz="2800" dirty="0" smtClean="0"/>
              <a:t> </a:t>
            </a:r>
            <a:r>
              <a:rPr lang="en-AU" sz="2800" dirty="0" smtClean="0"/>
              <a:t>Automated tutoring, grading</a:t>
            </a:r>
          </a:p>
          <a:p>
            <a:pPr>
              <a:buFont typeface="Arial" pitchFamily="34" charset="0"/>
              <a:buChar char="•"/>
            </a:pPr>
            <a:r>
              <a:rPr lang="en-AU" sz="2800" dirty="0" smtClean="0"/>
              <a:t> </a:t>
            </a:r>
            <a:r>
              <a:rPr lang="en-AU" sz="2800" dirty="0" smtClean="0"/>
              <a:t>Automated expert consultation</a:t>
            </a:r>
          </a:p>
          <a:p>
            <a:pPr>
              <a:buFont typeface="Arial" pitchFamily="34" charset="0"/>
              <a:buChar char="•"/>
            </a:pPr>
            <a:r>
              <a:rPr lang="en-AU" sz="2800" dirty="0" smtClean="0"/>
              <a:t> </a:t>
            </a:r>
            <a:r>
              <a:rPr lang="en-AU" sz="2800" dirty="0" smtClean="0"/>
              <a:t>Ability to quickly synthesise masses of data</a:t>
            </a:r>
          </a:p>
          <a:p>
            <a:pPr>
              <a:buFont typeface="Arial" pitchFamily="34" charset="0"/>
              <a:buChar char="•"/>
            </a:pPr>
            <a:r>
              <a:rPr lang="en-AU" sz="2800" dirty="0" smtClean="0"/>
              <a:t> </a:t>
            </a:r>
            <a:r>
              <a:rPr lang="en-AU" sz="2800" dirty="0" smtClean="0"/>
              <a:t>Connect brain directly to ‘sensory’ inputs (weather)</a:t>
            </a:r>
          </a:p>
          <a:p>
            <a:pPr>
              <a:buFont typeface="Arial" pitchFamily="34" charset="0"/>
              <a:buChar char="•"/>
            </a:pPr>
            <a:r>
              <a:rPr lang="en-AU" sz="2800" dirty="0" smtClean="0"/>
              <a:t> </a:t>
            </a:r>
            <a:r>
              <a:rPr lang="en-AU" sz="2800" dirty="0" smtClean="0"/>
              <a:t>Understand psychological and neurological disorders</a:t>
            </a:r>
          </a:p>
          <a:p>
            <a:pPr>
              <a:buFont typeface="Arial" pitchFamily="34" charset="0"/>
              <a:buChar char="•"/>
            </a:pPr>
            <a:r>
              <a:rPr lang="en-AU" sz="2800" dirty="0" smtClean="0"/>
              <a:t> </a:t>
            </a:r>
            <a:r>
              <a:rPr lang="en-AU" sz="2800" dirty="0" smtClean="0"/>
              <a:t>Speed up, augment, adapt simulations</a:t>
            </a:r>
          </a:p>
          <a:p>
            <a:pPr>
              <a:buFont typeface="Arial" pitchFamily="34" charset="0"/>
              <a:buChar char="•"/>
            </a:pPr>
            <a:r>
              <a:rPr lang="en-AU" sz="2800" dirty="0" smtClean="0"/>
              <a:t> </a:t>
            </a:r>
            <a:r>
              <a:rPr lang="en-AU" sz="2800" dirty="0" smtClean="0"/>
              <a:t>Help resolve problems of expert disagreement</a:t>
            </a:r>
            <a:endParaRPr lang="en-AU" sz="280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6632"/>
            <a:ext cx="9144000" cy="584775"/>
          </a:xfrm>
          <a:prstGeom prst="rect">
            <a:avLst/>
          </a:prstGeom>
          <a:noFill/>
        </p:spPr>
        <p:txBody>
          <a:bodyPr wrap="square" rtlCol="0">
            <a:spAutoFit/>
          </a:bodyPr>
          <a:lstStyle/>
          <a:p>
            <a:pPr algn="ctr"/>
            <a:r>
              <a:rPr lang="en-AU" sz="3200" dirty="0" smtClean="0">
                <a:latin typeface="Rockwell" pitchFamily="18" charset="0"/>
              </a:rPr>
              <a:t>Should we be Worried?</a:t>
            </a:r>
            <a:endParaRPr lang="en-AU" sz="3200" dirty="0">
              <a:latin typeface="Rockwell" pitchFamily="18" charset="0"/>
            </a:endParaRPr>
          </a:p>
        </p:txBody>
      </p:sp>
      <p:sp>
        <p:nvSpPr>
          <p:cNvPr id="80908" name="AutoShape 12" descr="data:image/jpeg;base64,/9j/4AAQSkZJRgABAQAAAQABAAD/2wCEAAkGBhQRERUUEhQUFBUUGBUZFRYVFxoXFxwVFBgXFRgXFRYfHiYeFxwjGxUXHy8gIycqLSwvFR4xNTAqNSYrLCkBCQoKDgwOGg8PGi0kHR0uKi8vKiwpLyw0LCwqKSk1LCk0LC8qLywuKSwsKSktLCwsLCkpLCosLiwsKSwsLiwsLP/AABEIAKIAegMBIgACEQEDEQH/xAAcAAABBQEBAQAAAAAAAAAAAAAGAAMEBQcCAQj/xABJEAACAQMCAgcDBgoHCAMAAAABAgMABBESIQUxBhMiQVFhcRSBkQcjMlKTsRYXQmJkocHR4eIzU2NyktLwFSRDgqKywvFFVKP/xAAaAQACAwEBAAAAAAAAAAAAAAADBAABAgUH/8QAMREAAQMBBgMHBAIDAAAAAAAAAQACEQMEEiExQVETYaEiMnGRsdHwFBWB4QXxQlLB/9oADAMBAAIRAxEAPwDSqae5VWVSwDNnSpO5xzwO+naqeO8ENwOy+hgkiggc9akYZuenOCR5CvP2AEw4wF23EgYK0aQDAJxnYeZ57fCuqHfwNTSQZHy3MgAYGH7KjuXt8vIVHl6FZkPzhEek472ySCFxjAjAH0c9/dRRTpn/AD6Id5/+vVEk14iFQ7qpY4UMQCT4Dx5j409VB+CKDk7DOQ+wJZS6SAZO4wUUZ54+NRrfoQNK65X1BXB07Ll0CEqPHbOTzyc1LlKO90UvP26q9fikYlWIt22zgegzg+G29S6r7DgkUWCFBZdWliBkKxLaR5DUQKsKE+7PZRGzqlSpUqwrSpUqVRRKlSpVFEqVKlUUSpUsVVcX19bb6ZHQM7BgpGCFjdxnI8VHuojGXzCy50CVa0qFLHpVKIo1aIySlYz2STqUxCUnZdmOcY5Z76suKcTeK4VFw2tAFUnC62lVQzHBIAGaMbJUDrp9VgVmkSrmlQ0/TD5suIs4BOC2N1hWbGceLac+WaePSN1d0dEXSXVTrZsyR9UMYCZwTKAMZORy3qfSVhp1CnGZur+lQ5ZdIWZJpiDgJAVjJ5NICpGcctWN6f4XxCSa6IbCrHGwKhiR1gmeJj9Eah83t68qhstQTOntl1UFVpV5SrrRXvV0C45EkLilXfV0uqq+G5S8FxSpzqqXU+dXwnbKXgm6VO9R50uo86vgv2VXgm6TW6sVJAJUkqT3EgqSPcSPfXooM+Um/ki9laJmBSR5WCkjUkChmU45jBNHstE1agYDE+yHVfdbKKzwWHAHVrgacYGMaBpXBHLC7eldT8IicsWRSXChieZCnK792DvtQf014uxurIROQiPDLJpJAKzSpFGDjmDljiiDjfSf2VvnIJuqBQNOApjXWQASNWogEgE42pw0akNIOLpw8D/SFfbJnRTjwCAnJiTOnTy/Jxpx8NvSvZ+ERPnVGpySTt3tpJPr2F3/ADRVKOlM3+0zaiBzEIlbIC5yz6etJLf0YG2MZznaqTon0qWCHTJHMUa7njM2AY1eSVtCkk5PMbgYGa2bPVLLwOOGu8+2SriMmEaR8LiVSgjUKwCsuNioBAB8hk11b2KR/QRVwunb6oJbHxJPvNVPF+l8du7r1csghCmd4wCsQflryQScb4GcDeueIdMkileJIZpnjjSU9UFI6tgTqySOWOXM52pYUK7tDj+vcIl9gRCBXQobsOnEUrwgRzLHcZEMzKAjOBkqN9Q5EZIwcbVKuek4inSOWCZEkkESTEL1ZkP0Rs2oA9xIqxZqgMEY/PkZqcRucq7xSxQnYdKZZbu7geGRY4goDLoBQGNmLOdW5bHZwPDOKdsOk8cVnaFfaJ3nUdShw074GSXOQowOZziimyvHTqJWBVBRPiuhVFxHpM0EYka0uCujXJp0Hq1HMMNW5AGcLnaoMl0JOK2bI2Ue0nZfAgtGQcehrTLO44nn0ChqBFgFdaa6Ee2TXmaq5GaudlDoa49bCW/tI2GVMV5q9HRE/wDI0S1UcY6SJbT20Tqf95ZkDZwFIAxkd+SwFJWYuD+wJMH0PoiVQLuPL1QLDZyiwlllB1xTWkA230WcirkeRYsfdTnTe/60X8c0kokjZBbW66ghi7DGUgDD/lZJOBgVoFtxcPczW+kgxJE5bOx63Vtjuxp/XVkBXUFsLXhzm8xjvdjTYdUtwZbAPzFCZuFh4zGZDpE1okcZIOGkEpOgHlnBofkjP+x2GDn28936VWn16BUZaQIwyjXafdWaUzjv1Wb31lAl7fJezTwpcMrx6XdY5Y2QIy7AhmBGMedWlnahOIXaqDpWyt1XPgocDfvOKNtNeFat1clsRpGfhjlyVCnBWa2EZ9i4Jsdp487cuzJz8KgX9+Z2jM0kpuV4hGDB2hHFCkuFOgDTuMHWck5Nadd3hSSJBFI4kLAuoyqYXOZD3A8vWpWmti03TeLc513J5KuFOEoKtrlY+I8Rjc6XmjiaIEHtqkLBipxg4NU/BJhapwu5mBEItXhd8EiN3KspbAyAdJGa03TXuKwLQIiMwAcdmkbK+Hz+TKzjpRxpZ5JkeWVYTah7RItaieRwwbJAy+CANOwxkmpfR6M+18L2/wDj3z/+VHmmnYedEZXEBgGHjyjZUaZmZXUk2RjuFNU5JH391cUF94ntIgiMFBoQ6acN9oubSHONaXYU+DiNGRvcwB91GAXNRLrggkuIJixBg63CgbHrVCnPhjFc2yOLKl8bHzgx1RqovNjw9UAR9I5At/cr2ZltLYN+bMrSRP8ABsn4VLt7SeFZ2SK5ihaym6xppQ5NwqkrKuHYgkZzjHdRQnQmHrLtySVvFVZE2AGAclTzySc+tP8ADOjrxo0U1zJPEYzGEdEUhSNO7qMsdO2TXa4zI7I23ygYfgg5pPhu15+p9UP2dy5k4L2m7cUmvtHtfMKe19bfxqkso5Fseu66brLi69lDF2xHC1wVYIM7McHtc96LeF9BjDJbO1zLKLTUsKsqACN106Tjcnl2vICpadCo/YmtC7lS7yK4wHV2kMqsvdlWNFFWm3AHUaaS4/8AQs3HH5yCHbqwmimvbKydwGto5Yg0jEo5co6o7Eldajx2JzXh4hH7JFBaddbNPdxW9wrsxliLDMgDMTgsq7EbHUTRJadFnTrpDcyNczBFM5RAVWP6KrHjTjnnxzTX4Co0MqSyyPLNIszTjSjrLGAI2RQNK6QMY8zWm1WT2jt+TAxO46+aosdoonFeGJaXXDY4C6o885YGR3yepPMsSSNgcUPcGkubgxXUcNy0zXRLy9YvUezCRo2iEevkqj6ucgmjZOjDu9vJNcPM9tI7qxRE1a06vSQuwAyTnnvSsOiT28pMNxIkDSGQ2+hGXUxywVyNSqTvgVq+IwxO+O59ZCq6Z+ckBcQtm9m4hddbN1tteOICJGCoBJHkBc4IOs5z4CiRbX2/iFxHOz9VapAEjR2QGSZesaRtJBbGwHdtVnP0HVra6g6x8XUrSs2kZUsyNhR3jsDn413fdFC0/tEE8lvIUVJNKq6yIn0dStsGHcwrDqjTrBxg7d32PmrDSPnj+kFzSXNzJcTQxXLzxXRSB1kVYUjhZQY2QuM6l1Fsqc6hWoiqEdFXjneW3uZIVmcPLEER1Z9gzKWGULAb4oiSInyoNY8SA3Tx5fMERguzKfiGV3qMRUmRwBgVGqVowGoVs1KDV+Ue1PLrf8H8ad/GFahdRMgHiVx8N96yq6v8bRhB5u2f+kbfGosHDZbkkmRCVxgahjtHGw2x3n3U99sojKfNcJv8laHZx5fta2nynWZO3W/4P41YDptb6NXzmP7v8ayNei86N+QQO/Vgc8b/AKviKnpZTFByAJ04JwQc6fhS7rNTpk4EhV9yrtMOHRH7fKbZj+t/wfxphvlZsh/XfZ/xoE/B12wVKlTjc9nGTjcHf3edQk6PmUEqVOkkHfHLBznzGT/ymhto0zmCst/krRqB5LRPxw2P9t5fN/xr1flisD/XeZ6vb/urLLjolMu40MT3agABtjfvznG3hUEdH5fzSw1ZUHAAU6c6uXicc8CmW2Wmd02LZWdotug+V+wH9d9n/Gubr5aeHgf8b7P+asT/AAbujn6GdsKG8SRjwGME+41Bj4RLJL1bFVOAQc6l7RUDBHMdob8hvR+HAujJWKleZMLbT8t/Dv7f7P8Amrz8d/Dv0j7P+asWbojPk40EDkSwGRnGd+W+BjzrmHoxM6q0el8gZwcYLEqB58s++s/SsR+NUW2fjx4d+kfZ/wA1eH5duHf2/wBl/NWLt0RuNtk35dsctznyGx3O21U11blGKtzU4PqKv6dqrju1W+H5dOHfpH2X81efj14d+kfZD/NXz4y1zis/SU+aIK7kQHijdwUe7P311BxZ15HHpt591NEVItbB3+ghPmBt8eQp+SuQWMAT0PFyeZb3OefoauIZyUHaJHme+olrwgIcykf3U7R+PIfroh4XudIVVA5LtnHie+uTb3XRMJCtdJ7KZtFL83b3sahXjlTszfE/67h8KMre96oclHqo/dUa5ulkycKf+UfurnfcGloAZircW3I1QHxC5ZskyMGPfk8htj9X6qqfZ5O6RgCc/SYb7b+uw+Aos4/NGpGRk+C4AHqfGnOjVzE7hSMDvDAEV0adoLWXnNwW6dV7GyEFm3Yc5mHj2j3HPj40xLfdWewSWxguSc45Y9PKvoc/J9byRakVRkbbAg1kvS/oiYZMKuCeS+P909/pzorbSbwa5sTkc042o4EcTIoMF6z/AJTBvInB/XTUd467B2HkGI8v2mpVnaN1yrpOdQ2I8D305xuZTcSFANOo4xy91PRgnJ7V0bJmTikjtqaR8+Oojux921MO+dyck9551PtJx4D4Vc27KfyV+AqXUCpVLNEJmuaNurX6q/AV51K/VX4CqhDFrGylCyij30jH15T9y8vvqJc8dQbDU+OQ+ivuH8KpJrpnOWJJ8zXtrYPK2lAST3AZohqQJyWBRAxeVMfjTucABB+bz955mrOyd104OGbf0HifX9lT+D/J9Kso9oXSqjUQds+A9D3mmOK3ketliOrftP8AsXy86VN2sIGIQahaTdYFOueIsyhc5zy+7J9a9HESi4G40sfUgHO/uquJ+cx9T/xH7xXtqupVB8XX3EfzUBtgp6BLXAh/inEdZ5YA2A5/r7zUex4kY2BBwRUW5NRC9NvphzbpXaZSaW3VqXCflQeJNJz6d3w7qv8Ah3HIOJqyOA23aQ7EfnL+8Vh4uDVvw2OSPTNG5Vl3BHOlqVkFM9nLZLVbKAO9GyLOl3QyeCNpLaWSSLHbTOXVfX8pazg1rnR3p+khCTHqZD3n+jY+R/J9Dt51bcU6E2dy2t4ijd5iOjV6jBB9acOCxStJo9mqPysRikIq0tLk1pZ6D2MLr807gnB1uSo8NhjNS4DDED1VvErAHBCD41sNcVmrbqbsghDgvBZrjdVwo5u2yj39/oKIV6Gpgf7wvwH+arq8uS8Kup2IAI5c9i330Otqye1W20w5IGoXHDBZpDNvvyrTLfpdZRxBLcmEkAHMeT4btnf13rKA1OK9ALQc13K1AVMyjHpbx65ZtLys6EDSwOAyjlVTwyTLD1Fc20vWW7qeceGX0zg/686Y4e+GrTKbWYNyQA2GFuoRgiZkcDv6z7jTcA0qp/OY+4BafhbE4buLZ8sH/wB01xNdCsv1AUHmx+kfvpqIxXPGcIFu+dRGqZejeoTUsV3qeS5qZbXzKMZ2qHXoNUtuaDmpXtO+9EPBunNxagBWEkY/IfcAfmnmtCzCu4JMc6hE5oT6bXDELTrT5UbeQYmjeM+K4cfsNWEPS6wb/jY9Y2A+OKyeazPMbiurSzY89hViRkUi+xUCJGC2KG7tnUBLmIjJONQHPuGd6Xs9t/8AYi+0T99ZnbxRkYJ3pluGLnmK3L90r9Iye8fJUYpxa4FSbSAuwA/150NdtxhTLY6InP1sKPvP3D401aPvXl7PnCr9Fdh+0++p3R/hvWNqI7Kke9jyX/XdW8zASzoa0uKKI89XG2+Co+I2z7wBT3HU1BWHJh/1DZvfyPvplb5XDIN9ODnx7jgdwG2PSpcA6yF1717S+76Q+G/upjNq5LpBlAXE48GqtqI+MW9DsgpZy7NndeauKVKlWUyu+6ptlwkyRs+cYYKu2QWPcTnbmPH4AmoQG1SLPiTxBgmntc8qrcsjYkHHPuqKgrzgfDJTpyhZHAYEbgA5O59xz4VM4/wWZdo4n9w9f3Ghyx4pIuldbaQcgZ8tOPTHdRDxfishhxrbB3O++cY586IMknUaBVB3Qs6MjENkMDgjwI5iu/a/Oo8jkkk99cViU1dnNdirGw+hJ/d/aKVKoFirkorUX8IGLQEbH54+8Kd6VKtszS1p7o8VD6Pn5z3N/wBpox4Odo/Nmz5929e0qLTySFp7yE+LDnQpcjelSoL09Y8lHpUqVYXQTsVNtSpVFkZrqHmKvuI/0IpUq23IoFbvNQ9SpUqwmV//2Q=="/>
          <p:cNvSpPr>
            <a:spLocks noChangeAspect="1" noChangeArrowheads="1"/>
          </p:cNvSpPr>
          <p:nvPr/>
        </p:nvSpPr>
        <p:spPr bwMode="auto">
          <a:xfrm>
            <a:off x="155575" y="-846138"/>
            <a:ext cx="1333500" cy="1771651"/>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80910" name="AutoShape 14" descr="data:image/jpeg;base64,/9j/4AAQSkZJRgABAQAAAQABAAD/2wCEAAkGBhQRERUUEhQUFBUUGBUZFRYVFxoXFxwVFBgXFRgXFRYfHiYeFxwjGxUXHy8gIycqLSwvFR4xNTAqNSYrLCkBCQoKDgwOGg8PGi0kHR0uKi8vKiwpLyw0LCwqKSk1LCk0LC8qLywuKSwsKSktLCwsLCkpLCosLiwsKSwsLiwsLP/AABEIAKIAegMBIgACEQEDEQH/xAAcAAABBQEBAQAAAAAAAAAAAAAGAAMEBQcCAQj/xABJEAACAQMCAgcDBgoHCAMAAAABAgMABBESIQUxBhMiQVFhcRSBkQcjMlKTsRYXQmJkocHR4eIzU2NyktLwFSRDgqKywvFFVKP/xAAaAQACAwEBAAAAAAAAAAAAAAADBAABAgUH/8QAMREAAQMBBgMHBAIDAAAAAAAAAQACEQMEEiExQVETYaEiMnGRsdHwFBWB4QXxQlLB/9oADAMBAAIRAxEAPwDSqae5VWVSwDNnSpO5xzwO+naqeO8ENwOy+hgkiggc9akYZuenOCR5CvP2AEw4wF23EgYK0aQDAJxnYeZ57fCuqHfwNTSQZHy3MgAYGH7KjuXt8vIVHl6FZkPzhEek472ySCFxjAjAH0c9/dRRTpn/AD6Id5/+vVEk14iFQ7qpY4UMQCT4Dx5j409VB+CKDk7DOQ+wJZS6SAZO4wUUZ54+NRrfoQNK65X1BXB07Ll0CEqPHbOTzyc1LlKO90UvP26q9fikYlWIt22zgegzg+G29S6r7DgkUWCFBZdWliBkKxLaR5DUQKsKE+7PZRGzqlSpUqwrSpUqVRRKlSpVFEqVKlUUSpUsVVcX19bb6ZHQM7BgpGCFjdxnI8VHuojGXzCy50CVa0qFLHpVKIo1aIySlYz2STqUxCUnZdmOcY5Z76suKcTeK4VFw2tAFUnC62lVQzHBIAGaMbJUDrp9VgVmkSrmlQ0/TD5suIs4BOC2N1hWbGceLac+WaePSN1d0dEXSXVTrZsyR9UMYCZwTKAMZORy3qfSVhp1CnGZur+lQ5ZdIWZJpiDgJAVjJ5NICpGcctWN6f4XxCSa6IbCrHGwKhiR1gmeJj9Eah83t68qhstQTOntl1UFVpV5SrrRXvV0C45EkLilXfV0uqq+G5S8FxSpzqqXU+dXwnbKXgm6VO9R50uo86vgv2VXgm6TW6sVJAJUkqT3EgqSPcSPfXooM+Um/ki9laJmBSR5WCkjUkChmU45jBNHstE1agYDE+yHVfdbKKzwWHAHVrgacYGMaBpXBHLC7eldT8IicsWRSXChieZCnK792DvtQf014uxurIROQiPDLJpJAKzSpFGDjmDljiiDjfSf2VvnIJuqBQNOApjXWQASNWogEgE42pw0akNIOLpw8D/SFfbJnRTjwCAnJiTOnTy/Jxpx8NvSvZ+ERPnVGpySTt3tpJPr2F3/ADRVKOlM3+0zaiBzEIlbIC5yz6etJLf0YG2MZznaqTon0qWCHTJHMUa7njM2AY1eSVtCkk5PMbgYGa2bPVLLwOOGu8+2SriMmEaR8LiVSgjUKwCsuNioBAB8hk11b2KR/QRVwunb6oJbHxJPvNVPF+l8du7r1csghCmd4wCsQflryQScb4GcDeueIdMkileJIZpnjjSU9UFI6tgTqySOWOXM52pYUK7tDj+vcIl9gRCBXQobsOnEUrwgRzLHcZEMzKAjOBkqN9Q5EZIwcbVKuek4inSOWCZEkkESTEL1ZkP0Rs2oA9xIqxZqgMEY/PkZqcRucq7xSxQnYdKZZbu7geGRY4goDLoBQGNmLOdW5bHZwPDOKdsOk8cVnaFfaJ3nUdShw074GSXOQowOZziimyvHTqJWBVBRPiuhVFxHpM0EYka0uCujXJp0Hq1HMMNW5AGcLnaoMl0JOK2bI2Ue0nZfAgtGQcehrTLO44nn0ChqBFgFdaa6Ee2TXmaq5GaudlDoa49bCW/tI2GVMV5q9HRE/wDI0S1UcY6SJbT20Tqf95ZkDZwFIAxkd+SwFJWYuD+wJMH0PoiVQLuPL1QLDZyiwlllB1xTWkA230WcirkeRYsfdTnTe/60X8c0kokjZBbW66ghi7DGUgDD/lZJOBgVoFtxcPczW+kgxJE5bOx63Vtjuxp/XVkBXUFsLXhzm8xjvdjTYdUtwZbAPzFCZuFh4zGZDpE1okcZIOGkEpOgHlnBofkjP+x2GDn28936VWn16BUZaQIwyjXafdWaUzjv1Wb31lAl7fJezTwpcMrx6XdY5Y2QIy7AhmBGMedWlnahOIXaqDpWyt1XPgocDfvOKNtNeFat1clsRpGfhjlyVCnBWa2EZ9i4Jsdp487cuzJz8KgX9+Z2jM0kpuV4hGDB2hHFCkuFOgDTuMHWck5Nadd3hSSJBFI4kLAuoyqYXOZD3A8vWpWmti03TeLc513J5KuFOEoKtrlY+I8Rjc6XmjiaIEHtqkLBipxg4NU/BJhapwu5mBEItXhd8EiN3KspbAyAdJGa03TXuKwLQIiMwAcdmkbK+Hz+TKzjpRxpZ5JkeWVYTah7RItaieRwwbJAy+CANOwxkmpfR6M+18L2/wDj3z/+VHmmnYedEZXEBgGHjyjZUaZmZXUk2RjuFNU5JH391cUF94ntIgiMFBoQ6acN9oubSHONaXYU+DiNGRvcwB91GAXNRLrggkuIJixBg63CgbHrVCnPhjFc2yOLKl8bHzgx1RqovNjw9UAR9I5At/cr2ZltLYN+bMrSRP8ABsn4VLt7SeFZ2SK5ihaym6xppQ5NwqkrKuHYgkZzjHdRQnQmHrLtySVvFVZE2AGAclTzySc+tP8ADOjrxo0U1zJPEYzGEdEUhSNO7qMsdO2TXa4zI7I23ygYfgg5pPhu15+p9UP2dy5k4L2m7cUmvtHtfMKe19bfxqkso5Fseu66brLi69lDF2xHC1wVYIM7McHtc96LeF9BjDJbO1zLKLTUsKsqACN106Tjcnl2vICpadCo/YmtC7lS7yK4wHV2kMqsvdlWNFFWm3AHUaaS4/8AQs3HH5yCHbqwmimvbKydwGto5Yg0jEo5co6o7Eldajx2JzXh4hH7JFBaddbNPdxW9wrsxliLDMgDMTgsq7EbHUTRJadFnTrpDcyNczBFM5RAVWP6KrHjTjnnxzTX4Co0MqSyyPLNIszTjSjrLGAI2RQNK6QMY8zWm1WT2jt+TAxO46+aosdoonFeGJaXXDY4C6o885YGR3yepPMsSSNgcUPcGkubgxXUcNy0zXRLy9YvUezCRo2iEevkqj6ucgmjZOjDu9vJNcPM9tI7qxRE1a06vSQuwAyTnnvSsOiT28pMNxIkDSGQ2+hGXUxywVyNSqTvgVq+IwxO+O59ZCq6Z+ckBcQtm9m4hddbN1tteOICJGCoBJHkBc4IOs5z4CiRbX2/iFxHOz9VapAEjR2QGSZesaRtJBbGwHdtVnP0HVra6g6x8XUrSs2kZUsyNhR3jsDn413fdFC0/tEE8lvIUVJNKq6yIn0dStsGHcwrDqjTrBxg7d32PmrDSPnj+kFzSXNzJcTQxXLzxXRSB1kVYUjhZQY2QuM6l1Fsqc6hWoiqEdFXjneW3uZIVmcPLEER1Z9gzKWGULAb4oiSInyoNY8SA3Tx5fMERguzKfiGV3qMRUmRwBgVGqVowGoVs1KDV+Ue1PLrf8H8ad/GFahdRMgHiVx8N96yq6v8bRhB5u2f+kbfGosHDZbkkmRCVxgahjtHGw2x3n3U99sojKfNcJv8laHZx5fta2nynWZO3W/4P41YDptb6NXzmP7v8ayNei86N+QQO/Vgc8b/AKviKnpZTFByAJ04JwQc6fhS7rNTpk4EhV9yrtMOHRH7fKbZj+t/wfxphvlZsh/XfZ/xoE/B12wVKlTjc9nGTjcHf3edQk6PmUEqVOkkHfHLBznzGT/ymhto0zmCst/krRqB5LRPxw2P9t5fN/xr1flisD/XeZ6vb/urLLjolMu40MT3agABtjfvznG3hUEdH5fzSw1ZUHAAU6c6uXicc8CmW2Wmd02LZWdotug+V+wH9d9n/Gubr5aeHgf8b7P+asT/AAbujn6GdsKG8SRjwGME+41Bj4RLJL1bFVOAQc6l7RUDBHMdob8hvR+HAujJWKleZMLbT8t/Dv7f7P8Amrz8d/Dv0j7P+asWbojPk40EDkSwGRnGd+W+BjzrmHoxM6q0el8gZwcYLEqB58s++s/SsR+NUW2fjx4d+kfZ/wA1eH5duHf2/wBl/NWLt0RuNtk35dsctznyGx3O21U11blGKtzU4PqKv6dqrju1W+H5dOHfpH2X81efj14d+kfZD/NXz4y1zis/SU+aIK7kQHijdwUe7P311BxZ15HHpt591NEVItbB3+ghPmBt8eQp+SuQWMAT0PFyeZb3OefoauIZyUHaJHme+olrwgIcykf3U7R+PIfroh4XudIVVA5LtnHie+uTb3XRMJCtdJ7KZtFL83b3sahXjlTszfE/67h8KMre96oclHqo/dUa5ulkycKf+UfurnfcGloAZircW3I1QHxC5ZskyMGPfk8htj9X6qqfZ5O6RgCc/SYb7b+uw+Aos4/NGpGRk+C4AHqfGnOjVzE7hSMDvDAEV0adoLWXnNwW6dV7GyEFm3Yc5mHj2j3HPj40xLfdWewSWxguSc45Y9PKvoc/J9byRakVRkbbAg1kvS/oiYZMKuCeS+P909/pzorbSbwa5sTkc042o4EcTIoMF6z/AJTBvInB/XTUd467B2HkGI8v2mpVnaN1yrpOdQ2I8D305xuZTcSFANOo4xy91PRgnJ7V0bJmTikjtqaR8+Oojux921MO+dyck9551PtJx4D4Vc27KfyV+AqXUCpVLNEJmuaNurX6q/AV51K/VX4CqhDFrGylCyij30jH15T9y8vvqJc8dQbDU+OQ+ivuH8KpJrpnOWJJ8zXtrYPK2lAST3AZohqQJyWBRAxeVMfjTucABB+bz955mrOyd104OGbf0HifX9lT+D/J9Kso9oXSqjUQds+A9D3mmOK3ketliOrftP8AsXy86VN2sIGIQahaTdYFOueIsyhc5zy+7J9a9HESi4G40sfUgHO/uquJ+cx9T/xH7xXtqupVB8XX3EfzUBtgp6BLXAh/inEdZ5YA2A5/r7zUex4kY2BBwRUW5NRC9NvphzbpXaZSaW3VqXCflQeJNJz6d3w7qv8Ah3HIOJqyOA23aQ7EfnL+8Vh4uDVvw2OSPTNG5Vl3BHOlqVkFM9nLZLVbKAO9GyLOl3QyeCNpLaWSSLHbTOXVfX8pazg1rnR3p+khCTHqZD3n+jY+R/J9Dt51bcU6E2dy2t4ijd5iOjV6jBB9acOCxStJo9mqPysRikIq0tLk1pZ6D2MLr807gnB1uSo8NhjNS4DDED1VvErAHBCD41sNcVmrbqbsghDgvBZrjdVwo5u2yj39/oKIV6Gpgf7wvwH+arq8uS8Kup2IAI5c9i330Otqye1W20w5IGoXHDBZpDNvvyrTLfpdZRxBLcmEkAHMeT4btnf13rKA1OK9ALQc13K1AVMyjHpbx65ZtLys6EDSwOAyjlVTwyTLD1Fc20vWW7qeceGX0zg/686Y4e+GrTKbWYNyQA2GFuoRgiZkcDv6z7jTcA0qp/OY+4BafhbE4buLZ8sH/wB01xNdCsv1AUHmx+kfvpqIxXPGcIFu+dRGqZejeoTUsV3qeS5qZbXzKMZ2qHXoNUtuaDmpXtO+9EPBunNxagBWEkY/IfcAfmnmtCzCu4JMc6hE5oT6bXDELTrT5UbeQYmjeM+K4cfsNWEPS6wb/jY9Y2A+OKyeazPMbiurSzY89hViRkUi+xUCJGC2KG7tnUBLmIjJONQHPuGd6Xs9t/8AYi+0T99ZnbxRkYJ3pluGLnmK3L90r9Iye8fJUYpxa4FSbSAuwA/150NdtxhTLY6InP1sKPvP3D401aPvXl7PnCr9Fdh+0++p3R/hvWNqI7Kke9jyX/XdW8zASzoa0uKKI89XG2+Co+I2z7wBT3HU1BWHJh/1DZvfyPvplb5XDIN9ODnx7jgdwG2PSpcA6yF1717S+76Q+G/upjNq5LpBlAXE48GqtqI+MW9DsgpZy7NndeauKVKlWUyu+6ptlwkyRs+cYYKu2QWPcTnbmPH4AmoQG1SLPiTxBgmntc8qrcsjYkHHPuqKgrzgfDJTpyhZHAYEbgA5O59xz4VM4/wWZdo4n9w9f3Ghyx4pIuldbaQcgZ8tOPTHdRDxfishhxrbB3O++cY586IMknUaBVB3Qs6MjENkMDgjwI5iu/a/Oo8jkkk99cViU1dnNdirGw+hJ/d/aKVKoFirkorUX8IGLQEbH54+8Kd6VKtszS1p7o8VD6Pn5z3N/wBpox4Odo/Nmz5929e0qLTySFp7yE+LDnQpcjelSoL09Y8lHpUqVYXQTsVNtSpVFkZrqHmKvuI/0IpUq23IoFbvNQ9SpUqwmV//2Q=="/>
          <p:cNvSpPr>
            <a:spLocks noChangeAspect="1" noChangeArrowheads="1"/>
          </p:cNvSpPr>
          <p:nvPr/>
        </p:nvSpPr>
        <p:spPr bwMode="auto">
          <a:xfrm>
            <a:off x="155575" y="-846138"/>
            <a:ext cx="1333500" cy="1771651"/>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6" name="TextBox 5"/>
          <p:cNvSpPr txBox="1"/>
          <p:nvPr/>
        </p:nvSpPr>
        <p:spPr>
          <a:xfrm>
            <a:off x="539552" y="980728"/>
            <a:ext cx="8280920" cy="954107"/>
          </a:xfrm>
          <a:prstGeom prst="rect">
            <a:avLst/>
          </a:prstGeom>
          <a:noFill/>
        </p:spPr>
        <p:txBody>
          <a:bodyPr wrap="square" rtlCol="0">
            <a:spAutoFit/>
          </a:bodyPr>
          <a:lstStyle/>
          <a:p>
            <a:pPr>
              <a:buFont typeface="Arial" pitchFamily="34" charset="0"/>
              <a:buChar char="•"/>
            </a:pPr>
            <a:r>
              <a:rPr lang="en-AU" sz="2800" dirty="0" smtClean="0"/>
              <a:t> WBE will probably happen whether we like it or not</a:t>
            </a:r>
          </a:p>
          <a:p>
            <a:pPr>
              <a:buFont typeface="Arial" pitchFamily="34" charset="0"/>
              <a:buChar char="•"/>
            </a:pPr>
            <a:r>
              <a:rPr lang="en-AU" sz="2800" dirty="0" smtClean="0"/>
              <a:t> All technology has risks </a:t>
            </a:r>
            <a:r>
              <a:rPr lang="en-AU" sz="2800" dirty="0" err="1" smtClean="0"/>
              <a:t>vs</a:t>
            </a:r>
            <a:r>
              <a:rPr lang="en-AU" sz="2800" dirty="0" smtClean="0"/>
              <a:t> benefits</a:t>
            </a:r>
            <a:endParaRPr lang="en-AU" sz="2800" dirty="0"/>
          </a:p>
        </p:txBody>
      </p:sp>
      <p:pic>
        <p:nvPicPr>
          <p:cNvPr id="106498" name="Picture 2" descr="http://catchra13.files.wordpress.com/2012/10/hal-9000.jpg"/>
          <p:cNvPicPr>
            <a:picLocks noChangeAspect="1" noChangeArrowheads="1"/>
          </p:cNvPicPr>
          <p:nvPr/>
        </p:nvPicPr>
        <p:blipFill>
          <a:blip r:embed="rId2" cstate="print"/>
          <a:srcRect l="45620" t="6207" b="11864"/>
          <a:stretch>
            <a:fillRect/>
          </a:stretch>
        </p:blipFill>
        <p:spPr bwMode="auto">
          <a:xfrm>
            <a:off x="5292080" y="2420888"/>
            <a:ext cx="3240360" cy="3661493"/>
          </a:xfrm>
          <a:prstGeom prst="rect">
            <a:avLst/>
          </a:prstGeom>
          <a:noFill/>
        </p:spPr>
      </p:pic>
      <p:sp>
        <p:nvSpPr>
          <p:cNvPr id="106500" name="AutoShape 4" descr="http://images.wikia.com/terminator/images/archive/4/49/20100204104618!Terminator.jpg"/>
          <p:cNvSpPr>
            <a:spLocks noChangeAspect="1" noChangeArrowheads="1"/>
          </p:cNvSpPr>
          <p:nvPr/>
        </p:nvSpPr>
        <p:spPr bwMode="auto">
          <a:xfrm>
            <a:off x="63500" y="-136525"/>
            <a:ext cx="7248525" cy="5800725"/>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106502" name="AutoShape 6" descr="http://images.wikia.com/terminator/images/archive/4/49/20100204104618!Terminator.jpg"/>
          <p:cNvSpPr>
            <a:spLocks noChangeAspect="1" noChangeArrowheads="1"/>
          </p:cNvSpPr>
          <p:nvPr/>
        </p:nvSpPr>
        <p:spPr bwMode="auto">
          <a:xfrm>
            <a:off x="63500" y="-136525"/>
            <a:ext cx="7248525" cy="5800725"/>
          </a:xfrm>
          <a:prstGeom prst="rect">
            <a:avLst/>
          </a:prstGeom>
          <a:noFill/>
        </p:spPr>
        <p:txBody>
          <a:bodyPr vert="horz" wrap="square" lIns="91440" tIns="45720" rIns="91440" bIns="45720" numCol="1" anchor="t" anchorCtr="0" compatLnSpc="1">
            <a:prstTxWarp prst="textNoShape">
              <a:avLst/>
            </a:prstTxWarp>
          </a:bodyPr>
          <a:lstStyle/>
          <a:p>
            <a:endParaRPr lang="en-AU"/>
          </a:p>
        </p:txBody>
      </p:sp>
      <p:pic>
        <p:nvPicPr>
          <p:cNvPr id="106503" name="Picture 7" descr="D:\My Pictures\Screenpresso\2014-03-01_14h23_26.png"/>
          <p:cNvPicPr>
            <a:picLocks noChangeAspect="1" noChangeArrowheads="1"/>
          </p:cNvPicPr>
          <p:nvPr/>
        </p:nvPicPr>
        <p:blipFill>
          <a:blip r:embed="rId3" cstate="print"/>
          <a:srcRect/>
          <a:stretch>
            <a:fillRect/>
          </a:stretch>
        </p:blipFill>
        <p:spPr bwMode="auto">
          <a:xfrm>
            <a:off x="395536" y="2420888"/>
            <a:ext cx="4621659" cy="3670048"/>
          </a:xfrm>
          <a:prstGeom prst="rect">
            <a:avLst/>
          </a:prstGeom>
          <a:noFill/>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8" name="AutoShape 12" descr="data:image/jpeg;base64,/9j/4AAQSkZJRgABAQAAAQABAAD/2wCEAAkGBhQRERUUEhQUFBUUGBUZFRYVFxoXFxwVFBgXFRgXFRYfHiYeFxwjGxUXHy8gIycqLSwvFR4xNTAqNSYrLCkBCQoKDgwOGg8PGi0kHR0uKi8vKiwpLyw0LCwqKSk1LCk0LC8qLywuKSwsKSktLCwsLCkpLCosLiwsKSwsLiwsLP/AABEIAKIAegMBIgACEQEDEQH/xAAcAAABBQEBAQAAAAAAAAAAAAAGAAMEBQcCAQj/xABJEAACAQMCAgcDBgoHCAMAAAABAgMABBESIQUxBhMiQVFhcRSBkQcjMlKTsRYXQmJkocHR4eIzU2NyktLwFSRDgqKywvFFVKP/xAAaAQACAwEBAAAAAAAAAAAAAAADBAABAgUH/8QAMREAAQMBBgMHBAIDAAAAAAAAAQACEQMEEiExQVETYaEiMnGRsdHwFBWB4QXxQlLB/9oADAMBAAIRAxEAPwDSqae5VWVSwDNnSpO5xzwO+naqeO8ENwOy+hgkiggc9akYZuenOCR5CvP2AEw4wF23EgYK0aQDAJxnYeZ57fCuqHfwNTSQZHy3MgAYGH7KjuXt8vIVHl6FZkPzhEek472ySCFxjAjAH0c9/dRRTpn/AD6Id5/+vVEk14iFQ7qpY4UMQCT4Dx5j409VB+CKDk7DOQ+wJZS6SAZO4wUUZ54+NRrfoQNK65X1BXB07Ll0CEqPHbOTzyc1LlKO90UvP26q9fikYlWIt22zgegzg+G29S6r7DgkUWCFBZdWliBkKxLaR5DUQKsKE+7PZRGzqlSpUqwrSpUqVRRKlSpVFEqVKlUUSpUsVVcX19bb6ZHQM7BgpGCFjdxnI8VHuojGXzCy50CVa0qFLHpVKIo1aIySlYz2STqUxCUnZdmOcY5Z76suKcTeK4VFw2tAFUnC62lVQzHBIAGaMbJUDrp9VgVmkSrmlQ0/TD5suIs4BOC2N1hWbGceLac+WaePSN1d0dEXSXVTrZsyR9UMYCZwTKAMZORy3qfSVhp1CnGZur+lQ5ZdIWZJpiDgJAVjJ5NICpGcctWN6f4XxCSa6IbCrHGwKhiR1gmeJj9Eah83t68qhstQTOntl1UFVpV5SrrRXvV0C45EkLilXfV0uqq+G5S8FxSpzqqXU+dXwnbKXgm6VO9R50uo86vgv2VXgm6TW6sVJAJUkqT3EgqSPcSPfXooM+Um/ki9laJmBSR5WCkjUkChmU45jBNHstE1agYDE+yHVfdbKKzwWHAHVrgacYGMaBpXBHLC7eldT8IicsWRSXChieZCnK792DvtQf014uxurIROQiPDLJpJAKzSpFGDjmDljiiDjfSf2VvnIJuqBQNOApjXWQASNWogEgE42pw0akNIOLpw8D/SFfbJnRTjwCAnJiTOnTy/Jxpx8NvSvZ+ERPnVGpySTt3tpJPr2F3/ADRVKOlM3+0zaiBzEIlbIC5yz6etJLf0YG2MZznaqTon0qWCHTJHMUa7njM2AY1eSVtCkk5PMbgYGa2bPVLLwOOGu8+2SriMmEaR8LiVSgjUKwCsuNioBAB8hk11b2KR/QRVwunb6oJbHxJPvNVPF+l8du7r1csghCmd4wCsQflryQScb4GcDeueIdMkileJIZpnjjSU9UFI6tgTqySOWOXM52pYUK7tDj+vcIl9gRCBXQobsOnEUrwgRzLHcZEMzKAjOBkqN9Q5EZIwcbVKuek4inSOWCZEkkESTEL1ZkP0Rs2oA9xIqxZqgMEY/PkZqcRucq7xSxQnYdKZZbu7geGRY4goDLoBQGNmLOdW5bHZwPDOKdsOk8cVnaFfaJ3nUdShw074GSXOQowOZziimyvHTqJWBVBRPiuhVFxHpM0EYka0uCujXJp0Hq1HMMNW5AGcLnaoMl0JOK2bI2Ue0nZfAgtGQcehrTLO44nn0ChqBFgFdaa6Ee2TXmaq5GaudlDoa49bCW/tI2GVMV5q9HRE/wDI0S1UcY6SJbT20Tqf95ZkDZwFIAxkd+SwFJWYuD+wJMH0PoiVQLuPL1QLDZyiwlllB1xTWkA230WcirkeRYsfdTnTe/60X8c0kokjZBbW66ghi7DGUgDD/lZJOBgVoFtxcPczW+kgxJE5bOx63Vtjuxp/XVkBXUFsLXhzm8xjvdjTYdUtwZbAPzFCZuFh4zGZDpE1okcZIOGkEpOgHlnBofkjP+x2GDn28936VWn16BUZaQIwyjXafdWaUzjv1Wb31lAl7fJezTwpcMrx6XdY5Y2QIy7AhmBGMedWlnahOIXaqDpWyt1XPgocDfvOKNtNeFat1clsRpGfhjlyVCnBWa2EZ9i4Jsdp487cuzJz8KgX9+Z2jM0kpuV4hGDB2hHFCkuFOgDTuMHWck5Nadd3hSSJBFI4kLAuoyqYXOZD3A8vWpWmti03TeLc513J5KuFOEoKtrlY+I8Rjc6XmjiaIEHtqkLBipxg4NU/BJhapwu5mBEItXhd8EiN3KspbAyAdJGa03TXuKwLQIiMwAcdmkbK+Hz+TKzjpRxpZ5JkeWVYTah7RItaieRwwbJAy+CANOwxkmpfR6M+18L2/wDj3z/+VHmmnYedEZXEBgGHjyjZUaZmZXUk2RjuFNU5JH391cUF94ntIgiMFBoQ6acN9oubSHONaXYU+DiNGRvcwB91GAXNRLrggkuIJixBg63CgbHrVCnPhjFc2yOLKl8bHzgx1RqovNjw9UAR9I5At/cr2ZltLYN+bMrSRP8ABsn4VLt7SeFZ2SK5ihaym6xppQ5NwqkrKuHYgkZzjHdRQnQmHrLtySVvFVZE2AGAclTzySc+tP8ADOjrxo0U1zJPEYzGEdEUhSNO7qMsdO2TXa4zI7I23ygYfgg5pPhu15+p9UP2dy5k4L2m7cUmvtHtfMKe19bfxqkso5Fseu66brLi69lDF2xHC1wVYIM7McHtc96LeF9BjDJbO1zLKLTUsKsqACN106Tjcnl2vICpadCo/YmtC7lS7yK4wHV2kMqsvdlWNFFWm3AHUaaS4/8AQs3HH5yCHbqwmimvbKydwGto5Yg0jEo5co6o7Eldajx2JzXh4hH7JFBaddbNPdxW9wrsxliLDMgDMTgsq7EbHUTRJadFnTrpDcyNczBFM5RAVWP6KrHjTjnnxzTX4Co0MqSyyPLNIszTjSjrLGAI2RQNK6QMY8zWm1WT2jt+TAxO46+aosdoonFeGJaXXDY4C6o885YGR3yepPMsSSNgcUPcGkubgxXUcNy0zXRLy9YvUezCRo2iEevkqj6ucgmjZOjDu9vJNcPM9tI7qxRE1a06vSQuwAyTnnvSsOiT28pMNxIkDSGQ2+hGXUxywVyNSqTvgVq+IwxO+O59ZCq6Z+ckBcQtm9m4hddbN1tteOICJGCoBJHkBc4IOs5z4CiRbX2/iFxHOz9VapAEjR2QGSZesaRtJBbGwHdtVnP0HVra6g6x8XUrSs2kZUsyNhR3jsDn413fdFC0/tEE8lvIUVJNKq6yIn0dStsGHcwrDqjTrBxg7d32PmrDSPnj+kFzSXNzJcTQxXLzxXRSB1kVYUjhZQY2QuM6l1Fsqc6hWoiqEdFXjneW3uZIVmcPLEER1Z9gzKWGULAb4oiSInyoNY8SA3Tx5fMERguzKfiGV3qMRUmRwBgVGqVowGoVs1KDV+Ue1PLrf8H8ad/GFahdRMgHiVx8N96yq6v8bRhB5u2f+kbfGosHDZbkkmRCVxgahjtHGw2x3n3U99sojKfNcJv8laHZx5fta2nynWZO3W/4P41YDptb6NXzmP7v8ayNei86N+QQO/Vgc8b/AKviKnpZTFByAJ04JwQc6fhS7rNTpk4EhV9yrtMOHRH7fKbZj+t/wfxphvlZsh/XfZ/xoE/B12wVKlTjc9nGTjcHf3edQk6PmUEqVOkkHfHLBznzGT/ymhto0zmCst/krRqB5LRPxw2P9t5fN/xr1flisD/XeZ6vb/urLLjolMu40MT3agABtjfvznG3hUEdH5fzSw1ZUHAAU6c6uXicc8CmW2Wmd02LZWdotug+V+wH9d9n/Gubr5aeHgf8b7P+asT/AAbujn6GdsKG8SRjwGME+41Bj4RLJL1bFVOAQc6l7RUDBHMdob8hvR+HAujJWKleZMLbT8t/Dv7f7P8Amrz8d/Dv0j7P+asWbojPk40EDkSwGRnGd+W+BjzrmHoxM6q0el8gZwcYLEqB58s++s/SsR+NUW2fjx4d+kfZ/wA1eH5duHf2/wBl/NWLt0RuNtk35dsctznyGx3O21U11blGKtzU4PqKv6dqrju1W+H5dOHfpH2X81efj14d+kfZD/NXz4y1zis/SU+aIK7kQHijdwUe7P311BxZ15HHpt591NEVItbB3+ghPmBt8eQp+SuQWMAT0PFyeZb3OefoauIZyUHaJHme+olrwgIcykf3U7R+PIfroh4XudIVVA5LtnHie+uTb3XRMJCtdJ7KZtFL83b3sahXjlTszfE/67h8KMre96oclHqo/dUa5ulkycKf+UfurnfcGloAZircW3I1QHxC5ZskyMGPfk8htj9X6qqfZ5O6RgCc/SYb7b+uw+Aos4/NGpGRk+C4AHqfGnOjVzE7hSMDvDAEV0adoLWXnNwW6dV7GyEFm3Yc5mHj2j3HPj40xLfdWewSWxguSc45Y9PKvoc/J9byRakVRkbbAg1kvS/oiYZMKuCeS+P909/pzorbSbwa5sTkc042o4EcTIoMF6z/AJTBvInB/XTUd467B2HkGI8v2mpVnaN1yrpOdQ2I8D305xuZTcSFANOo4xy91PRgnJ7V0bJmTikjtqaR8+Oojux921MO+dyck9551PtJx4D4Vc27KfyV+AqXUCpVLNEJmuaNurX6q/AV51K/VX4CqhDFrGylCyij30jH15T9y8vvqJc8dQbDU+OQ+ivuH8KpJrpnOWJJ8zXtrYPK2lAST3AZohqQJyWBRAxeVMfjTucABB+bz955mrOyd104OGbf0HifX9lT+D/J9Kso9oXSqjUQds+A9D3mmOK3ketliOrftP8AsXy86VN2sIGIQahaTdYFOueIsyhc5zy+7J9a9HESi4G40sfUgHO/uquJ+cx9T/xH7xXtqupVB8XX3EfzUBtgp6BLXAh/inEdZ5YA2A5/r7zUex4kY2BBwRUW5NRC9NvphzbpXaZSaW3VqXCflQeJNJz6d3w7qv8Ah3HIOJqyOA23aQ7EfnL+8Vh4uDVvw2OSPTNG5Vl3BHOlqVkFM9nLZLVbKAO9GyLOl3QyeCNpLaWSSLHbTOXVfX8pazg1rnR3p+khCTHqZD3n+jY+R/J9Dt51bcU6E2dy2t4ijd5iOjV6jBB9acOCxStJo9mqPysRikIq0tLk1pZ6D2MLr807gnB1uSo8NhjNS4DDED1VvErAHBCD41sNcVmrbqbsghDgvBZrjdVwo5u2yj39/oKIV6Gpgf7wvwH+arq8uS8Kup2IAI5c9i330Otqye1W20w5IGoXHDBZpDNvvyrTLfpdZRxBLcmEkAHMeT4btnf13rKA1OK9ALQc13K1AVMyjHpbx65ZtLys6EDSwOAyjlVTwyTLD1Fc20vWW7qeceGX0zg/686Y4e+GrTKbWYNyQA2GFuoRgiZkcDv6z7jTcA0qp/OY+4BafhbE4buLZ8sH/wB01xNdCsv1AUHmx+kfvpqIxXPGcIFu+dRGqZejeoTUsV3qeS5qZbXzKMZ2qHXoNUtuaDmpXtO+9EPBunNxagBWEkY/IfcAfmnmtCzCu4JMc6hE5oT6bXDELTrT5UbeQYmjeM+K4cfsNWEPS6wb/jY9Y2A+OKyeazPMbiurSzY89hViRkUi+xUCJGC2KG7tnUBLmIjJONQHPuGd6Xs9t/8AYi+0T99ZnbxRkYJ3pluGLnmK3L90r9Iye8fJUYpxa4FSbSAuwA/150NdtxhTLY6InP1sKPvP3D401aPvXl7PnCr9Fdh+0++p3R/hvWNqI7Kke9jyX/XdW8zASzoa0uKKI89XG2+Co+I2z7wBT3HU1BWHJh/1DZvfyPvplb5XDIN9ODnx7jgdwG2PSpcA6yF1717S+76Q+G/upjNq5LpBlAXE48GqtqI+MW9DsgpZy7NndeauKVKlWUyu+6ptlwkyRs+cYYKu2QWPcTnbmPH4AmoQG1SLPiTxBgmntc8qrcsjYkHHPuqKgrzgfDJTpyhZHAYEbgA5O59xz4VM4/wWZdo4n9w9f3Ghyx4pIuldbaQcgZ8tOPTHdRDxfishhxrbB3O++cY586IMknUaBVB3Qs6MjENkMDgjwI5iu/a/Oo8jkkk99cViU1dnNdirGw+hJ/d/aKVKoFirkorUX8IGLQEbH54+8Kd6VKtszS1p7o8VD6Pn5z3N/wBpox4Odo/Nmz5929e0qLTySFp7yE+LDnQpcjelSoL09Y8lHpUqVYXQTsVNtSpVFkZrqHmKvuI/0IpUq23IoFbvNQ9SpUqwmV//2Q=="/>
          <p:cNvSpPr>
            <a:spLocks noChangeAspect="1" noChangeArrowheads="1"/>
          </p:cNvSpPr>
          <p:nvPr/>
        </p:nvSpPr>
        <p:spPr bwMode="auto">
          <a:xfrm>
            <a:off x="155575" y="-846138"/>
            <a:ext cx="1333500" cy="1771651"/>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80910" name="AutoShape 14" descr="data:image/jpeg;base64,/9j/4AAQSkZJRgABAQAAAQABAAD/2wCEAAkGBhQRERUUEhQUFBUUGBUZFRYVFxoXFxwVFBgXFRgXFRYfHiYeFxwjGxUXHy8gIycqLSwvFR4xNTAqNSYrLCkBCQoKDgwOGg8PGi0kHR0uKi8vKiwpLyw0LCwqKSk1LCk0LC8qLywuKSwsKSktLCwsLCkpLCosLiwsKSwsLiwsLP/AABEIAKIAegMBIgACEQEDEQH/xAAcAAABBQEBAQAAAAAAAAAAAAAGAAMEBQcCAQj/xABJEAACAQMCAgcDBgoHCAMAAAABAgMABBESIQUxBhMiQVFhcRSBkQcjMlKTsRYXQmJkocHR4eIzU2NyktLwFSRDgqKywvFFVKP/xAAaAQACAwEBAAAAAAAAAAAAAAADBAABAgUH/8QAMREAAQMBBgMHBAIDAAAAAAAAAQACEQMEEiExQVETYaEiMnGRsdHwFBWB4QXxQlLB/9oADAMBAAIRAxEAPwDSqae5VWVSwDNnSpO5xzwO+naqeO8ENwOy+hgkiggc9akYZuenOCR5CvP2AEw4wF23EgYK0aQDAJxnYeZ57fCuqHfwNTSQZHy3MgAYGH7KjuXt8vIVHl6FZkPzhEek472ySCFxjAjAH0c9/dRRTpn/AD6Id5/+vVEk14iFQ7qpY4UMQCT4Dx5j409VB+CKDk7DOQ+wJZS6SAZO4wUUZ54+NRrfoQNK65X1BXB07Ll0CEqPHbOTzyc1LlKO90UvP26q9fikYlWIt22zgegzg+G29S6r7DgkUWCFBZdWliBkKxLaR5DUQKsKE+7PZRGzqlSpUqwrSpUqVRRKlSpVFEqVKlUUSpUsVVcX19bb6ZHQM7BgpGCFjdxnI8VHuojGXzCy50CVa0qFLHpVKIo1aIySlYz2STqUxCUnZdmOcY5Z76suKcTeK4VFw2tAFUnC62lVQzHBIAGaMbJUDrp9VgVmkSrmlQ0/TD5suIs4BOC2N1hWbGceLac+WaePSN1d0dEXSXVTrZsyR9UMYCZwTKAMZORy3qfSVhp1CnGZur+lQ5ZdIWZJpiDgJAVjJ5NICpGcctWN6f4XxCSa6IbCrHGwKhiR1gmeJj9Eah83t68qhstQTOntl1UFVpV5SrrRXvV0C45EkLilXfV0uqq+G5S8FxSpzqqXU+dXwnbKXgm6VO9R50uo86vgv2VXgm6TW6sVJAJUkqT3EgqSPcSPfXooM+Um/ki9laJmBSR5WCkjUkChmU45jBNHstE1agYDE+yHVfdbKKzwWHAHVrgacYGMaBpXBHLC7eldT8IicsWRSXChieZCnK792DvtQf014uxurIROQiPDLJpJAKzSpFGDjmDljiiDjfSf2VvnIJuqBQNOApjXWQASNWogEgE42pw0akNIOLpw8D/SFfbJnRTjwCAnJiTOnTy/Jxpx8NvSvZ+ERPnVGpySTt3tpJPr2F3/ADRVKOlM3+0zaiBzEIlbIC5yz6etJLf0YG2MZznaqTon0qWCHTJHMUa7njM2AY1eSVtCkk5PMbgYGa2bPVLLwOOGu8+2SriMmEaR8LiVSgjUKwCsuNioBAB8hk11b2KR/QRVwunb6oJbHxJPvNVPF+l8du7r1csghCmd4wCsQflryQScb4GcDeueIdMkileJIZpnjjSU9UFI6tgTqySOWOXM52pYUK7tDj+vcIl9gRCBXQobsOnEUrwgRzLHcZEMzKAjOBkqN9Q5EZIwcbVKuek4inSOWCZEkkESTEL1ZkP0Rs2oA9xIqxZqgMEY/PkZqcRucq7xSxQnYdKZZbu7geGRY4goDLoBQGNmLOdW5bHZwPDOKdsOk8cVnaFfaJ3nUdShw074GSXOQowOZziimyvHTqJWBVBRPiuhVFxHpM0EYka0uCujXJp0Hq1HMMNW5AGcLnaoMl0JOK2bI2Ue0nZfAgtGQcehrTLO44nn0ChqBFgFdaa6Ee2TXmaq5GaudlDoa49bCW/tI2GVMV5q9HRE/wDI0S1UcY6SJbT20Tqf95ZkDZwFIAxkd+SwFJWYuD+wJMH0PoiVQLuPL1QLDZyiwlllB1xTWkA230WcirkeRYsfdTnTe/60X8c0kokjZBbW66ghi7DGUgDD/lZJOBgVoFtxcPczW+kgxJE5bOx63Vtjuxp/XVkBXUFsLXhzm8xjvdjTYdUtwZbAPzFCZuFh4zGZDpE1okcZIOGkEpOgHlnBofkjP+x2GDn28936VWn16BUZaQIwyjXafdWaUzjv1Wb31lAl7fJezTwpcMrx6XdY5Y2QIy7AhmBGMedWlnahOIXaqDpWyt1XPgocDfvOKNtNeFat1clsRpGfhjlyVCnBWa2EZ9i4Jsdp487cuzJz8KgX9+Z2jM0kpuV4hGDB2hHFCkuFOgDTuMHWck5Nadd3hSSJBFI4kLAuoyqYXOZD3A8vWpWmti03TeLc513J5KuFOEoKtrlY+I8Rjc6XmjiaIEHtqkLBipxg4NU/BJhapwu5mBEItXhd8EiN3KspbAyAdJGa03TXuKwLQIiMwAcdmkbK+Hz+TKzjpRxpZ5JkeWVYTah7RItaieRwwbJAy+CANOwxkmpfR6M+18L2/wDj3z/+VHmmnYedEZXEBgGHjyjZUaZmZXUk2RjuFNU5JH391cUF94ntIgiMFBoQ6acN9oubSHONaXYU+DiNGRvcwB91GAXNRLrggkuIJixBg63CgbHrVCnPhjFc2yOLKl8bHzgx1RqovNjw9UAR9I5At/cr2ZltLYN+bMrSRP8ABsn4VLt7SeFZ2SK5ihaym6xppQ5NwqkrKuHYgkZzjHdRQnQmHrLtySVvFVZE2AGAclTzySc+tP8ADOjrxo0U1zJPEYzGEdEUhSNO7qMsdO2TXa4zI7I23ygYfgg5pPhu15+p9UP2dy5k4L2m7cUmvtHtfMKe19bfxqkso5Fseu66brLi69lDF2xHC1wVYIM7McHtc96LeF9BjDJbO1zLKLTUsKsqACN106Tjcnl2vICpadCo/YmtC7lS7yK4wHV2kMqsvdlWNFFWm3AHUaaS4/8AQs3HH5yCHbqwmimvbKydwGto5Yg0jEo5co6o7Eldajx2JzXh4hH7JFBaddbNPdxW9wrsxliLDMgDMTgsq7EbHUTRJadFnTrpDcyNczBFM5RAVWP6KrHjTjnnxzTX4Co0MqSyyPLNIszTjSjrLGAI2RQNK6QMY8zWm1WT2jt+TAxO46+aosdoonFeGJaXXDY4C6o885YGR3yepPMsSSNgcUPcGkubgxXUcNy0zXRLy9YvUezCRo2iEevkqj6ucgmjZOjDu9vJNcPM9tI7qxRE1a06vSQuwAyTnnvSsOiT28pMNxIkDSGQ2+hGXUxywVyNSqTvgVq+IwxO+O59ZCq6Z+ckBcQtm9m4hddbN1tteOICJGCoBJHkBc4IOs5z4CiRbX2/iFxHOz9VapAEjR2QGSZesaRtJBbGwHdtVnP0HVra6g6x8XUrSs2kZUsyNhR3jsDn413fdFC0/tEE8lvIUVJNKq6yIn0dStsGHcwrDqjTrBxg7d32PmrDSPnj+kFzSXNzJcTQxXLzxXRSB1kVYUjhZQY2QuM6l1Fsqc6hWoiqEdFXjneW3uZIVmcPLEER1Z9gzKWGULAb4oiSInyoNY8SA3Tx5fMERguzKfiGV3qMRUmRwBgVGqVowGoVs1KDV+Ue1PLrf8H8ad/GFahdRMgHiVx8N96yq6v8bRhB5u2f+kbfGosHDZbkkmRCVxgahjtHGw2x3n3U99sojKfNcJv8laHZx5fta2nynWZO3W/4P41YDptb6NXzmP7v8ayNei86N+QQO/Vgc8b/AKviKnpZTFByAJ04JwQc6fhS7rNTpk4EhV9yrtMOHRH7fKbZj+t/wfxphvlZsh/XfZ/xoE/B12wVKlTjc9nGTjcHf3edQk6PmUEqVOkkHfHLBznzGT/ymhto0zmCst/krRqB5LRPxw2P9t5fN/xr1flisD/XeZ6vb/urLLjolMu40MT3agABtjfvznG3hUEdH5fzSw1ZUHAAU6c6uXicc8CmW2Wmd02LZWdotug+V+wH9d9n/Gubr5aeHgf8b7P+asT/AAbujn6GdsKG8SRjwGME+41Bj4RLJL1bFVOAQc6l7RUDBHMdob8hvR+HAujJWKleZMLbT8t/Dv7f7P8Amrz8d/Dv0j7P+asWbojPk40EDkSwGRnGd+W+BjzrmHoxM6q0el8gZwcYLEqB58s++s/SsR+NUW2fjx4d+kfZ/wA1eH5duHf2/wBl/NWLt0RuNtk35dsctznyGx3O21U11blGKtzU4PqKv6dqrju1W+H5dOHfpH2X81efj14d+kfZD/NXz4y1zis/SU+aIK7kQHijdwUe7P311BxZ15HHpt591NEVItbB3+ghPmBt8eQp+SuQWMAT0PFyeZb3OefoauIZyUHaJHme+olrwgIcykf3U7R+PIfroh4XudIVVA5LtnHie+uTb3XRMJCtdJ7KZtFL83b3sahXjlTszfE/67h8KMre96oclHqo/dUa5ulkycKf+UfurnfcGloAZircW3I1QHxC5ZskyMGPfk8htj9X6qqfZ5O6RgCc/SYb7b+uw+Aos4/NGpGRk+C4AHqfGnOjVzE7hSMDvDAEV0adoLWXnNwW6dV7GyEFm3Yc5mHj2j3HPj40xLfdWewSWxguSc45Y9PKvoc/J9byRakVRkbbAg1kvS/oiYZMKuCeS+P909/pzorbSbwa5sTkc042o4EcTIoMF6z/AJTBvInB/XTUd467B2HkGI8v2mpVnaN1yrpOdQ2I8D305xuZTcSFANOo4xy91PRgnJ7V0bJmTikjtqaR8+Oojux921MO+dyck9551PtJx4D4Vc27KfyV+AqXUCpVLNEJmuaNurX6q/AV51K/VX4CqhDFrGylCyij30jH15T9y8vvqJc8dQbDU+OQ+ivuH8KpJrpnOWJJ8zXtrYPK2lAST3AZohqQJyWBRAxeVMfjTucABB+bz955mrOyd104OGbf0HifX9lT+D/J9Kso9oXSqjUQds+A9D3mmOK3ketliOrftP8AsXy86VN2sIGIQahaTdYFOueIsyhc5zy+7J9a9HESi4G40sfUgHO/uquJ+cx9T/xH7xXtqupVB8XX3EfzUBtgp6BLXAh/inEdZ5YA2A5/r7zUex4kY2BBwRUW5NRC9NvphzbpXaZSaW3VqXCflQeJNJz6d3w7qv8Ah3HIOJqyOA23aQ7EfnL+8Vh4uDVvw2OSPTNG5Vl3BHOlqVkFM9nLZLVbKAO9GyLOl3QyeCNpLaWSSLHbTOXVfX8pazg1rnR3p+khCTHqZD3n+jY+R/J9Dt51bcU6E2dy2t4ijd5iOjV6jBB9acOCxStJo9mqPysRikIq0tLk1pZ6D2MLr807gnB1uSo8NhjNS4DDED1VvErAHBCD41sNcVmrbqbsghDgvBZrjdVwo5u2yj39/oKIV6Gpgf7wvwH+arq8uS8Kup2IAI5c9i330Otqye1W20w5IGoXHDBZpDNvvyrTLfpdZRxBLcmEkAHMeT4btnf13rKA1OK9ALQc13K1AVMyjHpbx65ZtLys6EDSwOAyjlVTwyTLD1Fc20vWW7qeceGX0zg/686Y4e+GrTKbWYNyQA2GFuoRgiZkcDv6z7jTcA0qp/OY+4BafhbE4buLZ8sH/wB01xNdCsv1AUHmx+kfvpqIxXPGcIFu+dRGqZejeoTUsV3qeS5qZbXzKMZ2qHXoNUtuaDmpXtO+9EPBunNxagBWEkY/IfcAfmnmtCzCu4JMc6hE5oT6bXDELTrT5UbeQYmjeM+K4cfsNWEPS6wb/jY9Y2A+OKyeazPMbiurSzY89hViRkUi+xUCJGC2KG7tnUBLmIjJONQHPuGd6Xs9t/8AYi+0T99ZnbxRkYJ3pluGLnmK3L90r9Iye8fJUYpxa4FSbSAuwA/150NdtxhTLY6InP1sKPvP3D401aPvXl7PnCr9Fdh+0++p3R/hvWNqI7Kke9jyX/XdW8zASzoa0uKKI89XG2+Co+I2z7wBT3HU1BWHJh/1DZvfyPvplb5XDIN9ODnx7jgdwG2PSpcA6yF1717S+76Q+G/upjNq5LpBlAXE48GqtqI+MW9DsgpZy7NndeauKVKlWUyu+6ptlwkyRs+cYYKu2QWPcTnbmPH4AmoQG1SLPiTxBgmntc8qrcsjYkHHPuqKgrzgfDJTpyhZHAYEbgA5O59xz4VM4/wWZdo4n9w9f3Ghyx4pIuldbaQcgZ8tOPTHdRDxfishhxrbB3O++cY586IMknUaBVB3Qs6MjENkMDgjwI5iu/a/Oo8jkkk99cViU1dnNdirGw+hJ/d/aKVKoFirkorUX8IGLQEbH54+8Kd6VKtszS1p7o8VD6Pn5z3N/wBpox4Odo/Nmz5929e0qLTySFp7yE+LDnQpcjelSoL09Y8lHpUqVYXQTsVNtSpVFkZrqHmKvuI/0IpUq23IoFbvNQ9SpUqwmV//2Q=="/>
          <p:cNvSpPr>
            <a:spLocks noChangeAspect="1" noChangeArrowheads="1"/>
          </p:cNvSpPr>
          <p:nvPr/>
        </p:nvSpPr>
        <p:spPr bwMode="auto">
          <a:xfrm>
            <a:off x="155575" y="-846138"/>
            <a:ext cx="1333500" cy="1771651"/>
          </a:xfrm>
          <a:prstGeom prst="rect">
            <a:avLst/>
          </a:prstGeom>
          <a:noFill/>
        </p:spPr>
        <p:txBody>
          <a:bodyPr vert="horz" wrap="square" lIns="91440" tIns="45720" rIns="91440" bIns="45720" numCol="1" anchor="t" anchorCtr="0" compatLnSpc="1">
            <a:prstTxWarp prst="textNoShape">
              <a:avLst/>
            </a:prstTxWarp>
          </a:bodyPr>
          <a:lstStyle/>
          <a:p>
            <a:endParaRPr lang="en-AU"/>
          </a:p>
        </p:txBody>
      </p:sp>
      <p:pic>
        <p:nvPicPr>
          <p:cNvPr id="105474" name="Picture 2" descr="http://blogs.abc.net.au/.a/6a00e0097e4e6888330120a5776e8a970b-pi"/>
          <p:cNvPicPr>
            <a:picLocks noChangeAspect="1" noChangeArrowheads="1"/>
          </p:cNvPicPr>
          <p:nvPr/>
        </p:nvPicPr>
        <p:blipFill>
          <a:blip r:embed="rId2" cstate="print"/>
          <a:srcRect/>
          <a:stretch>
            <a:fillRect/>
          </a:stretch>
        </p:blipFill>
        <p:spPr bwMode="auto">
          <a:xfrm>
            <a:off x="1619672" y="548680"/>
            <a:ext cx="5944813" cy="5588124"/>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443</TotalTime>
  <Words>858</Words>
  <Application>Microsoft Office PowerPoint</Application>
  <PresentationFormat>On-screen Show (4:3)</PresentationFormat>
  <Paragraphs>162</Paragraphs>
  <Slides>86</Slides>
  <Notes>0</Notes>
  <HiddenSlides>0</HiddenSlides>
  <MMClips>0</MMClips>
  <ScaleCrop>false</ScaleCrop>
  <HeadingPairs>
    <vt:vector size="4" baseType="variant">
      <vt:variant>
        <vt:lpstr>Theme</vt:lpstr>
      </vt:variant>
      <vt:variant>
        <vt:i4>1</vt:i4>
      </vt:variant>
      <vt:variant>
        <vt:lpstr>Slide Titles</vt:lpstr>
      </vt:variant>
      <vt:variant>
        <vt:i4>86</vt:i4>
      </vt:variant>
    </vt:vector>
  </HeadingPairs>
  <TitlesOfParts>
    <vt:vector size="87" baseType="lpstr">
      <vt:lpstr>Office Theme</vt:lpstr>
      <vt:lpstr>Whole Brain Emulation: The Fast-Track to AI?</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Whole Brain Emulation: The Fast-Track to AI?</dc:title>
  <dc:creator>Fods12</dc:creator>
  <cp:lastModifiedBy>Fods12</cp:lastModifiedBy>
  <cp:revision>157</cp:revision>
  <dcterms:created xsi:type="dcterms:W3CDTF">2014-02-18T04:23:20Z</dcterms:created>
  <dcterms:modified xsi:type="dcterms:W3CDTF">2014-03-01T03:26:42Z</dcterms:modified>
</cp:coreProperties>
</file>