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3" r:id="rId3"/>
    <p:sldId id="304" r:id="rId4"/>
    <p:sldId id="308" r:id="rId5"/>
    <p:sldId id="294" r:id="rId6"/>
    <p:sldId id="307" r:id="rId7"/>
    <p:sldId id="306" r:id="rId8"/>
    <p:sldId id="302" r:id="rId9"/>
    <p:sldId id="309" r:id="rId10"/>
    <p:sldId id="311" r:id="rId11"/>
    <p:sldId id="312" r:id="rId12"/>
    <p:sldId id="313" r:id="rId13"/>
    <p:sldId id="314" r:id="rId14"/>
    <p:sldId id="301" r:id="rId15"/>
    <p:sldId id="305" r:id="rId16"/>
    <p:sldId id="298"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8864" autoAdjust="0"/>
  </p:normalViewPr>
  <p:slideViewPr>
    <p:cSldViewPr>
      <p:cViewPr>
        <p:scale>
          <a:sx n="80" d="100"/>
          <a:sy n="80" d="100"/>
        </p:scale>
        <p:origin x="-1512" y="-259"/>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4D107ED1-85D5-4BA2-A6D6-7D01D305AC8A}" type="datetimeFigureOut">
              <a:rPr lang="en-AU" smtClean="0"/>
              <a:pPr/>
              <a:t>9/03/2017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4D107ED1-85D5-4BA2-A6D6-7D01D305AC8A}" type="datetimeFigureOut">
              <a:rPr lang="en-AU" smtClean="0"/>
              <a:pPr/>
              <a:t>9/03/2017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D107ED1-85D5-4BA2-A6D6-7D01D305AC8A}" type="datetimeFigureOut">
              <a:rPr lang="en-AU" smtClean="0"/>
              <a:pPr/>
              <a:t>9/03/2017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4D107ED1-85D5-4BA2-A6D6-7D01D305AC8A}" type="datetimeFigureOut">
              <a:rPr lang="en-AU" smtClean="0"/>
              <a:pPr/>
              <a:t>9/03/2017</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4D107ED1-85D5-4BA2-A6D6-7D01D305AC8A}" type="datetimeFigureOut">
              <a:rPr lang="en-AU" smtClean="0"/>
              <a:pPr/>
              <a:t>9/03/2017</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4D107ED1-85D5-4BA2-A6D6-7D01D305AC8A}" type="datetimeFigureOut">
              <a:rPr lang="en-AU" smtClean="0"/>
              <a:pPr/>
              <a:t>9/03/2017</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107ED1-85D5-4BA2-A6D6-7D01D305AC8A}" type="datetimeFigureOut">
              <a:rPr lang="en-AU" smtClean="0"/>
              <a:pPr/>
              <a:t>9/03/2017</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107ED1-85D5-4BA2-A6D6-7D01D305AC8A}" type="datetimeFigureOut">
              <a:rPr lang="en-AU" smtClean="0"/>
              <a:pPr/>
              <a:t>9/03/2017</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107ED1-85D5-4BA2-A6D6-7D01D305AC8A}" type="datetimeFigureOut">
              <a:rPr lang="en-AU" smtClean="0"/>
              <a:pPr/>
              <a:t>9/03/2017</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4D107ED1-85D5-4BA2-A6D6-7D01D305AC8A}" type="datetimeFigureOut">
              <a:rPr lang="en-AU" smtClean="0"/>
              <a:pPr/>
              <a:t>9/03/2017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4D107ED1-85D5-4BA2-A6D6-7D01D305AC8A}" type="datetimeFigureOut">
              <a:rPr lang="en-AU" smtClean="0"/>
              <a:pPr/>
              <a:t>9/03/2017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22A4246-757C-4B15-8B30-70C8F2A1AD97}" type="slidenum">
              <a:rPr lang="en-AU" smtClean="0"/>
              <a:pPr/>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107ED1-85D5-4BA2-A6D6-7D01D305AC8A}" type="datetimeFigureOut">
              <a:rPr lang="en-AU" smtClean="0"/>
              <a:pPr/>
              <a:t>9/03/2017</a:t>
            </a:fld>
            <a:endParaRPr lang="en-A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2A4246-757C-4B15-8B30-70C8F2A1AD97}" type="slidenum">
              <a:rPr lang="en-AU" smtClean="0"/>
              <a:pPr/>
              <a:t>‹#›</a:t>
            </a:fld>
            <a:endParaRPr lang="en-A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6165304"/>
            <a:ext cx="9144000" cy="461665"/>
          </a:xfrm>
          <a:prstGeom prst="rect">
            <a:avLst/>
          </a:prstGeom>
        </p:spPr>
        <p:txBody>
          <a:bodyPr wrap="square">
            <a:spAutoFit/>
          </a:bodyPr>
          <a:lstStyle/>
          <a:p>
            <a:pPr algn="ctr"/>
            <a:r>
              <a:rPr lang="en-AU" sz="2400" dirty="0" smtClean="0"/>
              <a:t>March 2017</a:t>
            </a:r>
          </a:p>
        </p:txBody>
      </p:sp>
      <p:pic>
        <p:nvPicPr>
          <p:cNvPr id="4098" name="Picture 2" descr="http://www.kemados.com/photos/mitosateos/4andmaking.jpg"/>
          <p:cNvPicPr>
            <a:picLocks noChangeAspect="1" noChangeArrowheads="1"/>
          </p:cNvPicPr>
          <p:nvPr/>
        </p:nvPicPr>
        <p:blipFill>
          <a:blip r:embed="rId2" cstate="print"/>
          <a:srcRect t="1953" b="10141"/>
          <a:stretch>
            <a:fillRect/>
          </a:stretch>
        </p:blipFill>
        <p:spPr bwMode="auto">
          <a:xfrm>
            <a:off x="1763688" y="1623726"/>
            <a:ext cx="5616624" cy="3821498"/>
          </a:xfrm>
          <a:prstGeom prst="rect">
            <a:avLst/>
          </a:prstGeom>
          <a:noFill/>
        </p:spPr>
      </p:pic>
      <p:sp>
        <p:nvSpPr>
          <p:cNvPr id="7" name="Rectangle 6"/>
          <p:cNvSpPr/>
          <p:nvPr/>
        </p:nvSpPr>
        <p:spPr>
          <a:xfrm>
            <a:off x="0" y="116632"/>
            <a:ext cx="9144000" cy="769441"/>
          </a:xfrm>
          <a:prstGeom prst="rect">
            <a:avLst/>
          </a:prstGeom>
        </p:spPr>
        <p:txBody>
          <a:bodyPr wrap="square">
            <a:spAutoFit/>
          </a:bodyPr>
          <a:lstStyle/>
          <a:p>
            <a:pPr algn="ctr"/>
            <a:r>
              <a:rPr lang="en-AU" sz="4400" dirty="0" smtClean="0"/>
              <a:t>Where does morality come from?</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algn="ctr"/>
            <a:r>
              <a:rPr lang="en-AU" sz="4000" dirty="0" smtClean="0"/>
              <a:t>What Questions do you have?</a:t>
            </a:r>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67544" y="1196752"/>
            <a:ext cx="8208912" cy="3785652"/>
          </a:xfrm>
          <a:prstGeom prst="rect">
            <a:avLst/>
          </a:prstGeom>
          <a:noFill/>
        </p:spPr>
        <p:txBody>
          <a:bodyPr wrap="square" rtlCol="0">
            <a:spAutoFit/>
          </a:bodyPr>
          <a:lstStyle/>
          <a:p>
            <a:pPr marL="514350" indent="-514350">
              <a:lnSpc>
                <a:spcPct val="150000"/>
              </a:lnSpc>
              <a:buFont typeface="+mj-lt"/>
              <a:buAutoNum type="arabicPeriod"/>
            </a:pPr>
            <a:r>
              <a:rPr lang="en-AU" sz="3200" dirty="0" smtClean="0"/>
              <a:t>What is morality? </a:t>
            </a:r>
            <a:endParaRPr lang="en-AU" sz="3200" dirty="0" smtClean="0"/>
          </a:p>
          <a:p>
            <a:pPr marL="514350" indent="-514350">
              <a:lnSpc>
                <a:spcPct val="150000"/>
              </a:lnSpc>
              <a:buFont typeface="+mj-lt"/>
              <a:buAutoNum type="arabicPeriod"/>
            </a:pPr>
            <a:r>
              <a:rPr lang="en-AU" sz="3200" dirty="0" smtClean="0"/>
              <a:t>Is </a:t>
            </a:r>
            <a:r>
              <a:rPr lang="en-AU" sz="3200" dirty="0" smtClean="0"/>
              <a:t>morality objective and/or universal?</a:t>
            </a:r>
          </a:p>
          <a:p>
            <a:pPr marL="514350" indent="-514350">
              <a:lnSpc>
                <a:spcPct val="150000"/>
              </a:lnSpc>
              <a:buFont typeface="+mj-lt"/>
              <a:buAutoNum type="arabicPeriod"/>
            </a:pPr>
            <a:r>
              <a:rPr lang="en-AU" sz="3200" dirty="0" smtClean="0"/>
              <a:t>How can we know what </a:t>
            </a:r>
            <a:r>
              <a:rPr lang="en-AU" sz="3200" smtClean="0"/>
              <a:t>is </a:t>
            </a:r>
            <a:r>
              <a:rPr lang="en-AU" sz="3200" smtClean="0"/>
              <a:t>moral/right?</a:t>
            </a:r>
            <a:endParaRPr lang="en-AU" sz="3200" dirty="0" smtClean="0"/>
          </a:p>
          <a:p>
            <a:pPr marL="514350" indent="-514350">
              <a:lnSpc>
                <a:spcPct val="150000"/>
              </a:lnSpc>
              <a:buFont typeface="+mj-lt"/>
              <a:buAutoNum type="arabicPeriod"/>
            </a:pPr>
            <a:r>
              <a:rPr lang="en-AU" sz="3200" dirty="0" smtClean="0"/>
              <a:t>What reasons do we have for acting morally?</a:t>
            </a:r>
          </a:p>
          <a:p>
            <a:pPr marL="514350" indent="-514350">
              <a:lnSpc>
                <a:spcPct val="150000"/>
              </a:lnSpc>
              <a:buFont typeface="+mj-lt"/>
              <a:buAutoNum type="arabicPeriod"/>
            </a:pPr>
            <a:r>
              <a:rPr lang="en-AU" sz="3200" dirty="0" smtClean="0"/>
              <a:t>How can ethical theory help us to live better?</a:t>
            </a:r>
          </a:p>
        </p:txBody>
      </p:sp>
      <p:sp>
        <p:nvSpPr>
          <p:cNvPr id="8" name="Rectangle 7"/>
          <p:cNvSpPr/>
          <p:nvPr/>
        </p:nvSpPr>
        <p:spPr>
          <a:xfrm>
            <a:off x="0" y="56818"/>
            <a:ext cx="9144000" cy="707886"/>
          </a:xfrm>
          <a:prstGeom prst="rect">
            <a:avLst/>
          </a:prstGeom>
        </p:spPr>
        <p:txBody>
          <a:bodyPr wrap="square">
            <a:spAutoFit/>
          </a:bodyPr>
          <a:lstStyle/>
          <a:p>
            <a:pPr algn="ctr"/>
            <a:r>
              <a:rPr lang="en-AU" sz="4000" dirty="0" smtClean="0"/>
              <a:t>Some Ideas to Discuss</a:t>
            </a:r>
            <a:endParaRPr lang="en-AU" sz="4000" dirty="0" smtClean="0"/>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843808" y="6488668"/>
            <a:ext cx="3386376" cy="369332"/>
          </a:xfrm>
          <a:prstGeom prst="rect">
            <a:avLst/>
          </a:prstGeom>
        </p:spPr>
        <p:txBody>
          <a:bodyPr wrap="none">
            <a:spAutoFit/>
          </a:bodyPr>
          <a:lstStyle/>
          <a:p>
            <a:r>
              <a:rPr lang="en-AU" dirty="0" smtClean="0"/>
              <a:t>http://commonsenseatheism.com</a:t>
            </a:r>
            <a:endParaRPr lang="en-AU" dirty="0"/>
          </a:p>
        </p:txBody>
      </p:sp>
      <p:pic>
        <p:nvPicPr>
          <p:cNvPr id="30722" name="Picture 2" descr="http://commonsenseatheism.com/wp-content/uploads/2009/05/meta-theory-applied.png"/>
          <p:cNvPicPr>
            <a:picLocks noChangeAspect="1" noChangeArrowheads="1"/>
          </p:cNvPicPr>
          <p:nvPr/>
        </p:nvPicPr>
        <p:blipFill>
          <a:blip r:embed="rId2" cstate="print"/>
          <a:srcRect/>
          <a:stretch>
            <a:fillRect/>
          </a:stretch>
        </p:blipFill>
        <p:spPr bwMode="auto">
          <a:xfrm>
            <a:off x="2185764" y="260648"/>
            <a:ext cx="4762500" cy="5705476"/>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67544" y="1124744"/>
            <a:ext cx="8208912" cy="5509200"/>
          </a:xfrm>
          <a:prstGeom prst="rect">
            <a:avLst/>
          </a:prstGeom>
          <a:noFill/>
        </p:spPr>
        <p:txBody>
          <a:bodyPr wrap="square" rtlCol="0">
            <a:spAutoFit/>
          </a:bodyPr>
          <a:lstStyle/>
          <a:p>
            <a:pPr>
              <a:buFont typeface="Arial" pitchFamily="34" charset="0"/>
              <a:buChar char="•"/>
            </a:pPr>
            <a:r>
              <a:rPr lang="en-AU" sz="3200" b="1" dirty="0" smtClean="0"/>
              <a:t> Objectivism</a:t>
            </a:r>
            <a:r>
              <a:rPr lang="en-AU" sz="3200" dirty="0" smtClean="0"/>
              <a:t>: facts about what is right or wrong, good or bad, which are true independently of what anyone thinks about those facts</a:t>
            </a:r>
          </a:p>
          <a:p>
            <a:pPr>
              <a:buFont typeface="Arial" pitchFamily="34" charset="0"/>
              <a:buChar char="•"/>
            </a:pPr>
            <a:endParaRPr lang="en-AU" sz="3200" dirty="0"/>
          </a:p>
          <a:p>
            <a:pPr>
              <a:buFont typeface="Arial" pitchFamily="34" charset="0"/>
              <a:buChar char="•"/>
            </a:pPr>
            <a:r>
              <a:rPr lang="en-AU" sz="3200" dirty="0" smtClean="0"/>
              <a:t> </a:t>
            </a:r>
            <a:r>
              <a:rPr lang="en-AU" sz="3200" b="1" dirty="0" smtClean="0"/>
              <a:t>Subjectivism</a:t>
            </a:r>
            <a:r>
              <a:rPr lang="en-AU" sz="3200" dirty="0" smtClean="0"/>
              <a:t>: facts about what is right or wrong are true only with respect to a particular person or society</a:t>
            </a:r>
          </a:p>
          <a:p>
            <a:pPr>
              <a:buFont typeface="Arial" pitchFamily="34" charset="0"/>
              <a:buChar char="•"/>
            </a:pPr>
            <a:endParaRPr lang="en-AU" sz="3200" dirty="0" smtClean="0"/>
          </a:p>
          <a:p>
            <a:pPr>
              <a:buFont typeface="Arial" pitchFamily="34" charset="0"/>
              <a:buChar char="•"/>
            </a:pPr>
            <a:r>
              <a:rPr lang="en-AU" sz="3200" b="1" dirty="0" smtClean="0"/>
              <a:t> Nihilism or non-cognitivism</a:t>
            </a:r>
            <a:r>
              <a:rPr lang="en-AU" sz="3200" dirty="0" smtClean="0"/>
              <a:t>: there are no moral facts about what is right or wrong</a:t>
            </a:r>
          </a:p>
        </p:txBody>
      </p:sp>
      <p:sp>
        <p:nvSpPr>
          <p:cNvPr id="8" name="Rectangle 7"/>
          <p:cNvSpPr/>
          <p:nvPr/>
        </p:nvSpPr>
        <p:spPr>
          <a:xfrm>
            <a:off x="0" y="56818"/>
            <a:ext cx="9144000" cy="707886"/>
          </a:xfrm>
          <a:prstGeom prst="rect">
            <a:avLst/>
          </a:prstGeom>
        </p:spPr>
        <p:txBody>
          <a:bodyPr wrap="square">
            <a:spAutoFit/>
          </a:bodyPr>
          <a:lstStyle/>
          <a:p>
            <a:pPr algn="ctr"/>
            <a:r>
              <a:rPr lang="en-AU" sz="4000" dirty="0" smtClean="0"/>
              <a:t>Attitudes towards morality</a:t>
            </a:r>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907704" y="6488668"/>
            <a:ext cx="5373651" cy="369332"/>
          </a:xfrm>
          <a:prstGeom prst="rect">
            <a:avLst/>
          </a:prstGeom>
        </p:spPr>
        <p:txBody>
          <a:bodyPr wrap="none">
            <a:spAutoFit/>
          </a:bodyPr>
          <a:lstStyle/>
          <a:p>
            <a:r>
              <a:rPr lang="en-AU" dirty="0" smtClean="0"/>
              <a:t>https://i.ytimg.com/vi/BWuzk1ZigcU/maxresdefault.jpg</a:t>
            </a:r>
            <a:endParaRPr lang="en-AU" dirty="0"/>
          </a:p>
        </p:txBody>
      </p:sp>
      <p:pic>
        <p:nvPicPr>
          <p:cNvPr id="29698" name="Picture 2" descr="https://i.ytimg.com/vi/BWuzk1ZigcU/maxresdefault.jpg"/>
          <p:cNvPicPr>
            <a:picLocks noChangeAspect="1" noChangeArrowheads="1"/>
          </p:cNvPicPr>
          <p:nvPr/>
        </p:nvPicPr>
        <p:blipFill>
          <a:blip r:embed="rId2" cstate="print"/>
          <a:srcRect/>
          <a:stretch>
            <a:fillRect/>
          </a:stretch>
        </p:blipFill>
        <p:spPr bwMode="auto">
          <a:xfrm>
            <a:off x="0" y="620688"/>
            <a:ext cx="9144000" cy="514350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843808" y="6488668"/>
            <a:ext cx="3386376" cy="369332"/>
          </a:xfrm>
          <a:prstGeom prst="rect">
            <a:avLst/>
          </a:prstGeom>
        </p:spPr>
        <p:txBody>
          <a:bodyPr wrap="none">
            <a:spAutoFit/>
          </a:bodyPr>
          <a:lstStyle/>
          <a:p>
            <a:r>
              <a:rPr lang="en-AU" dirty="0" smtClean="0"/>
              <a:t>http://commonsenseatheism.com</a:t>
            </a:r>
            <a:endParaRPr lang="en-AU" dirty="0"/>
          </a:p>
        </p:txBody>
      </p:sp>
      <p:pic>
        <p:nvPicPr>
          <p:cNvPr id="6" name="Picture 2" descr="http://commonsenseatheism.com/wp-content/uploads/2011/04/metaethics-flowchart-smaller.png"/>
          <p:cNvPicPr>
            <a:picLocks noChangeAspect="1" noChangeArrowheads="1"/>
          </p:cNvPicPr>
          <p:nvPr/>
        </p:nvPicPr>
        <p:blipFill>
          <a:blip r:embed="rId2" cstate="print"/>
          <a:srcRect t="2868" b="1887"/>
          <a:stretch>
            <a:fillRect/>
          </a:stretch>
        </p:blipFill>
        <p:spPr bwMode="auto">
          <a:xfrm>
            <a:off x="2123728" y="32952"/>
            <a:ext cx="4896544" cy="6553836"/>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algn="ctr"/>
            <a:r>
              <a:rPr lang="en-AU" sz="4000" dirty="0" err="1" smtClean="0"/>
              <a:t>Emotivism</a:t>
            </a:r>
            <a:endParaRPr lang="en-AU" sz="4000" dirty="0" smtClean="0"/>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9458" name="Picture 2" descr="https://vathev.files.wordpress.com/2014/01/quote-morality-is-simply-the-attitude-we-adopt-towards-people-whom-we-personally-dislike-oscar-wilde-198040.jpg"/>
          <p:cNvPicPr>
            <a:picLocks noChangeAspect="1" noChangeArrowheads="1"/>
          </p:cNvPicPr>
          <p:nvPr/>
        </p:nvPicPr>
        <p:blipFill>
          <a:blip r:embed="rId2" cstate="print"/>
          <a:srcRect/>
          <a:stretch>
            <a:fillRect/>
          </a:stretch>
        </p:blipFill>
        <p:spPr bwMode="auto">
          <a:xfrm>
            <a:off x="539552" y="1772816"/>
            <a:ext cx="8096250" cy="38100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algn="ctr"/>
            <a:r>
              <a:rPr lang="en-AU" sz="4000" dirty="0" smtClean="0"/>
              <a:t>Ethical Intuitionism</a:t>
            </a:r>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33794" name="Picture 2" descr="https://www.brainyquote.com/photos/i/immanuelkant392163.jpg"/>
          <p:cNvPicPr>
            <a:picLocks noChangeAspect="1" noChangeArrowheads="1"/>
          </p:cNvPicPr>
          <p:nvPr/>
        </p:nvPicPr>
        <p:blipFill>
          <a:blip r:embed="rId2" cstate="print"/>
          <a:srcRect/>
          <a:stretch>
            <a:fillRect/>
          </a:stretch>
        </p:blipFill>
        <p:spPr bwMode="auto">
          <a:xfrm>
            <a:off x="1547664" y="1700808"/>
            <a:ext cx="5905500" cy="381000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algn="ctr"/>
            <a:r>
              <a:rPr lang="en-AU" sz="4000" dirty="0" smtClean="0"/>
              <a:t>Ethical Naturalism</a:t>
            </a:r>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35842" name="Picture 2" descr="http://www.azquotes.com/picture-quotes/quote-the-moral-landscape-is-the-framework-i-use-for-thinking-about-questions-of-morality-sam-harris-12-51-41.jpg"/>
          <p:cNvPicPr>
            <a:picLocks noChangeAspect="1" noChangeArrowheads="1"/>
          </p:cNvPicPr>
          <p:nvPr/>
        </p:nvPicPr>
        <p:blipFill>
          <a:blip r:embed="rId2" cstate="print"/>
          <a:srcRect/>
          <a:stretch>
            <a:fillRect/>
          </a:stretch>
        </p:blipFill>
        <p:spPr bwMode="auto">
          <a:xfrm>
            <a:off x="467544" y="1988840"/>
            <a:ext cx="8096250" cy="381000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algn="ctr"/>
            <a:r>
              <a:rPr lang="en-AU" sz="4000" dirty="0" smtClean="0"/>
              <a:t>Divine Command Theory</a:t>
            </a:r>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35844" name="Picture 4" descr="http://strangenotions.com/wp-content/uploads/Moral-Argument.png"/>
          <p:cNvPicPr>
            <a:picLocks noChangeAspect="1" noChangeArrowheads="1"/>
          </p:cNvPicPr>
          <p:nvPr/>
        </p:nvPicPr>
        <p:blipFill>
          <a:blip r:embed="rId2" cstate="print"/>
          <a:srcRect/>
          <a:stretch>
            <a:fillRect/>
          </a:stretch>
        </p:blipFill>
        <p:spPr bwMode="auto">
          <a:xfrm>
            <a:off x="467544" y="1844824"/>
            <a:ext cx="8086725" cy="4114801"/>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67544" y="836712"/>
            <a:ext cx="8208912" cy="6001643"/>
          </a:xfrm>
          <a:prstGeom prst="rect">
            <a:avLst/>
          </a:prstGeom>
          <a:noFill/>
        </p:spPr>
        <p:txBody>
          <a:bodyPr wrap="square" rtlCol="0">
            <a:spAutoFit/>
          </a:bodyPr>
          <a:lstStyle/>
          <a:p>
            <a:pPr>
              <a:lnSpc>
                <a:spcPct val="150000"/>
              </a:lnSpc>
              <a:buFont typeface="Arial" pitchFamily="34" charset="0"/>
              <a:buChar char="•"/>
            </a:pPr>
            <a:r>
              <a:rPr lang="en-AU" sz="3200" dirty="0" smtClean="0"/>
              <a:t> </a:t>
            </a:r>
            <a:r>
              <a:rPr lang="en-AU" sz="3200" dirty="0" smtClean="0"/>
              <a:t>Is morality part of the natural world?</a:t>
            </a:r>
          </a:p>
          <a:p>
            <a:pPr>
              <a:lnSpc>
                <a:spcPct val="150000"/>
              </a:lnSpc>
              <a:buFont typeface="Arial" pitchFamily="34" charset="0"/>
              <a:buChar char="•"/>
            </a:pPr>
            <a:r>
              <a:rPr lang="en-AU" sz="3200" dirty="0" smtClean="0"/>
              <a:t> The </a:t>
            </a:r>
            <a:r>
              <a:rPr lang="en-AU" sz="3200" dirty="0" smtClean="0"/>
              <a:t>problem of moral disagreement</a:t>
            </a:r>
          </a:p>
          <a:p>
            <a:pPr>
              <a:lnSpc>
                <a:spcPct val="150000"/>
              </a:lnSpc>
              <a:buFont typeface="Arial" pitchFamily="34" charset="0"/>
              <a:buChar char="•"/>
            </a:pPr>
            <a:r>
              <a:rPr lang="en-AU" sz="3200" dirty="0" smtClean="0"/>
              <a:t> What things in the world do moral statements refer to? – open question argument</a:t>
            </a:r>
          </a:p>
          <a:p>
            <a:pPr>
              <a:lnSpc>
                <a:spcPct val="150000"/>
              </a:lnSpc>
              <a:buFont typeface="Arial" pitchFamily="34" charset="0"/>
              <a:buChar char="•"/>
            </a:pPr>
            <a:r>
              <a:rPr lang="en-AU" sz="3200" dirty="0" smtClean="0"/>
              <a:t> Are moral judgements intrinsically motivating? – </a:t>
            </a:r>
            <a:r>
              <a:rPr lang="en-AU" sz="3200" dirty="0" err="1" smtClean="0"/>
              <a:t>internalism</a:t>
            </a:r>
            <a:r>
              <a:rPr lang="en-AU" sz="3200" dirty="0" smtClean="0"/>
              <a:t> </a:t>
            </a:r>
            <a:r>
              <a:rPr lang="en-AU" sz="3200" dirty="0" err="1" smtClean="0"/>
              <a:t>vs</a:t>
            </a:r>
            <a:r>
              <a:rPr lang="en-AU" sz="3200" dirty="0" smtClean="0"/>
              <a:t> externalism</a:t>
            </a:r>
          </a:p>
          <a:p>
            <a:pPr>
              <a:lnSpc>
                <a:spcPct val="150000"/>
              </a:lnSpc>
              <a:buFont typeface="Arial" pitchFamily="34" charset="0"/>
              <a:buChar char="•"/>
            </a:pPr>
            <a:r>
              <a:rPr lang="en-AU" sz="3200" dirty="0" smtClean="0"/>
              <a:t> What is the relationship between evolution and morality?</a:t>
            </a:r>
          </a:p>
        </p:txBody>
      </p:sp>
      <p:sp>
        <p:nvSpPr>
          <p:cNvPr id="8" name="Rectangle 7"/>
          <p:cNvSpPr/>
          <p:nvPr/>
        </p:nvSpPr>
        <p:spPr>
          <a:xfrm>
            <a:off x="0" y="56818"/>
            <a:ext cx="9144000" cy="707886"/>
          </a:xfrm>
          <a:prstGeom prst="rect">
            <a:avLst/>
          </a:prstGeom>
        </p:spPr>
        <p:txBody>
          <a:bodyPr wrap="square">
            <a:spAutoFit/>
          </a:bodyPr>
          <a:lstStyle/>
          <a:p>
            <a:pPr algn="ctr"/>
            <a:r>
              <a:rPr lang="en-AU" sz="4000" dirty="0" smtClean="0"/>
              <a:t>Issues from the Literature</a:t>
            </a:r>
            <a:endParaRPr lang="en-AU" sz="4000" dirty="0" smtClean="0"/>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6818"/>
            <a:ext cx="9144000" cy="707886"/>
          </a:xfrm>
          <a:prstGeom prst="rect">
            <a:avLst/>
          </a:prstGeom>
        </p:spPr>
        <p:txBody>
          <a:bodyPr wrap="square">
            <a:spAutoFit/>
          </a:bodyPr>
          <a:lstStyle/>
          <a:p>
            <a:pPr algn="ctr"/>
            <a:r>
              <a:rPr lang="en-AU" sz="4000" dirty="0" smtClean="0"/>
              <a:t>The End</a:t>
            </a:r>
            <a:endParaRPr lang="en-AU" sz="4000" dirty="0" smtClean="0"/>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026" name="Picture 2"/>
          <p:cNvPicPr>
            <a:picLocks noChangeAspect="1" noChangeArrowheads="1"/>
          </p:cNvPicPr>
          <p:nvPr/>
        </p:nvPicPr>
        <p:blipFill>
          <a:blip r:embed="rId2" cstate="print"/>
          <a:srcRect/>
          <a:stretch>
            <a:fillRect/>
          </a:stretch>
        </p:blipFill>
        <p:spPr bwMode="auto">
          <a:xfrm>
            <a:off x="1633116" y="1909862"/>
            <a:ext cx="5891212" cy="353536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67544" y="1124744"/>
            <a:ext cx="8208912" cy="3046988"/>
          </a:xfrm>
          <a:prstGeom prst="rect">
            <a:avLst/>
          </a:prstGeom>
          <a:noFill/>
        </p:spPr>
        <p:txBody>
          <a:bodyPr wrap="square" rtlCol="0">
            <a:spAutoFit/>
          </a:bodyPr>
          <a:lstStyle/>
          <a:p>
            <a:pPr>
              <a:buFont typeface="Arial" pitchFamily="34" charset="0"/>
              <a:buChar char="•"/>
            </a:pPr>
            <a:r>
              <a:rPr lang="en-AU" sz="3200" b="1" dirty="0" smtClean="0"/>
              <a:t> </a:t>
            </a:r>
            <a:r>
              <a:rPr lang="en-AU" sz="3200" dirty="0" smtClean="0"/>
              <a:t>"Is the pious loved by the gods because it is pious, or is it pious because it is loved by the gods?“</a:t>
            </a:r>
          </a:p>
          <a:p>
            <a:pPr>
              <a:buFont typeface="Arial" pitchFamily="34" charset="0"/>
              <a:buChar char="•"/>
            </a:pPr>
            <a:r>
              <a:rPr lang="en-AU" sz="3200" dirty="0" smtClean="0"/>
              <a:t> "Is what is morally good commanded by God because it is morally good, or is it morally good because it is commanded by God?"</a:t>
            </a:r>
          </a:p>
        </p:txBody>
      </p:sp>
      <p:sp>
        <p:nvSpPr>
          <p:cNvPr id="8" name="Rectangle 7"/>
          <p:cNvSpPr/>
          <p:nvPr/>
        </p:nvSpPr>
        <p:spPr>
          <a:xfrm>
            <a:off x="0" y="56818"/>
            <a:ext cx="9144000" cy="707886"/>
          </a:xfrm>
          <a:prstGeom prst="rect">
            <a:avLst/>
          </a:prstGeom>
        </p:spPr>
        <p:txBody>
          <a:bodyPr wrap="square">
            <a:spAutoFit/>
          </a:bodyPr>
          <a:lstStyle/>
          <a:p>
            <a:pPr algn="ctr"/>
            <a:r>
              <a:rPr lang="en-AU" sz="4000" dirty="0" err="1" smtClean="0"/>
              <a:t>Euthyphro</a:t>
            </a:r>
            <a:r>
              <a:rPr lang="en-AU" sz="4000" dirty="0" smtClean="0"/>
              <a:t> Dilemma</a:t>
            </a:r>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67544" y="1124744"/>
            <a:ext cx="8208912" cy="4524315"/>
          </a:xfrm>
          <a:prstGeom prst="rect">
            <a:avLst/>
          </a:prstGeom>
          <a:noFill/>
        </p:spPr>
        <p:txBody>
          <a:bodyPr wrap="square" rtlCol="0">
            <a:spAutoFit/>
          </a:bodyPr>
          <a:lstStyle/>
          <a:p>
            <a:r>
              <a:rPr lang="en-AU" sz="3200" dirty="0" smtClean="0"/>
              <a:t>“On the theistic view, objective moral values are rooted in God. God’s own holy and perfectly good nature supplies the absolute standard against which all actions and decisions are measured. God’s moral nature is what Plato called the ‘Good.’ He is the locus and source of moral value. He is by nature loving, generous, just, faithful, kind, and so forth”</a:t>
            </a:r>
            <a:br>
              <a:rPr lang="en-AU" sz="3200" dirty="0" smtClean="0"/>
            </a:br>
            <a:endParaRPr lang="en-AU" sz="3200" dirty="0"/>
          </a:p>
        </p:txBody>
      </p:sp>
      <p:sp>
        <p:nvSpPr>
          <p:cNvPr id="8" name="Rectangle 7"/>
          <p:cNvSpPr/>
          <p:nvPr/>
        </p:nvSpPr>
        <p:spPr>
          <a:xfrm>
            <a:off x="0" y="56818"/>
            <a:ext cx="9144000" cy="707886"/>
          </a:xfrm>
          <a:prstGeom prst="rect">
            <a:avLst/>
          </a:prstGeom>
        </p:spPr>
        <p:txBody>
          <a:bodyPr wrap="square">
            <a:spAutoFit/>
          </a:bodyPr>
          <a:lstStyle/>
          <a:p>
            <a:pPr algn="ctr"/>
            <a:r>
              <a:rPr lang="en-AU" sz="4000" dirty="0" smtClean="0"/>
              <a:t>Euthyphro Dilemma</a:t>
            </a:r>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67544" y="1124744"/>
            <a:ext cx="8208912" cy="5016758"/>
          </a:xfrm>
          <a:prstGeom prst="rect">
            <a:avLst/>
          </a:prstGeom>
          <a:noFill/>
        </p:spPr>
        <p:txBody>
          <a:bodyPr wrap="square" rtlCol="0">
            <a:spAutoFit/>
          </a:bodyPr>
          <a:lstStyle/>
          <a:p>
            <a:pPr>
              <a:buFont typeface="Arial" pitchFamily="34" charset="0"/>
              <a:buChar char="•"/>
            </a:pPr>
            <a:r>
              <a:rPr lang="en-AU" sz="3200" b="1" dirty="0" smtClean="0"/>
              <a:t> </a:t>
            </a:r>
            <a:r>
              <a:rPr lang="en-AU" sz="3200" dirty="0" smtClean="0"/>
              <a:t>“God is by nature good”</a:t>
            </a:r>
          </a:p>
          <a:p>
            <a:pPr>
              <a:buFont typeface="Arial" pitchFamily="34" charset="0"/>
              <a:buChar char="•"/>
            </a:pPr>
            <a:r>
              <a:rPr lang="en-AU" sz="3200" dirty="0" smtClean="0"/>
              <a:t> What does this mean? What does it mean to predicate “is good” of God?</a:t>
            </a:r>
          </a:p>
          <a:p>
            <a:pPr>
              <a:buFont typeface="Arial" pitchFamily="34" charset="0"/>
              <a:buChar char="•"/>
            </a:pPr>
            <a:r>
              <a:rPr lang="en-AU" sz="3200" dirty="0" smtClean="0"/>
              <a:t> Is ‘good’ understood with reference to some other properties of God? If so which properties, and what makes them good?</a:t>
            </a:r>
          </a:p>
          <a:p>
            <a:pPr>
              <a:buFont typeface="Arial" pitchFamily="34" charset="0"/>
              <a:buChar char="•"/>
            </a:pPr>
            <a:r>
              <a:rPr lang="en-AU" sz="3200" dirty="0" smtClean="0"/>
              <a:t> If ‘is good’ means ‘is consistent with God’s nature, then ‘God’s nature is to be good’ means nothing more than ‘God’s nature is to be consistent with his own nature’</a:t>
            </a:r>
          </a:p>
        </p:txBody>
      </p:sp>
      <p:sp>
        <p:nvSpPr>
          <p:cNvPr id="8" name="Rectangle 7"/>
          <p:cNvSpPr/>
          <p:nvPr/>
        </p:nvSpPr>
        <p:spPr>
          <a:xfrm>
            <a:off x="0" y="56818"/>
            <a:ext cx="9144000" cy="707886"/>
          </a:xfrm>
          <a:prstGeom prst="rect">
            <a:avLst/>
          </a:prstGeom>
        </p:spPr>
        <p:txBody>
          <a:bodyPr wrap="square">
            <a:spAutoFit/>
          </a:bodyPr>
          <a:lstStyle/>
          <a:p>
            <a:pPr algn="ctr"/>
            <a:r>
              <a:rPr lang="en-AU" sz="4000" dirty="0" smtClean="0"/>
              <a:t>Euthyphro Dilemma</a:t>
            </a:r>
          </a:p>
        </p:txBody>
      </p:sp>
      <p:cxnSp>
        <p:nvCxnSpPr>
          <p:cNvPr id="10" name="Straight Connector 9"/>
          <p:cNvCxnSpPr/>
          <p:nvPr/>
        </p:nvCxnSpPr>
        <p:spPr>
          <a:xfrm>
            <a:off x="0" y="836712"/>
            <a:ext cx="91440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3299</TotalTime>
  <Words>421</Words>
  <Application>Microsoft Office PowerPoint</Application>
  <PresentationFormat>On-screen Show (4:3)</PresentationFormat>
  <Paragraphs>39</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Fods12</dc:creator>
  <cp:lastModifiedBy>HP User</cp:lastModifiedBy>
  <cp:revision>240</cp:revision>
  <dcterms:created xsi:type="dcterms:W3CDTF">2014-01-18T00:25:40Z</dcterms:created>
  <dcterms:modified xsi:type="dcterms:W3CDTF">2017-03-08T23:49:20Z</dcterms:modified>
</cp:coreProperties>
</file>