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304" r:id="rId4"/>
    <p:sldId id="308" r:id="rId5"/>
    <p:sldId id="294" r:id="rId6"/>
    <p:sldId id="307" r:id="rId7"/>
    <p:sldId id="306" r:id="rId8"/>
    <p:sldId id="302" r:id="rId9"/>
    <p:sldId id="309" r:id="rId10"/>
    <p:sldId id="311" r:id="rId11"/>
    <p:sldId id="312" r:id="rId12"/>
    <p:sldId id="313" r:id="rId13"/>
    <p:sldId id="314" r:id="rId14"/>
    <p:sldId id="301" r:id="rId15"/>
    <p:sldId id="305" r:id="rId16"/>
    <p:sldId id="29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864" autoAdjust="0"/>
  </p:normalViewPr>
  <p:slideViewPr>
    <p:cSldViewPr>
      <p:cViewPr>
        <p:scale>
          <a:sx n="80" d="100"/>
          <a:sy n="80" d="100"/>
        </p:scale>
        <p:origin x="-2502" y="-8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4/06/2017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4/06/2017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4/06/2017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4/06/2017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4/06/2017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4/06/2017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4/06/2017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4/06/2017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4/06/2017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4/06/2017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4/06/2017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4/06/2017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65304"/>
            <a:ext cx="9144000" cy="461665"/>
          </a:xfrm>
          <a:prstGeom prst="rect">
            <a:avLst/>
          </a:prstGeom>
        </p:spPr>
        <p:txBody>
          <a:bodyPr wrap="square">
            <a:spAutoFit/>
          </a:bodyPr>
          <a:lstStyle/>
          <a:p>
            <a:pPr algn="ctr"/>
            <a:r>
              <a:rPr lang="en-AU" sz="2400" dirty="0" smtClean="0"/>
              <a:t>James </a:t>
            </a:r>
            <a:r>
              <a:rPr lang="en-AU" sz="2400" dirty="0" err="1" smtClean="0"/>
              <a:t>Fodor</a:t>
            </a:r>
            <a:r>
              <a:rPr lang="en-AU" sz="2400" dirty="0" smtClean="0"/>
              <a:t>, June 2017</a:t>
            </a:r>
            <a:endParaRPr lang="en-AU" sz="2400" dirty="0" smtClean="0"/>
          </a:p>
        </p:txBody>
      </p:sp>
      <p:pic>
        <p:nvPicPr>
          <p:cNvPr id="4098" name="Picture 2" descr="http://www.kemados.com/photos/mitosateos/4andmaking.jpg"/>
          <p:cNvPicPr>
            <a:picLocks noChangeAspect="1" noChangeArrowheads="1"/>
          </p:cNvPicPr>
          <p:nvPr/>
        </p:nvPicPr>
        <p:blipFill>
          <a:blip r:embed="rId2" cstate="print"/>
          <a:srcRect t="1953" b="10141"/>
          <a:stretch>
            <a:fillRect/>
          </a:stretch>
        </p:blipFill>
        <p:spPr bwMode="auto">
          <a:xfrm>
            <a:off x="1763688" y="1623726"/>
            <a:ext cx="5616624" cy="3821498"/>
          </a:xfrm>
          <a:prstGeom prst="rect">
            <a:avLst/>
          </a:prstGeom>
          <a:noFill/>
        </p:spPr>
      </p:pic>
      <p:sp>
        <p:nvSpPr>
          <p:cNvPr id="7" name="Rectangle 6"/>
          <p:cNvSpPr/>
          <p:nvPr/>
        </p:nvSpPr>
        <p:spPr>
          <a:xfrm>
            <a:off x="0" y="116632"/>
            <a:ext cx="9144000" cy="769441"/>
          </a:xfrm>
          <a:prstGeom prst="rect">
            <a:avLst/>
          </a:prstGeom>
        </p:spPr>
        <p:txBody>
          <a:bodyPr wrap="square">
            <a:spAutoFit/>
          </a:bodyPr>
          <a:lstStyle/>
          <a:p>
            <a:pPr algn="ctr"/>
            <a:r>
              <a:rPr lang="en-AU" sz="4400" dirty="0" smtClean="0"/>
              <a:t>Where does morality come from?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Some sources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5362" name="Picture 2" descr="https://images-na.ssl-images-amazon.com/images/I/41uYF1OzojL._SX326_BO1,204,203,200_.jpg"/>
          <p:cNvPicPr>
            <a:picLocks noChangeAspect="1" noChangeArrowheads="1"/>
          </p:cNvPicPr>
          <p:nvPr/>
        </p:nvPicPr>
        <p:blipFill>
          <a:blip r:embed="rId2" cstate="print"/>
          <a:srcRect/>
          <a:stretch>
            <a:fillRect/>
          </a:stretch>
        </p:blipFill>
        <p:spPr bwMode="auto">
          <a:xfrm>
            <a:off x="0" y="1700808"/>
            <a:ext cx="2887540" cy="4392936"/>
          </a:xfrm>
          <a:prstGeom prst="rect">
            <a:avLst/>
          </a:prstGeom>
          <a:noFill/>
        </p:spPr>
      </p:pic>
      <p:pic>
        <p:nvPicPr>
          <p:cNvPr id="15364" name="Picture 4" descr="https://images-na.ssl-images-amazon.com/images/I/51Adpl4wBuL.jpg"/>
          <p:cNvPicPr>
            <a:picLocks noChangeAspect="1" noChangeArrowheads="1"/>
          </p:cNvPicPr>
          <p:nvPr/>
        </p:nvPicPr>
        <p:blipFill>
          <a:blip r:embed="rId3" cstate="print"/>
          <a:srcRect/>
          <a:stretch>
            <a:fillRect/>
          </a:stretch>
        </p:blipFill>
        <p:spPr bwMode="auto">
          <a:xfrm>
            <a:off x="3059832" y="1700808"/>
            <a:ext cx="3011283" cy="4402460"/>
          </a:xfrm>
          <a:prstGeom prst="rect">
            <a:avLst/>
          </a:prstGeom>
          <a:noFill/>
        </p:spPr>
      </p:pic>
      <p:pic>
        <p:nvPicPr>
          <p:cNvPr id="15366" name="Picture 6" descr="https://i5.walmartimages.com/asr/43aef691-1ed7-4a10-b083-c571a14b981f_1.bd82dcb26fcee62f9a466262cf98359e.jpeg?odnHeight=450&amp;odnWidth=450&amp;odnBg=FFFFFF"/>
          <p:cNvPicPr>
            <a:picLocks noChangeAspect="1" noChangeArrowheads="1"/>
          </p:cNvPicPr>
          <p:nvPr/>
        </p:nvPicPr>
        <p:blipFill>
          <a:blip r:embed="rId4" cstate="print"/>
          <a:srcRect l="15120" r="14321"/>
          <a:stretch>
            <a:fillRect/>
          </a:stretch>
        </p:blipFill>
        <p:spPr bwMode="auto">
          <a:xfrm>
            <a:off x="6272088" y="1772816"/>
            <a:ext cx="2871912" cy="42862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3785652"/>
          </a:xfrm>
          <a:prstGeom prst="rect">
            <a:avLst/>
          </a:prstGeom>
          <a:noFill/>
        </p:spPr>
        <p:txBody>
          <a:bodyPr wrap="square" rtlCol="0">
            <a:spAutoFit/>
          </a:bodyPr>
          <a:lstStyle/>
          <a:p>
            <a:pPr marL="514350" indent="-514350">
              <a:lnSpc>
                <a:spcPct val="150000"/>
              </a:lnSpc>
              <a:buFont typeface="+mj-lt"/>
              <a:buAutoNum type="arabicPeriod"/>
            </a:pPr>
            <a:r>
              <a:rPr lang="en-AU" sz="3200" dirty="0" smtClean="0"/>
              <a:t>What is morality? </a:t>
            </a:r>
          </a:p>
          <a:p>
            <a:pPr marL="514350" indent="-514350">
              <a:lnSpc>
                <a:spcPct val="150000"/>
              </a:lnSpc>
              <a:buFont typeface="+mj-lt"/>
              <a:buAutoNum type="arabicPeriod"/>
            </a:pPr>
            <a:r>
              <a:rPr lang="en-AU" sz="3200" dirty="0" smtClean="0"/>
              <a:t>Is morality objective and/or universal?</a:t>
            </a:r>
          </a:p>
          <a:p>
            <a:pPr marL="514350" indent="-514350">
              <a:lnSpc>
                <a:spcPct val="150000"/>
              </a:lnSpc>
              <a:buFont typeface="+mj-lt"/>
              <a:buAutoNum type="arabicPeriod"/>
            </a:pPr>
            <a:r>
              <a:rPr lang="en-AU" sz="3200" dirty="0" smtClean="0"/>
              <a:t>How can we know what </a:t>
            </a:r>
            <a:r>
              <a:rPr lang="en-AU" sz="3200" smtClean="0"/>
              <a:t>is moral/right?</a:t>
            </a:r>
            <a:endParaRPr lang="en-AU" sz="3200" dirty="0" smtClean="0"/>
          </a:p>
          <a:p>
            <a:pPr marL="514350" indent="-514350">
              <a:lnSpc>
                <a:spcPct val="150000"/>
              </a:lnSpc>
              <a:buFont typeface="+mj-lt"/>
              <a:buAutoNum type="arabicPeriod"/>
            </a:pPr>
            <a:r>
              <a:rPr lang="en-AU" sz="3200" dirty="0" smtClean="0"/>
              <a:t>What reasons do we have for acting morally?</a:t>
            </a:r>
          </a:p>
          <a:p>
            <a:pPr marL="514350" indent="-514350">
              <a:lnSpc>
                <a:spcPct val="150000"/>
              </a:lnSpc>
              <a:buFont typeface="+mj-lt"/>
              <a:buAutoNum type="arabicPeriod"/>
            </a:pPr>
            <a:r>
              <a:rPr lang="en-AU" sz="3200" dirty="0" smtClean="0"/>
              <a:t>How can ethical theory help us to live better?</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Some Ideas to Discuss</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43808" y="6488668"/>
            <a:ext cx="3386376" cy="369332"/>
          </a:xfrm>
          <a:prstGeom prst="rect">
            <a:avLst/>
          </a:prstGeom>
        </p:spPr>
        <p:txBody>
          <a:bodyPr wrap="none">
            <a:spAutoFit/>
          </a:bodyPr>
          <a:lstStyle/>
          <a:p>
            <a:r>
              <a:rPr lang="en-AU" dirty="0" smtClean="0"/>
              <a:t>http://commonsenseatheism.com</a:t>
            </a:r>
            <a:endParaRPr lang="en-AU" dirty="0"/>
          </a:p>
        </p:txBody>
      </p:sp>
      <p:pic>
        <p:nvPicPr>
          <p:cNvPr id="30722" name="Picture 2" descr="http://commonsenseatheism.com/wp-content/uploads/2009/05/meta-theory-applied.png"/>
          <p:cNvPicPr>
            <a:picLocks noChangeAspect="1" noChangeArrowheads="1"/>
          </p:cNvPicPr>
          <p:nvPr/>
        </p:nvPicPr>
        <p:blipFill>
          <a:blip r:embed="rId2" cstate="print"/>
          <a:srcRect/>
          <a:stretch>
            <a:fillRect/>
          </a:stretch>
        </p:blipFill>
        <p:spPr bwMode="auto">
          <a:xfrm>
            <a:off x="2185764" y="260648"/>
            <a:ext cx="4762500" cy="570547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509200"/>
          </a:xfrm>
          <a:prstGeom prst="rect">
            <a:avLst/>
          </a:prstGeom>
          <a:noFill/>
        </p:spPr>
        <p:txBody>
          <a:bodyPr wrap="square" rtlCol="0">
            <a:spAutoFit/>
          </a:bodyPr>
          <a:lstStyle/>
          <a:p>
            <a:pPr>
              <a:buFont typeface="Arial" pitchFamily="34" charset="0"/>
              <a:buChar char="•"/>
            </a:pPr>
            <a:r>
              <a:rPr lang="en-AU" sz="3200" b="1" dirty="0" smtClean="0"/>
              <a:t> Objectivism</a:t>
            </a:r>
            <a:r>
              <a:rPr lang="en-AU" sz="3200" dirty="0" smtClean="0"/>
              <a:t>: facts about what is right or wrong, good or bad, which are true independently of what anyone thinks about those facts</a:t>
            </a:r>
          </a:p>
          <a:p>
            <a:pPr>
              <a:buFont typeface="Arial" pitchFamily="34" charset="0"/>
              <a:buChar char="•"/>
            </a:pPr>
            <a:endParaRPr lang="en-AU" sz="3200" dirty="0"/>
          </a:p>
          <a:p>
            <a:pPr>
              <a:buFont typeface="Arial" pitchFamily="34" charset="0"/>
              <a:buChar char="•"/>
            </a:pPr>
            <a:r>
              <a:rPr lang="en-AU" sz="3200" dirty="0" smtClean="0"/>
              <a:t> </a:t>
            </a:r>
            <a:r>
              <a:rPr lang="en-AU" sz="3200" b="1" dirty="0" smtClean="0"/>
              <a:t>Subjectivism</a:t>
            </a:r>
            <a:r>
              <a:rPr lang="en-AU" sz="3200" dirty="0" smtClean="0"/>
              <a:t>: facts about what is right or wrong are true only with respect to a particular person or society</a:t>
            </a:r>
          </a:p>
          <a:p>
            <a:pPr>
              <a:buFont typeface="Arial" pitchFamily="34" charset="0"/>
              <a:buChar char="•"/>
            </a:pPr>
            <a:endParaRPr lang="en-AU" sz="3200" dirty="0" smtClean="0"/>
          </a:p>
          <a:p>
            <a:pPr>
              <a:buFont typeface="Arial" pitchFamily="34" charset="0"/>
              <a:buChar char="•"/>
            </a:pPr>
            <a:r>
              <a:rPr lang="en-AU" sz="3200" b="1" dirty="0" smtClean="0"/>
              <a:t> Nihilism or non-cognitivism</a:t>
            </a:r>
            <a:r>
              <a:rPr lang="en-AU" sz="3200" dirty="0" smtClean="0"/>
              <a:t>: there are no moral facts about what is right or wrong</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Attitudes towards morality</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7704" y="6488668"/>
            <a:ext cx="5373651" cy="369332"/>
          </a:xfrm>
          <a:prstGeom prst="rect">
            <a:avLst/>
          </a:prstGeom>
        </p:spPr>
        <p:txBody>
          <a:bodyPr wrap="none">
            <a:spAutoFit/>
          </a:bodyPr>
          <a:lstStyle/>
          <a:p>
            <a:r>
              <a:rPr lang="en-AU" dirty="0" smtClean="0"/>
              <a:t>https://i.ytimg.com/vi/BWuzk1ZigcU/maxresdefault.jpg</a:t>
            </a:r>
            <a:endParaRPr lang="en-AU" dirty="0"/>
          </a:p>
        </p:txBody>
      </p:sp>
      <p:pic>
        <p:nvPicPr>
          <p:cNvPr id="29698" name="Picture 2" descr="https://i.ytimg.com/vi/BWuzk1ZigcU/maxresdefault.jpg"/>
          <p:cNvPicPr>
            <a:picLocks noChangeAspect="1" noChangeArrowheads="1"/>
          </p:cNvPicPr>
          <p:nvPr/>
        </p:nvPicPr>
        <p:blipFill>
          <a:blip r:embed="rId2" cstate="print"/>
          <a:srcRect/>
          <a:stretch>
            <a:fillRect/>
          </a:stretch>
        </p:blipFill>
        <p:spPr bwMode="auto">
          <a:xfrm>
            <a:off x="0" y="620688"/>
            <a:ext cx="9144000" cy="5143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43808" y="6488668"/>
            <a:ext cx="3386376" cy="369332"/>
          </a:xfrm>
          <a:prstGeom prst="rect">
            <a:avLst/>
          </a:prstGeom>
        </p:spPr>
        <p:txBody>
          <a:bodyPr wrap="none">
            <a:spAutoFit/>
          </a:bodyPr>
          <a:lstStyle/>
          <a:p>
            <a:r>
              <a:rPr lang="en-AU" dirty="0" smtClean="0"/>
              <a:t>http://commonsenseatheism.com</a:t>
            </a:r>
            <a:endParaRPr lang="en-AU" dirty="0"/>
          </a:p>
        </p:txBody>
      </p:sp>
      <p:pic>
        <p:nvPicPr>
          <p:cNvPr id="6" name="Picture 2" descr="http://commonsenseatheism.com/wp-content/uploads/2011/04/metaethics-flowchart-smaller.png"/>
          <p:cNvPicPr>
            <a:picLocks noChangeAspect="1" noChangeArrowheads="1"/>
          </p:cNvPicPr>
          <p:nvPr/>
        </p:nvPicPr>
        <p:blipFill>
          <a:blip r:embed="rId2" cstate="print"/>
          <a:srcRect t="2868" b="1887"/>
          <a:stretch>
            <a:fillRect/>
          </a:stretch>
        </p:blipFill>
        <p:spPr bwMode="auto">
          <a:xfrm>
            <a:off x="2123728" y="32952"/>
            <a:ext cx="4896544" cy="655383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err="1" smtClean="0"/>
              <a:t>Emotivism</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458" name="Picture 2" descr="https://vathev.files.wordpress.com/2014/01/quote-morality-is-simply-the-attitude-we-adopt-towards-people-whom-we-personally-dislike-oscar-wilde-198040.jpg"/>
          <p:cNvPicPr>
            <a:picLocks noChangeAspect="1" noChangeArrowheads="1"/>
          </p:cNvPicPr>
          <p:nvPr/>
        </p:nvPicPr>
        <p:blipFill>
          <a:blip r:embed="rId2" cstate="print"/>
          <a:srcRect/>
          <a:stretch>
            <a:fillRect/>
          </a:stretch>
        </p:blipFill>
        <p:spPr bwMode="auto">
          <a:xfrm>
            <a:off x="539552" y="1772816"/>
            <a:ext cx="8096250" cy="3810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Ethical Intuitionism</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3794" name="Picture 2" descr="https://www.brainyquote.com/photos/i/immanuelkant392163.jpg"/>
          <p:cNvPicPr>
            <a:picLocks noChangeAspect="1" noChangeArrowheads="1"/>
          </p:cNvPicPr>
          <p:nvPr/>
        </p:nvPicPr>
        <p:blipFill>
          <a:blip r:embed="rId2" cstate="print"/>
          <a:srcRect/>
          <a:stretch>
            <a:fillRect/>
          </a:stretch>
        </p:blipFill>
        <p:spPr bwMode="auto">
          <a:xfrm>
            <a:off x="1547664" y="1700808"/>
            <a:ext cx="5905500" cy="3810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Ethical Naturalism</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5842" name="Picture 2" descr="http://www.azquotes.com/picture-quotes/quote-the-moral-landscape-is-the-framework-i-use-for-thinking-about-questions-of-morality-sam-harris-12-51-41.jpg"/>
          <p:cNvPicPr>
            <a:picLocks noChangeAspect="1" noChangeArrowheads="1"/>
          </p:cNvPicPr>
          <p:nvPr/>
        </p:nvPicPr>
        <p:blipFill>
          <a:blip r:embed="rId2" cstate="print"/>
          <a:srcRect/>
          <a:stretch>
            <a:fillRect/>
          </a:stretch>
        </p:blipFill>
        <p:spPr bwMode="auto">
          <a:xfrm>
            <a:off x="467544" y="1988840"/>
            <a:ext cx="8096250" cy="381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Divine Command Theory</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5844" name="Picture 4" descr="http://strangenotions.com/wp-content/uploads/Moral-Argument.png"/>
          <p:cNvPicPr>
            <a:picLocks noChangeAspect="1" noChangeArrowheads="1"/>
          </p:cNvPicPr>
          <p:nvPr/>
        </p:nvPicPr>
        <p:blipFill>
          <a:blip r:embed="rId2" cstate="print"/>
          <a:srcRect/>
          <a:stretch>
            <a:fillRect/>
          </a:stretch>
        </p:blipFill>
        <p:spPr bwMode="auto">
          <a:xfrm>
            <a:off x="467544" y="1844824"/>
            <a:ext cx="8086725" cy="41148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836712"/>
            <a:ext cx="8208912" cy="6001643"/>
          </a:xfrm>
          <a:prstGeom prst="rect">
            <a:avLst/>
          </a:prstGeom>
          <a:noFill/>
        </p:spPr>
        <p:txBody>
          <a:bodyPr wrap="square" rtlCol="0">
            <a:spAutoFit/>
          </a:bodyPr>
          <a:lstStyle/>
          <a:p>
            <a:pPr>
              <a:lnSpc>
                <a:spcPct val="150000"/>
              </a:lnSpc>
              <a:buFont typeface="Arial" pitchFamily="34" charset="0"/>
              <a:buChar char="•"/>
            </a:pPr>
            <a:r>
              <a:rPr lang="en-AU" sz="3200" dirty="0" smtClean="0"/>
              <a:t> Is morality part of the natural world?</a:t>
            </a:r>
          </a:p>
          <a:p>
            <a:pPr>
              <a:lnSpc>
                <a:spcPct val="150000"/>
              </a:lnSpc>
              <a:buFont typeface="Arial" pitchFamily="34" charset="0"/>
              <a:buChar char="•"/>
            </a:pPr>
            <a:r>
              <a:rPr lang="en-AU" sz="3200" dirty="0" smtClean="0"/>
              <a:t> The problem of moral disagreement</a:t>
            </a:r>
          </a:p>
          <a:p>
            <a:pPr>
              <a:lnSpc>
                <a:spcPct val="150000"/>
              </a:lnSpc>
              <a:buFont typeface="Arial" pitchFamily="34" charset="0"/>
              <a:buChar char="•"/>
            </a:pPr>
            <a:r>
              <a:rPr lang="en-AU" sz="3200" dirty="0" smtClean="0"/>
              <a:t> What things in the world do moral statements refer to? – open question argument</a:t>
            </a:r>
          </a:p>
          <a:p>
            <a:pPr>
              <a:lnSpc>
                <a:spcPct val="150000"/>
              </a:lnSpc>
              <a:buFont typeface="Arial" pitchFamily="34" charset="0"/>
              <a:buChar char="•"/>
            </a:pPr>
            <a:r>
              <a:rPr lang="en-AU" sz="3200" dirty="0" smtClean="0"/>
              <a:t> Are moral judgements intrinsically motivating? – </a:t>
            </a:r>
            <a:r>
              <a:rPr lang="en-AU" sz="3200" dirty="0" err="1" smtClean="0"/>
              <a:t>internalism</a:t>
            </a:r>
            <a:r>
              <a:rPr lang="en-AU" sz="3200" dirty="0" smtClean="0"/>
              <a:t> </a:t>
            </a:r>
            <a:r>
              <a:rPr lang="en-AU" sz="3200" dirty="0" err="1" smtClean="0"/>
              <a:t>vs</a:t>
            </a:r>
            <a:r>
              <a:rPr lang="en-AU" sz="3200" dirty="0" smtClean="0"/>
              <a:t> externalism</a:t>
            </a:r>
          </a:p>
          <a:p>
            <a:pPr>
              <a:lnSpc>
                <a:spcPct val="150000"/>
              </a:lnSpc>
              <a:buFont typeface="Arial" pitchFamily="34" charset="0"/>
              <a:buChar char="•"/>
            </a:pPr>
            <a:r>
              <a:rPr lang="en-AU" sz="3200" dirty="0" smtClean="0"/>
              <a:t> What is the relationship between evolution and morality?</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Issues from the Literature</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The End</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633116" y="1909862"/>
            <a:ext cx="5891212" cy="35353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304698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"Is the pious loved by the gods because it is pious, or is it pious because it is loved by the gods?“</a:t>
            </a:r>
          </a:p>
          <a:p>
            <a:pPr>
              <a:buFont typeface="Arial" pitchFamily="34" charset="0"/>
              <a:buChar char="•"/>
            </a:pPr>
            <a:r>
              <a:rPr lang="en-AU" sz="3200" dirty="0" smtClean="0"/>
              <a:t> "Is what is morally good commanded by God because it is morally good, or is it morally good because it is commanded by God?"</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err="1" smtClean="0"/>
              <a:t>Euthyphro</a:t>
            </a:r>
            <a:r>
              <a:rPr lang="en-AU" sz="4000" dirty="0" smtClean="0"/>
              <a:t>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4524315"/>
          </a:xfrm>
          <a:prstGeom prst="rect">
            <a:avLst/>
          </a:prstGeom>
          <a:noFill/>
        </p:spPr>
        <p:txBody>
          <a:bodyPr wrap="square" rtlCol="0">
            <a:spAutoFit/>
          </a:bodyPr>
          <a:lstStyle/>
          <a:p>
            <a:r>
              <a:rPr lang="en-AU" sz="3200" dirty="0" smtClean="0"/>
              <a:t>“On the theistic view, objective moral values are rooted in God. God’s own holy and perfectly good nature supplies the absolute standard against which all actions and decisions are measured. God’s moral nature is what Plato called the ‘Good.’ He is the locus and source of moral value. He is by nature loving, generous, just, faithful, kind, and so forth”</a:t>
            </a:r>
            <a:br>
              <a:rPr lang="en-AU" sz="3200" dirty="0" smtClean="0"/>
            </a:b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Euthyphro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01675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“God is by nature good”</a:t>
            </a:r>
          </a:p>
          <a:p>
            <a:pPr>
              <a:buFont typeface="Arial" pitchFamily="34" charset="0"/>
              <a:buChar char="•"/>
            </a:pPr>
            <a:r>
              <a:rPr lang="en-AU" sz="3200" dirty="0" smtClean="0"/>
              <a:t> What does this mean? What does it mean to predicate “is good” of God?</a:t>
            </a:r>
          </a:p>
          <a:p>
            <a:pPr>
              <a:buFont typeface="Arial" pitchFamily="34" charset="0"/>
              <a:buChar char="•"/>
            </a:pPr>
            <a:r>
              <a:rPr lang="en-AU" sz="3200" dirty="0" smtClean="0"/>
              <a:t> Is ‘good’ understood with reference to some other properties of God? If so which properties, and what makes them good?</a:t>
            </a:r>
          </a:p>
          <a:p>
            <a:pPr>
              <a:buFont typeface="Arial" pitchFamily="34" charset="0"/>
              <a:buChar char="•"/>
            </a:pPr>
            <a:r>
              <a:rPr lang="en-AU" sz="3200" dirty="0" smtClean="0"/>
              <a:t> If ‘is good’ means ‘is consistent with God’s nature, then ‘God’s nature is to be good’ means nothing more than ‘God’s nature is to be consistent with his own nature’</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Euthyphro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3304</TotalTime>
  <Words>420</Words>
  <Application>Microsoft Office PowerPoint</Application>
  <PresentationFormat>On-screen Show (4:3)</PresentationFormat>
  <Paragraphs>39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fods12@gmail.com</cp:lastModifiedBy>
  <cp:revision>242</cp:revision>
  <dcterms:created xsi:type="dcterms:W3CDTF">2014-01-18T00:25:40Z</dcterms:created>
  <dcterms:modified xsi:type="dcterms:W3CDTF">2017-06-04T00:12:57Z</dcterms:modified>
</cp:coreProperties>
</file>