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2" r:id="rId6"/>
    <p:sldId id="261" r:id="rId7"/>
    <p:sldId id="263" r:id="rId8"/>
    <p:sldId id="265"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8" d="100"/>
          <a:sy n="118" d="100"/>
        </p:scale>
        <p:origin x="-14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11B2B46E-3972-4396-B656-31F747949EEA}" type="datetimeFigureOut">
              <a:rPr lang="en-AU" smtClean="0"/>
              <a:t>15/05/2013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1B2B46E-3972-4396-B656-31F747949EEA}" type="datetimeFigureOut">
              <a:rPr lang="en-AU" smtClean="0"/>
              <a:t>15/05/2013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B2B46E-3972-4396-B656-31F747949EEA}" type="datetimeFigureOut">
              <a:rPr lang="en-AU" smtClean="0"/>
              <a:t>15/05/2013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11B2B46E-3972-4396-B656-31F747949EEA}" type="datetimeFigureOut">
              <a:rPr lang="en-AU" smtClean="0"/>
              <a:t>15/05/2013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11B2B46E-3972-4396-B656-31F747949EEA}" type="datetimeFigureOut">
              <a:rPr lang="en-AU" smtClean="0"/>
              <a:t>15/05/2013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11B2B46E-3972-4396-B656-31F747949EEA}" type="datetimeFigureOut">
              <a:rPr lang="en-AU" smtClean="0"/>
              <a:t>15/05/2013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B2B46E-3972-4396-B656-31F747949EEA}" type="datetimeFigureOut">
              <a:rPr lang="en-AU" smtClean="0"/>
              <a:t>15/05/2013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B2B46E-3972-4396-B656-31F747949EEA}" type="datetimeFigureOut">
              <a:rPr lang="en-AU" smtClean="0"/>
              <a:t>15/05/2013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B2B46E-3972-4396-B656-31F747949EEA}" type="datetimeFigureOut">
              <a:rPr lang="en-AU" smtClean="0"/>
              <a:t>15/05/2013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1B2B46E-3972-4396-B656-31F747949EEA}" type="datetimeFigureOut">
              <a:rPr lang="en-AU" smtClean="0"/>
              <a:t>15/05/2013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1B2B46E-3972-4396-B656-31F747949EEA}" type="datetimeFigureOut">
              <a:rPr lang="en-AU" smtClean="0"/>
              <a:t>15/05/2013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0DE007-78C4-4E9F-8359-332D581E8D18}"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B2B46E-3972-4396-B656-31F747949EEA}" type="datetimeFigureOut">
              <a:rPr lang="en-AU" smtClean="0"/>
              <a:t>15/05/2013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0DE007-78C4-4E9F-8359-332D581E8D18}"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www.genuinethriving.com/2011/04/26/the-scientific-evidence-for-telepathy-psi-phenomena-part-1/" TargetMode="External"/><Relationship Id="rId3" Type="http://schemas.openxmlformats.org/officeDocument/2006/relationships/hyperlink" Target="http://en.wikipedia.org/wiki/Extra-sensory_perception" TargetMode="External"/><Relationship Id="rId7" Type="http://schemas.openxmlformats.org/officeDocument/2006/relationships/hyperlink" Target="http://www.answersingenesis.org/articles/am/v7/n4/ten-best-evidences?utm_source=homepage&amp;utm_medium=banner&amp;utm_campaign=10-evidences-campaign" TargetMode="External"/><Relationship Id="rId2" Type="http://schemas.openxmlformats.org/officeDocument/2006/relationships/hyperlink" Target="http://www.talkorigins.org/faqs/comdesc/sciproof.html" TargetMode="External"/><Relationship Id="rId1" Type="http://schemas.openxmlformats.org/officeDocument/2006/relationships/slideLayout" Target="../slideLayouts/slideLayout1.xml"/><Relationship Id="rId6" Type="http://schemas.openxmlformats.org/officeDocument/2006/relationships/hyperlink" Target="http://www.britishhomeopathic.org/research/the_evidence_for_homeopathy.html" TargetMode="External"/><Relationship Id="rId5" Type="http://schemas.openxmlformats.org/officeDocument/2006/relationships/hyperlink" Target="http://en.wikipedia.org/wiki/Homeopathy" TargetMode="External"/><Relationship Id="rId4" Type="http://schemas.openxmlformats.org/officeDocument/2006/relationships/hyperlink" Target="http://en.wikipedia.org/wiki/Flood_geology" TargetMode="External"/><Relationship Id="rId9" Type="http://schemas.openxmlformats.org/officeDocument/2006/relationships/hyperlink" Target="http://www.csicop.org/si/show/scientific_skepticism_csicop_and_the_local_grou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52936"/>
            <a:ext cx="9144000" cy="830997"/>
          </a:xfrm>
          <a:prstGeom prst="rect">
            <a:avLst/>
          </a:prstGeom>
          <a:noFill/>
        </p:spPr>
        <p:txBody>
          <a:bodyPr wrap="square" rtlCol="0">
            <a:spAutoFit/>
          </a:bodyPr>
          <a:lstStyle/>
          <a:p>
            <a:pPr algn="ctr"/>
            <a:r>
              <a:rPr lang="en-AU" sz="4800" dirty="0" smtClean="0"/>
              <a:t>Scientific Proof</a:t>
            </a:r>
            <a:endParaRPr lang="en-AU" sz="4800" dirty="0"/>
          </a:p>
        </p:txBody>
      </p:sp>
      <p:sp>
        <p:nvSpPr>
          <p:cNvPr id="5" name="TextBox 4"/>
          <p:cNvSpPr txBox="1"/>
          <p:nvPr/>
        </p:nvSpPr>
        <p:spPr>
          <a:xfrm>
            <a:off x="467544" y="4822120"/>
            <a:ext cx="8208912" cy="1631216"/>
          </a:xfrm>
          <a:prstGeom prst="rect">
            <a:avLst/>
          </a:prstGeom>
          <a:noFill/>
        </p:spPr>
        <p:txBody>
          <a:bodyPr wrap="square" rtlCol="0">
            <a:spAutoFit/>
          </a:bodyPr>
          <a:lstStyle/>
          <a:p>
            <a:pPr lvl="0"/>
            <a:r>
              <a:rPr lang="en-AU" sz="2000" dirty="0" smtClean="0"/>
              <a:t>People sometimes make statements like “Science has proven that Creationism is wrong” or “Homeopathy has been scientifically proven not to work”. Are such claims valid? Can science ever “prove” something to be true or false? Are there any limits to the topics science can investigate? Join us for an engaging grou</a:t>
            </a:r>
            <a:r>
              <a:rPr lang="en-AU" sz="2000" dirty="0" smtClean="0"/>
              <a:t>p discussion of these important issues!</a:t>
            </a:r>
            <a:endParaRPr lang="en-AU" sz="2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images.bookworld.com.au/images/bau/97807435/9780743583268/0/0/plain/yes-50-scientifically-proven-ways-to-be-persuasive.jpg"/>
          <p:cNvPicPr>
            <a:picLocks noChangeAspect="1" noChangeArrowheads="1"/>
          </p:cNvPicPr>
          <p:nvPr/>
        </p:nvPicPr>
        <p:blipFill>
          <a:blip r:embed="rId2" cstate="print"/>
          <a:srcRect/>
          <a:stretch>
            <a:fillRect/>
          </a:stretch>
        </p:blipFill>
        <p:spPr bwMode="auto">
          <a:xfrm>
            <a:off x="5652120" y="3212976"/>
            <a:ext cx="3336406" cy="3645024"/>
          </a:xfrm>
          <a:prstGeom prst="rect">
            <a:avLst/>
          </a:prstGeom>
          <a:noFill/>
        </p:spPr>
      </p:pic>
      <p:pic>
        <p:nvPicPr>
          <p:cNvPr id="1030" name="Picture 6" descr="http://covers.booktopia.com.au/big/9781594868108/dr-neal-barnard-s-program-for-reversing-diabetes.jpg"/>
          <p:cNvPicPr>
            <a:picLocks noChangeAspect="1" noChangeArrowheads="1"/>
          </p:cNvPicPr>
          <p:nvPr/>
        </p:nvPicPr>
        <p:blipFill>
          <a:blip r:embed="rId3" cstate="print"/>
          <a:srcRect/>
          <a:stretch>
            <a:fillRect/>
          </a:stretch>
        </p:blipFill>
        <p:spPr bwMode="auto">
          <a:xfrm>
            <a:off x="0" y="2564904"/>
            <a:ext cx="2801245" cy="4293096"/>
          </a:xfrm>
          <a:prstGeom prst="rect">
            <a:avLst/>
          </a:prstGeom>
          <a:noFill/>
        </p:spPr>
      </p:pic>
      <p:pic>
        <p:nvPicPr>
          <p:cNvPr id="1032" name="Picture 8" descr="http://kickass-books.com/getimg.php?i=9781741756876"/>
          <p:cNvPicPr>
            <a:picLocks noChangeAspect="1" noChangeArrowheads="1"/>
          </p:cNvPicPr>
          <p:nvPr/>
        </p:nvPicPr>
        <p:blipFill>
          <a:blip r:embed="rId4" cstate="print"/>
          <a:srcRect/>
          <a:stretch>
            <a:fillRect/>
          </a:stretch>
        </p:blipFill>
        <p:spPr bwMode="auto">
          <a:xfrm>
            <a:off x="0" y="0"/>
            <a:ext cx="2801888" cy="3012030"/>
          </a:xfrm>
          <a:prstGeom prst="rect">
            <a:avLst/>
          </a:prstGeom>
          <a:noFill/>
        </p:spPr>
      </p:pic>
      <p:pic>
        <p:nvPicPr>
          <p:cNvPr id="1034" name="Picture 10" descr="http://www.penguin.com.au/covers/catalog/9780273763901.jpg"/>
          <p:cNvPicPr>
            <a:picLocks noChangeAspect="1" noChangeArrowheads="1"/>
          </p:cNvPicPr>
          <p:nvPr/>
        </p:nvPicPr>
        <p:blipFill>
          <a:blip r:embed="rId5" cstate="print"/>
          <a:srcRect/>
          <a:stretch>
            <a:fillRect/>
          </a:stretch>
        </p:blipFill>
        <p:spPr bwMode="auto">
          <a:xfrm>
            <a:off x="6516216" y="0"/>
            <a:ext cx="2051720" cy="3205813"/>
          </a:xfrm>
          <a:prstGeom prst="rect">
            <a:avLst/>
          </a:prstGeom>
          <a:noFill/>
        </p:spPr>
      </p:pic>
      <p:pic>
        <p:nvPicPr>
          <p:cNvPr id="1036" name="Picture 12" descr="http://photo.goodreads.com/books/1347821327l/679016.jpg"/>
          <p:cNvPicPr>
            <a:picLocks noChangeAspect="1" noChangeArrowheads="1"/>
          </p:cNvPicPr>
          <p:nvPr/>
        </p:nvPicPr>
        <p:blipFill>
          <a:blip r:embed="rId6" cstate="print"/>
          <a:srcRect/>
          <a:stretch>
            <a:fillRect/>
          </a:stretch>
        </p:blipFill>
        <p:spPr bwMode="auto">
          <a:xfrm>
            <a:off x="2843808" y="2726775"/>
            <a:ext cx="2778249" cy="4131225"/>
          </a:xfrm>
          <a:prstGeom prst="rect">
            <a:avLst/>
          </a:prstGeom>
          <a:noFill/>
        </p:spPr>
      </p:pic>
      <p:pic>
        <p:nvPicPr>
          <p:cNvPr id="1038" name="Picture 14" descr="http://userserve-ak.last.fm/serve/300x300/55252355.jpg"/>
          <p:cNvPicPr>
            <a:picLocks noChangeAspect="1" noChangeArrowheads="1"/>
          </p:cNvPicPr>
          <p:nvPr/>
        </p:nvPicPr>
        <p:blipFill>
          <a:blip r:embed="rId7" cstate="print"/>
          <a:srcRect/>
          <a:stretch>
            <a:fillRect/>
          </a:stretch>
        </p:blipFill>
        <p:spPr bwMode="auto">
          <a:xfrm>
            <a:off x="3275856" y="0"/>
            <a:ext cx="2857500" cy="28575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A Critique of ‘Scientific Proof’</a:t>
            </a:r>
            <a:endParaRPr lang="en-AU" sz="3600" dirty="0"/>
          </a:p>
        </p:txBody>
      </p:sp>
      <p:sp>
        <p:nvSpPr>
          <p:cNvPr id="6" name="TextBox 5"/>
          <p:cNvSpPr txBox="1"/>
          <p:nvPr/>
        </p:nvSpPr>
        <p:spPr>
          <a:xfrm>
            <a:off x="467544" y="620688"/>
            <a:ext cx="8208912" cy="5078313"/>
          </a:xfrm>
          <a:prstGeom prst="rect">
            <a:avLst/>
          </a:prstGeom>
          <a:noFill/>
        </p:spPr>
        <p:txBody>
          <a:bodyPr wrap="square" rtlCol="0">
            <a:spAutoFit/>
          </a:bodyPr>
          <a:lstStyle/>
          <a:p>
            <a:pPr lvl="0">
              <a:lnSpc>
                <a:spcPct val="150000"/>
              </a:lnSpc>
              <a:buFont typeface="Arial" pitchFamily="34" charset="0"/>
              <a:buChar char="•"/>
            </a:pPr>
            <a:r>
              <a:rPr lang="en-AU" sz="2400" dirty="0" smtClean="0"/>
              <a:t> Scientific answers are never final, only tentative, so ‘proof’ is far too strong a word</a:t>
            </a:r>
          </a:p>
          <a:p>
            <a:pPr lvl="0">
              <a:lnSpc>
                <a:spcPct val="150000"/>
              </a:lnSpc>
              <a:buFont typeface="Arial" pitchFamily="34" charset="0"/>
              <a:buChar char="•"/>
            </a:pPr>
            <a:r>
              <a:rPr lang="en-AU" sz="2400" dirty="0" smtClean="0"/>
              <a:t> Science does not provide answers or proves, only inferences about possible relationships and causal mechanisms</a:t>
            </a:r>
          </a:p>
          <a:p>
            <a:pPr lvl="0">
              <a:lnSpc>
                <a:spcPct val="150000"/>
              </a:lnSpc>
              <a:buFont typeface="Arial" pitchFamily="34" charset="0"/>
              <a:buChar char="•"/>
            </a:pPr>
            <a:r>
              <a:rPr lang="en-AU" sz="2400" dirty="0" smtClean="0"/>
              <a:t> You can always come up with alternative inferences that explain any given set of data</a:t>
            </a:r>
          </a:p>
          <a:p>
            <a:pPr lvl="0">
              <a:lnSpc>
                <a:spcPct val="150000"/>
              </a:lnSpc>
              <a:buFont typeface="Arial" pitchFamily="34" charset="0"/>
              <a:buChar char="•"/>
            </a:pPr>
            <a:r>
              <a:rPr lang="en-AU" sz="2400" dirty="0" smtClean="0"/>
              <a:t> Proof is a word used in mathematics (and law) when underlying axioms and operations are well defined and universality accepted – outside this framework it should not be used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Obligatory Einstein Quote</a:t>
            </a:r>
            <a:endParaRPr lang="en-AU" sz="3600" dirty="0"/>
          </a:p>
        </p:txBody>
      </p:sp>
      <p:sp>
        <p:nvSpPr>
          <p:cNvPr id="6" name="TextBox 5"/>
          <p:cNvSpPr txBox="1"/>
          <p:nvPr/>
        </p:nvSpPr>
        <p:spPr>
          <a:xfrm>
            <a:off x="467544" y="1474906"/>
            <a:ext cx="8208912" cy="3970318"/>
          </a:xfrm>
          <a:prstGeom prst="rect">
            <a:avLst/>
          </a:prstGeom>
          <a:noFill/>
        </p:spPr>
        <p:txBody>
          <a:bodyPr wrap="square" rtlCol="0">
            <a:spAutoFit/>
          </a:bodyPr>
          <a:lstStyle/>
          <a:p>
            <a:pPr lvl="0">
              <a:lnSpc>
                <a:spcPct val="150000"/>
              </a:lnSpc>
            </a:pPr>
            <a:r>
              <a:rPr lang="en-AU" sz="3200" dirty="0" smtClean="0"/>
              <a:t>“As  far  as  the  laws  of  mathematics  refer  to  reality,  they  are  not  certain; and as far as they are certain, they do not refer to reality.”</a:t>
            </a:r>
          </a:p>
          <a:p>
            <a:pPr lvl="0">
              <a:lnSpc>
                <a:spcPct val="150000"/>
              </a:lnSpc>
            </a:pPr>
            <a:endParaRPr lang="en-AU" sz="2400" dirty="0" smtClean="0"/>
          </a:p>
          <a:p>
            <a:pPr lvl="0">
              <a:lnSpc>
                <a:spcPct val="150000"/>
              </a:lnSpc>
            </a:pPr>
            <a:r>
              <a:rPr lang="en-AU" sz="2400" dirty="0" smtClean="0"/>
              <a:t>Albert Einstein, addressing the Prussian </a:t>
            </a:r>
            <a:r>
              <a:rPr lang="en-AU" sz="2400" dirty="0" err="1" smtClean="0"/>
              <a:t>Acadamy</a:t>
            </a:r>
            <a:r>
              <a:rPr lang="en-AU" sz="2400" dirty="0" smtClean="0"/>
              <a:t> of Science, Berlin , Jan 27, 1921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1: Homeopathy</a:t>
            </a:r>
            <a:endParaRPr lang="en-AU" sz="3600" dirty="0"/>
          </a:p>
        </p:txBody>
      </p:sp>
      <p:sp>
        <p:nvSpPr>
          <p:cNvPr id="6" name="TextBox 5"/>
          <p:cNvSpPr txBox="1"/>
          <p:nvPr/>
        </p:nvSpPr>
        <p:spPr>
          <a:xfrm>
            <a:off x="467544" y="620688"/>
            <a:ext cx="8208912" cy="6129050"/>
          </a:xfrm>
          <a:prstGeom prst="rect">
            <a:avLst/>
          </a:prstGeom>
          <a:noFill/>
        </p:spPr>
        <p:txBody>
          <a:bodyPr wrap="square" rtlCol="0">
            <a:spAutoFit/>
          </a:bodyPr>
          <a:lstStyle/>
          <a:p>
            <a:pPr lvl="0">
              <a:lnSpc>
                <a:spcPct val="150000"/>
              </a:lnSpc>
            </a:pPr>
            <a:r>
              <a:rPr lang="en-AU" sz="2400" dirty="0" smtClean="0"/>
              <a:t>“In homeopathy, treatment is usually tailored to the individual. A homeopathic prescription is based not only on the symptoms of disease in the patient but also on </a:t>
            </a:r>
            <a:r>
              <a:rPr lang="en-AU" sz="2400" u="sng" dirty="0" smtClean="0"/>
              <a:t>a host of other factors that are particular to that patient</a:t>
            </a:r>
            <a:r>
              <a:rPr lang="en-AU" sz="2400" dirty="0" smtClean="0"/>
              <a:t>, including lifestyle, emotional health, personality, eating habits and medical history. The “efficacy” of an individualised homeopathic intervention is thus a complex blend of the prescribed medicine together with the other facets of the in-depth consultation and integrated health advice provided by the practitioner; under these circumstances, </a:t>
            </a:r>
            <a:r>
              <a:rPr lang="en-AU" sz="2400" u="sng" dirty="0" smtClean="0"/>
              <a:t>the specific effect of the medicine itself may be difficult to quantify</a:t>
            </a:r>
            <a:r>
              <a:rPr lang="en-AU" sz="2400" dirty="0" smtClean="0"/>
              <a:t> with precision in RCTs.” (from BHA website)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2: Telepathy</a:t>
            </a:r>
            <a:endParaRPr lang="en-AU" sz="3600" dirty="0"/>
          </a:p>
        </p:txBody>
      </p:sp>
      <p:sp>
        <p:nvSpPr>
          <p:cNvPr id="6" name="TextBox 5"/>
          <p:cNvSpPr txBox="1"/>
          <p:nvPr/>
        </p:nvSpPr>
        <p:spPr>
          <a:xfrm>
            <a:off x="467544" y="620688"/>
            <a:ext cx="8208912" cy="3970318"/>
          </a:xfrm>
          <a:prstGeom prst="rect">
            <a:avLst/>
          </a:prstGeom>
          <a:noFill/>
        </p:spPr>
        <p:txBody>
          <a:bodyPr wrap="square" rtlCol="0">
            <a:spAutoFit/>
          </a:bodyPr>
          <a:lstStyle/>
          <a:p>
            <a:pPr lvl="0">
              <a:lnSpc>
                <a:spcPct val="150000"/>
              </a:lnSpc>
              <a:buFont typeface="Arial" pitchFamily="34" charset="0"/>
              <a:buChar char="•"/>
            </a:pPr>
            <a:r>
              <a:rPr lang="en-AU" sz="2400" dirty="0" smtClean="0"/>
              <a:t> </a:t>
            </a:r>
            <a:r>
              <a:rPr lang="en-AU" sz="2400" u="sng" dirty="0" smtClean="0"/>
              <a:t>Negative </a:t>
            </a:r>
            <a:r>
              <a:rPr lang="en-AU" sz="2400" u="sng" dirty="0" smtClean="0"/>
              <a:t>energy vibrations of </a:t>
            </a:r>
            <a:r>
              <a:rPr lang="en-AU" sz="2400" u="sng" dirty="0" err="1" smtClean="0"/>
              <a:t>skeptics</a:t>
            </a:r>
            <a:r>
              <a:rPr lang="en-AU" sz="2400" u="sng" dirty="0" smtClean="0"/>
              <a:t> </a:t>
            </a:r>
            <a:r>
              <a:rPr lang="en-AU" sz="2400" dirty="0" smtClean="0"/>
              <a:t>cause these effects to be reduced or disappear in some studies</a:t>
            </a:r>
          </a:p>
          <a:p>
            <a:pPr lvl="0">
              <a:lnSpc>
                <a:spcPct val="150000"/>
              </a:lnSpc>
              <a:buFont typeface="Arial" pitchFamily="34" charset="0"/>
              <a:buChar char="•"/>
            </a:pPr>
            <a:r>
              <a:rPr lang="en-AU" sz="2400" dirty="0" smtClean="0"/>
              <a:t> “A great deal of reported extrasensory perception is said to </a:t>
            </a:r>
            <a:r>
              <a:rPr lang="en-AU" sz="2400" u="sng" dirty="0" smtClean="0"/>
              <a:t>occur spontaneously in conditions which are not scientifically controlled</a:t>
            </a:r>
            <a:r>
              <a:rPr lang="en-AU" sz="2400" dirty="0" smtClean="0"/>
              <a:t>. Such experiences have often been reported to be much </a:t>
            </a:r>
            <a:r>
              <a:rPr lang="en-AU" sz="2400" u="sng" dirty="0" smtClean="0"/>
              <a:t>stronger and more obvious than those observed in laboratory experiments</a:t>
            </a:r>
            <a:r>
              <a:rPr lang="en-AU" sz="2400" dirty="0" smtClean="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3: </a:t>
            </a:r>
            <a:r>
              <a:rPr lang="en-AU" sz="3600" dirty="0" smtClean="0"/>
              <a:t>Creationism</a:t>
            </a:r>
            <a:endParaRPr lang="en-AU" sz="3600" dirty="0"/>
          </a:p>
        </p:txBody>
      </p:sp>
      <p:sp>
        <p:nvSpPr>
          <p:cNvPr id="6" name="TextBox 5"/>
          <p:cNvSpPr txBox="1"/>
          <p:nvPr/>
        </p:nvSpPr>
        <p:spPr>
          <a:xfrm>
            <a:off x="467544" y="620688"/>
            <a:ext cx="8208912" cy="5632311"/>
          </a:xfrm>
          <a:prstGeom prst="rect">
            <a:avLst/>
          </a:prstGeom>
          <a:noFill/>
        </p:spPr>
        <p:txBody>
          <a:bodyPr wrap="square" rtlCol="0">
            <a:spAutoFit/>
          </a:bodyPr>
          <a:lstStyle/>
          <a:p>
            <a:pPr>
              <a:buFont typeface="Arial" pitchFamily="34" charset="0"/>
              <a:buChar char="•"/>
            </a:pPr>
            <a:r>
              <a:rPr lang="en-AU" sz="2400" dirty="0" smtClean="0"/>
              <a:t> “Creationists </a:t>
            </a:r>
            <a:r>
              <a:rPr lang="en-AU" sz="2400" dirty="0"/>
              <a:t>and evolutionists, Christians and non-Christians all have the </a:t>
            </a:r>
            <a:r>
              <a:rPr lang="en-AU" sz="2400" i="1" dirty="0"/>
              <a:t>same</a:t>
            </a:r>
            <a:r>
              <a:rPr lang="en-AU" sz="2400" dirty="0"/>
              <a:t> evidence—the same facts. Think about it: we all have the same earth, the same fossil layers, the same animals and plants, the same stars—the facts are all the same.</a:t>
            </a:r>
          </a:p>
          <a:p>
            <a:r>
              <a:rPr lang="en-AU" sz="2400" u="sng" dirty="0"/>
              <a:t>The difference is in the way we all </a:t>
            </a:r>
            <a:r>
              <a:rPr lang="en-AU" sz="2400" i="1" u="sng" dirty="0"/>
              <a:t>interpret</a:t>
            </a:r>
            <a:r>
              <a:rPr lang="en-AU" sz="2400" u="sng" dirty="0"/>
              <a:t> the facts</a:t>
            </a:r>
            <a:r>
              <a:rPr lang="en-AU" sz="2400" dirty="0"/>
              <a:t>. And why do we interpret facts differently? Because </a:t>
            </a:r>
            <a:r>
              <a:rPr lang="en-AU" sz="2400" u="sng" dirty="0"/>
              <a:t>we start with different </a:t>
            </a:r>
            <a:r>
              <a:rPr lang="en-AU" sz="2400" i="1" u="sng" dirty="0"/>
              <a:t>presuppositions</a:t>
            </a:r>
            <a:r>
              <a:rPr lang="en-AU" sz="2400" u="sng" dirty="0"/>
              <a:t>. These are things that are assumed to be true, without being able to prove them</a:t>
            </a:r>
            <a:r>
              <a:rPr lang="en-AU" sz="2400" dirty="0"/>
              <a:t>. These then become the basis for other conclusions. </a:t>
            </a:r>
            <a:r>
              <a:rPr lang="en-AU" sz="2400" i="1" dirty="0"/>
              <a:t>All</a:t>
            </a:r>
            <a:r>
              <a:rPr lang="en-AU" sz="2400" dirty="0"/>
              <a:t> reasoning is based on presuppositions (also called </a:t>
            </a:r>
            <a:r>
              <a:rPr lang="en-AU" sz="2400" i="1" dirty="0"/>
              <a:t>axioms</a:t>
            </a:r>
            <a:r>
              <a:rPr lang="en-AU" sz="2400" dirty="0" smtClean="0"/>
              <a:t>).”</a:t>
            </a:r>
          </a:p>
          <a:p>
            <a:endParaRPr lang="en-AU" sz="2400" dirty="0"/>
          </a:p>
          <a:p>
            <a:pPr>
              <a:buFont typeface="Arial" pitchFamily="34" charset="0"/>
              <a:buChar char="•"/>
            </a:pPr>
            <a:r>
              <a:rPr lang="en-AU" sz="2400" dirty="0" smtClean="0"/>
              <a:t> “</a:t>
            </a:r>
            <a:r>
              <a:rPr lang="en-AU" sz="2400" dirty="0" smtClean="0"/>
              <a:t>That’s why, when discussing the age of the earth, Christians must be ready to explain the importance of starting points and assumptions. Reaching the correct conclusions requires the right starting point. </a:t>
            </a:r>
            <a:r>
              <a:rPr lang="en-AU" sz="2400" u="sng" dirty="0" smtClean="0"/>
              <a:t>The Bible is that starting point</a:t>
            </a:r>
            <a:r>
              <a:rPr lang="en-AU" sz="2400" dirty="0" smtClean="0"/>
              <a:t>.””</a:t>
            </a:r>
            <a:endParaRPr lang="en-A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What </a:t>
            </a:r>
            <a:r>
              <a:rPr lang="en-AU" sz="3600" dirty="0" err="1" smtClean="0"/>
              <a:t>Saith</a:t>
            </a:r>
            <a:r>
              <a:rPr lang="en-AU" sz="3600" dirty="0" smtClean="0"/>
              <a:t> the </a:t>
            </a:r>
            <a:r>
              <a:rPr lang="en-AU" sz="3600" dirty="0" err="1" smtClean="0"/>
              <a:t>Skeptic</a:t>
            </a:r>
            <a:r>
              <a:rPr lang="en-AU" sz="3600" dirty="0" smtClean="0"/>
              <a:t>?</a:t>
            </a:r>
            <a:endParaRPr lang="en-AU" sz="3600" dirty="0"/>
          </a:p>
        </p:txBody>
      </p:sp>
      <p:sp>
        <p:nvSpPr>
          <p:cNvPr id="6" name="TextBox 5"/>
          <p:cNvSpPr txBox="1"/>
          <p:nvPr/>
        </p:nvSpPr>
        <p:spPr>
          <a:xfrm>
            <a:off x="467544" y="620688"/>
            <a:ext cx="8208912" cy="5632311"/>
          </a:xfrm>
          <a:prstGeom prst="rect">
            <a:avLst/>
          </a:prstGeom>
          <a:noFill/>
        </p:spPr>
        <p:txBody>
          <a:bodyPr wrap="square" rtlCol="0">
            <a:spAutoFit/>
          </a:bodyPr>
          <a:lstStyle/>
          <a:p>
            <a:pPr>
              <a:lnSpc>
                <a:spcPct val="150000"/>
              </a:lnSpc>
            </a:pPr>
            <a:r>
              <a:rPr lang="en-AU" sz="2400" dirty="0" smtClean="0"/>
              <a:t>“What </a:t>
            </a:r>
            <a:r>
              <a:rPr lang="en-AU" sz="2400" dirty="0"/>
              <a:t>can a scientific </a:t>
            </a:r>
            <a:r>
              <a:rPr lang="en-AU" sz="2400" dirty="0" err="1"/>
              <a:t>skeptics’</a:t>
            </a:r>
            <a:r>
              <a:rPr lang="en-AU" sz="2400" dirty="0"/>
              <a:t> group say about such </a:t>
            </a:r>
            <a:r>
              <a:rPr lang="en-AU" sz="2400" dirty="0" smtClean="0"/>
              <a:t>(</a:t>
            </a:r>
            <a:r>
              <a:rPr lang="en-AU" sz="2400" dirty="0" err="1" smtClean="0"/>
              <a:t>untestable</a:t>
            </a:r>
            <a:r>
              <a:rPr lang="en-AU" sz="2400" dirty="0" smtClean="0"/>
              <a:t>) claims</a:t>
            </a:r>
            <a:r>
              <a:rPr lang="en-AU" sz="2400" dirty="0"/>
              <a:t>? Only that </a:t>
            </a:r>
            <a:r>
              <a:rPr lang="en-AU" sz="2400" u="sng" dirty="0"/>
              <a:t>they are outside the realm of science</a:t>
            </a:r>
            <a:r>
              <a:rPr lang="en-AU" sz="2400" dirty="0"/>
              <a:t>, and that science can have only an agnostic view toward </a:t>
            </a:r>
            <a:r>
              <a:rPr lang="en-AU" sz="2400" dirty="0" err="1"/>
              <a:t>untestable</a:t>
            </a:r>
            <a:r>
              <a:rPr lang="en-AU" sz="2400" dirty="0"/>
              <a:t> hypotheses. A rationalist may argue that maintaining an arbitrary opinion about an </a:t>
            </a:r>
            <a:r>
              <a:rPr lang="en-AU" sz="2400" dirty="0" err="1"/>
              <a:t>untestable</a:t>
            </a:r>
            <a:r>
              <a:rPr lang="en-AU" sz="2400" dirty="0"/>
              <a:t> hypothesis is irrational-and he may be right. </a:t>
            </a:r>
            <a:r>
              <a:rPr lang="en-AU" sz="2400" u="sng" dirty="0"/>
              <a:t>But this is a philosophical argument, not a scientific one</a:t>
            </a:r>
            <a:r>
              <a:rPr lang="en-AU" sz="2400" dirty="0"/>
              <a:t>. If an individual makes a personal choice to maintain a belief regarding an </a:t>
            </a:r>
            <a:r>
              <a:rPr lang="en-AU" sz="2400" dirty="0" err="1"/>
              <a:t>untestable</a:t>
            </a:r>
            <a:r>
              <a:rPr lang="en-AU" sz="2400" dirty="0"/>
              <a:t> hypothesis with no claims to evidence in support of that belief, then </a:t>
            </a:r>
            <a:r>
              <a:rPr lang="en-AU" sz="2400" u="sng" dirty="0"/>
              <a:t>there is no scientific basis on which to challenge the </a:t>
            </a:r>
            <a:r>
              <a:rPr lang="en-AU" sz="2400" u="sng" dirty="0" smtClean="0"/>
              <a:t>belief</a:t>
            </a:r>
            <a:r>
              <a:rPr lang="en-AU" sz="2400" dirty="0" smtClean="0"/>
              <a:t>.”</a:t>
            </a:r>
            <a:endParaRPr lang="en-A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908720"/>
            <a:ext cx="8208912" cy="5078313"/>
          </a:xfrm>
          <a:prstGeom prst="rect">
            <a:avLst/>
          </a:prstGeom>
          <a:noFill/>
        </p:spPr>
        <p:txBody>
          <a:bodyPr wrap="square" rtlCol="0">
            <a:spAutoFit/>
          </a:bodyPr>
          <a:lstStyle/>
          <a:p>
            <a:pPr>
              <a:lnSpc>
                <a:spcPct val="150000"/>
              </a:lnSpc>
              <a:buFont typeface="Arial" pitchFamily="34" charset="0"/>
              <a:buChar char="•"/>
            </a:pPr>
            <a:r>
              <a:rPr lang="en-AU" dirty="0" smtClean="0">
                <a:hlinkClick r:id="rId2"/>
              </a:rPr>
              <a:t> http://www.talkorigins.org/faqs/comdesc/sciproof.html</a:t>
            </a:r>
            <a:endParaRPr lang="en-AU" dirty="0" smtClean="0"/>
          </a:p>
          <a:p>
            <a:pPr>
              <a:lnSpc>
                <a:spcPct val="150000"/>
              </a:lnSpc>
              <a:buFont typeface="Arial" pitchFamily="34" charset="0"/>
              <a:buChar char="•"/>
            </a:pPr>
            <a:r>
              <a:rPr lang="en-AU" dirty="0" smtClean="0"/>
              <a:t> </a:t>
            </a:r>
            <a:r>
              <a:rPr lang="en-AU" dirty="0" smtClean="0">
                <a:hlinkClick r:id="rId3"/>
              </a:rPr>
              <a:t>http://en.wikipedia.org/wiki/Extra-sensory_perception</a:t>
            </a:r>
            <a:endParaRPr lang="en-AU" dirty="0" smtClean="0"/>
          </a:p>
          <a:p>
            <a:pPr>
              <a:lnSpc>
                <a:spcPct val="150000"/>
              </a:lnSpc>
              <a:buFont typeface="Arial" pitchFamily="34" charset="0"/>
              <a:buChar char="•"/>
            </a:pPr>
            <a:r>
              <a:rPr lang="en-AU" dirty="0" smtClean="0">
                <a:hlinkClick r:id="rId4"/>
              </a:rPr>
              <a:t> http://en.wikipedia.org/wiki/Flood_geology</a:t>
            </a:r>
            <a:endParaRPr lang="en-AU" dirty="0" smtClean="0"/>
          </a:p>
          <a:p>
            <a:pPr>
              <a:lnSpc>
                <a:spcPct val="150000"/>
              </a:lnSpc>
              <a:buFont typeface="Arial" pitchFamily="34" charset="0"/>
              <a:buChar char="•"/>
            </a:pPr>
            <a:r>
              <a:rPr lang="en-AU" dirty="0" smtClean="0">
                <a:hlinkClick r:id="rId5"/>
              </a:rPr>
              <a:t> http://en.wikipedia.org/wiki/Homeopathy</a:t>
            </a:r>
            <a:endParaRPr lang="en-AU" dirty="0" smtClean="0"/>
          </a:p>
          <a:p>
            <a:pPr>
              <a:lnSpc>
                <a:spcPct val="150000"/>
              </a:lnSpc>
              <a:buFont typeface="Arial" pitchFamily="34" charset="0"/>
              <a:buChar char="•"/>
            </a:pPr>
            <a:r>
              <a:rPr lang="en-AU" dirty="0" smtClean="0"/>
              <a:t> </a:t>
            </a:r>
            <a:r>
              <a:rPr lang="en-AU" dirty="0" smtClean="0">
                <a:hlinkClick r:id="rId6"/>
              </a:rPr>
              <a:t>http://www.britishhomeopathic.org/research/the_evidence_for_homeopathy.html</a:t>
            </a:r>
            <a:endParaRPr lang="en-AU" dirty="0" smtClean="0"/>
          </a:p>
          <a:p>
            <a:pPr>
              <a:lnSpc>
                <a:spcPct val="150000"/>
              </a:lnSpc>
              <a:buFont typeface="Arial" pitchFamily="34" charset="0"/>
              <a:buChar char="•"/>
            </a:pPr>
            <a:r>
              <a:rPr lang="en-AU" dirty="0" smtClean="0"/>
              <a:t> </a:t>
            </a:r>
            <a:r>
              <a:rPr lang="en-AU" dirty="0" smtClean="0">
                <a:hlinkClick r:id="rId7"/>
              </a:rPr>
              <a:t>http://www.answersingenesis.org/articles/am/v7/n4/ten-best-evidences?utm_source=homepage&amp;utm_medium=banner&amp;utm_campaign=10-evidences-campaign</a:t>
            </a:r>
            <a:endParaRPr lang="en-AU" dirty="0" smtClean="0"/>
          </a:p>
          <a:p>
            <a:pPr>
              <a:lnSpc>
                <a:spcPct val="150000"/>
              </a:lnSpc>
              <a:buFont typeface="Arial" pitchFamily="34" charset="0"/>
              <a:buChar char="•"/>
            </a:pPr>
            <a:r>
              <a:rPr lang="en-AU" dirty="0" smtClean="0"/>
              <a:t> </a:t>
            </a:r>
            <a:r>
              <a:rPr lang="en-AU" dirty="0" smtClean="0">
                <a:hlinkClick r:id="rId8"/>
              </a:rPr>
              <a:t>http://www.genuinethriving.com/2011/04/26/the-scientific-evidence-for-telepathy-psi-phenomena-part-1</a:t>
            </a:r>
            <a:r>
              <a:rPr lang="en-AU" dirty="0" smtClean="0">
                <a:hlinkClick r:id="rId8"/>
              </a:rPr>
              <a:t>/</a:t>
            </a:r>
            <a:endParaRPr lang="en-AU" dirty="0" smtClean="0"/>
          </a:p>
          <a:p>
            <a:pPr>
              <a:lnSpc>
                <a:spcPct val="150000"/>
              </a:lnSpc>
              <a:buFont typeface="Arial" pitchFamily="34" charset="0"/>
              <a:buChar char="•"/>
            </a:pPr>
            <a:r>
              <a:rPr lang="en-AU" dirty="0"/>
              <a:t> </a:t>
            </a:r>
            <a:r>
              <a:rPr lang="en-AU" dirty="0" smtClean="0">
                <a:hlinkClick r:id="rId9"/>
              </a:rPr>
              <a:t>http://www.csicop.org/si/show/scientific_skepticism_csicop_and_the_local_groups</a:t>
            </a:r>
            <a:endParaRPr lang="en-AU" dirty="0" smtClean="0"/>
          </a:p>
          <a:p>
            <a:pPr>
              <a:lnSpc>
                <a:spcPct val="150000"/>
              </a:lnSpc>
              <a:buFont typeface="Arial" pitchFamily="34" charset="0"/>
              <a:buChar char="•"/>
            </a:pPr>
            <a:endParaRPr lang="en-AU" dirty="0" smtClean="0"/>
          </a:p>
        </p:txBody>
      </p:sp>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Sources</a:t>
            </a:r>
            <a:endParaRPr lang="en-AU"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564</Words>
  <Application>Microsoft Office PowerPoint</Application>
  <PresentationFormat>On-screen Show (4:3)</PresentationFormat>
  <Paragraphs>32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14</cp:revision>
  <dcterms:created xsi:type="dcterms:W3CDTF">2013-05-15T10:48:39Z</dcterms:created>
  <dcterms:modified xsi:type="dcterms:W3CDTF">2013-05-15T12:35:32Z</dcterms:modified>
</cp:coreProperties>
</file>