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9" r:id="rId3"/>
    <p:sldId id="280" r:id="rId4"/>
    <p:sldId id="281" r:id="rId5"/>
    <p:sldId id="272" r:id="rId6"/>
    <p:sldId id="278" r:id="rId7"/>
    <p:sldId id="282" r:id="rId8"/>
    <p:sldId id="284" r:id="rId9"/>
    <p:sldId id="285" r:id="rId10"/>
    <p:sldId id="283" r:id="rId11"/>
    <p:sldId id="286" r:id="rId12"/>
    <p:sldId id="287" r:id="rId13"/>
    <p:sldId id="288"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70" autoAdjust="0"/>
  </p:normalViewPr>
  <p:slideViewPr>
    <p:cSldViewPr>
      <p:cViewPr varScale="1">
        <p:scale>
          <a:sx n="71" d="100"/>
          <a:sy n="71" d="100"/>
        </p:scale>
        <p:origin x="-13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EA28D-7374-4362-B1C0-193FE9A9DAC0}" type="datetimeFigureOut">
              <a:rPr lang="en-AU" smtClean="0"/>
              <a:pPr/>
              <a:t>10/10/2012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AE0E09-A61D-4C6C-A80E-2174200A873C}"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A9ECED4-8C4D-4A56-853A-939767453CCB}" type="datetimeFigureOut">
              <a:rPr lang="en-AU" smtClean="0"/>
              <a:pPr/>
              <a:t>10/10/2012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D5AA9FE-B100-4E84-A70E-D83CCF1DFC43}"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ECED4-8C4D-4A56-853A-939767453CCB}" type="datetimeFigureOut">
              <a:rPr lang="en-AU" smtClean="0"/>
              <a:pPr/>
              <a:t>10/10/2012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AA9FE-B100-4E84-A70E-D83CCF1DFC43}"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www.genuinethriving.com/2011/04/26/the-scientific-evidence-for-telepathy-psi-phenomena-part-1/" TargetMode="External"/><Relationship Id="rId3" Type="http://schemas.openxmlformats.org/officeDocument/2006/relationships/hyperlink" Target="http://en.wikipedia.org/wiki/Extra-sensory_perception" TargetMode="External"/><Relationship Id="rId7" Type="http://schemas.openxmlformats.org/officeDocument/2006/relationships/hyperlink" Target="http://www.answersingenesis.org/articles/am/v7/n4/ten-best-evidences?utm_source=homepage&amp;utm_medium=banner&amp;utm_campaign=10-evidences-campaign" TargetMode="External"/><Relationship Id="rId2" Type="http://schemas.openxmlformats.org/officeDocument/2006/relationships/hyperlink" Target="http://www.talkorigins.org/faqs/comdesc/sciproof.html" TargetMode="External"/><Relationship Id="rId1" Type="http://schemas.openxmlformats.org/officeDocument/2006/relationships/slideLayout" Target="../slideLayouts/slideLayout1.xml"/><Relationship Id="rId6" Type="http://schemas.openxmlformats.org/officeDocument/2006/relationships/hyperlink" Target="http://www.britishhomeopathic.org/research/the_evidence_for_homeopathy.html" TargetMode="External"/><Relationship Id="rId5" Type="http://schemas.openxmlformats.org/officeDocument/2006/relationships/hyperlink" Target="http://en.wikipedia.org/wiki/Homeopathy" TargetMode="External"/><Relationship Id="rId4" Type="http://schemas.openxmlformats.org/officeDocument/2006/relationships/hyperlink" Target="http://en.wikipedia.org/wiki/Flood_geolo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pandainabattlesuit.files.wordpress.com/2012/03/devils-advocate1.jpg"/>
          <p:cNvPicPr>
            <a:picLocks noChangeAspect="1" noChangeArrowheads="1"/>
          </p:cNvPicPr>
          <p:nvPr/>
        </p:nvPicPr>
        <p:blipFill>
          <a:blip r:embed="rId2" cstate="print"/>
          <a:srcRect/>
          <a:stretch>
            <a:fillRect/>
          </a:stretch>
        </p:blipFill>
        <p:spPr bwMode="auto">
          <a:xfrm>
            <a:off x="5652120" y="692696"/>
            <a:ext cx="3034623" cy="4248472"/>
          </a:xfrm>
          <a:prstGeom prst="rect">
            <a:avLst/>
          </a:prstGeom>
          <a:noFill/>
        </p:spPr>
      </p:pic>
      <p:pic>
        <p:nvPicPr>
          <p:cNvPr id="16388" name="Picture 4" descr="http://www.umss.org/wp-content/uploads/2012/04/umss-logo.jpg"/>
          <p:cNvPicPr>
            <a:picLocks noChangeAspect="1" noChangeArrowheads="1"/>
          </p:cNvPicPr>
          <p:nvPr/>
        </p:nvPicPr>
        <p:blipFill>
          <a:blip r:embed="rId3" cstate="print"/>
          <a:srcRect/>
          <a:stretch>
            <a:fillRect/>
          </a:stretch>
        </p:blipFill>
        <p:spPr bwMode="auto">
          <a:xfrm>
            <a:off x="611560" y="3356992"/>
            <a:ext cx="4464496" cy="1967115"/>
          </a:xfrm>
          <a:prstGeom prst="rect">
            <a:avLst/>
          </a:prstGeom>
          <a:noFill/>
        </p:spPr>
      </p:pic>
      <p:sp>
        <p:nvSpPr>
          <p:cNvPr id="4" name="Rectangle 3"/>
          <p:cNvSpPr/>
          <p:nvPr/>
        </p:nvSpPr>
        <p:spPr>
          <a:xfrm>
            <a:off x="0" y="332657"/>
            <a:ext cx="5940152" cy="304698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cap="none" spc="-1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Devil’s Advocate</a:t>
            </a:r>
            <a:endParaRPr lang="en-US" sz="7200" b="1" cap="none" spc="-1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Rectangle 5"/>
          <p:cNvSpPr/>
          <p:nvPr/>
        </p:nvSpPr>
        <p:spPr>
          <a:xfrm>
            <a:off x="0" y="5517232"/>
            <a:ext cx="9180512" cy="923330"/>
          </a:xfrm>
          <a:prstGeom prst="rect">
            <a:avLst/>
          </a:prstGeom>
        </p:spPr>
        <p:txBody>
          <a:bodyPr wrap="square">
            <a:spAutoFit/>
          </a:bodyPr>
          <a:lstStyle/>
          <a:p>
            <a:pPr algn="ctr"/>
            <a:r>
              <a:rPr lang="en-US" sz="5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Week 10: Scientific Proof</a:t>
            </a:r>
            <a:endParaRPr lang="en-AU" sz="5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A Critique of ‘Scientific Proof’</a:t>
            </a:r>
            <a:endParaRPr lang="en-AU" sz="3600" dirty="0"/>
          </a:p>
        </p:txBody>
      </p:sp>
      <p:sp>
        <p:nvSpPr>
          <p:cNvPr id="6" name="TextBox 5"/>
          <p:cNvSpPr txBox="1"/>
          <p:nvPr/>
        </p:nvSpPr>
        <p:spPr>
          <a:xfrm>
            <a:off x="467544" y="620688"/>
            <a:ext cx="8208912" cy="5078313"/>
          </a:xfrm>
          <a:prstGeom prst="rect">
            <a:avLst/>
          </a:prstGeom>
          <a:noFill/>
        </p:spPr>
        <p:txBody>
          <a:bodyPr wrap="square" rtlCol="0">
            <a:spAutoFit/>
          </a:bodyPr>
          <a:lstStyle/>
          <a:p>
            <a:pPr lvl="0">
              <a:lnSpc>
                <a:spcPct val="150000"/>
              </a:lnSpc>
              <a:buFont typeface="Arial" pitchFamily="34" charset="0"/>
              <a:buChar char="•"/>
            </a:pPr>
            <a:r>
              <a:rPr lang="en-AU" sz="2400" dirty="0" smtClean="0"/>
              <a:t> </a:t>
            </a:r>
            <a:r>
              <a:rPr lang="en-AU" sz="2400" dirty="0" smtClean="0"/>
              <a:t>Scientific answers are never final, only tentative, so ‘proof’ is far too strong a word</a:t>
            </a:r>
          </a:p>
          <a:p>
            <a:pPr lvl="0">
              <a:lnSpc>
                <a:spcPct val="150000"/>
              </a:lnSpc>
              <a:buFont typeface="Arial" pitchFamily="34" charset="0"/>
              <a:buChar char="•"/>
            </a:pPr>
            <a:r>
              <a:rPr lang="en-AU" sz="2400" dirty="0" smtClean="0"/>
              <a:t> </a:t>
            </a:r>
            <a:r>
              <a:rPr lang="en-AU" sz="2400" dirty="0" smtClean="0"/>
              <a:t>Science does not provide answers or proves, only inferences about possible relationships and causal mechanisms</a:t>
            </a:r>
          </a:p>
          <a:p>
            <a:pPr lvl="0">
              <a:lnSpc>
                <a:spcPct val="150000"/>
              </a:lnSpc>
              <a:buFont typeface="Arial" pitchFamily="34" charset="0"/>
              <a:buChar char="•"/>
            </a:pPr>
            <a:r>
              <a:rPr lang="en-AU" sz="2400" dirty="0" smtClean="0"/>
              <a:t> </a:t>
            </a:r>
            <a:r>
              <a:rPr lang="en-AU" sz="2400" dirty="0" smtClean="0"/>
              <a:t>You can always come up with alternative inferences that explain any given set of data</a:t>
            </a:r>
          </a:p>
          <a:p>
            <a:pPr lvl="0">
              <a:lnSpc>
                <a:spcPct val="150000"/>
              </a:lnSpc>
              <a:buFont typeface="Arial" pitchFamily="34" charset="0"/>
              <a:buChar char="•"/>
            </a:pPr>
            <a:r>
              <a:rPr lang="en-AU" sz="2400" dirty="0" smtClean="0"/>
              <a:t> </a:t>
            </a:r>
            <a:r>
              <a:rPr lang="en-AU" sz="2400" dirty="0" smtClean="0"/>
              <a:t>Proof is a word used in mathematics (and law) when underlying axioms and operations are well defined and universality accepted – outside this framework it should not be used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27584" y="2708920"/>
            <a:ext cx="1728192" cy="1872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miley Face 8"/>
          <p:cNvSpPr/>
          <p:nvPr/>
        </p:nvSpPr>
        <p:spPr>
          <a:xfrm>
            <a:off x="5580112" y="2204864"/>
            <a:ext cx="2592288" cy="2448272"/>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Multiply 9"/>
          <p:cNvSpPr/>
          <p:nvPr/>
        </p:nvSpPr>
        <p:spPr>
          <a:xfrm>
            <a:off x="1907704" y="3933056"/>
            <a:ext cx="1368152" cy="144016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Curved Up Arrow 13"/>
          <p:cNvSpPr/>
          <p:nvPr/>
        </p:nvSpPr>
        <p:spPr>
          <a:xfrm>
            <a:off x="827584" y="5229200"/>
            <a:ext cx="1800200" cy="93610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5" name="Not Equal 14"/>
          <p:cNvSpPr/>
          <p:nvPr/>
        </p:nvSpPr>
        <p:spPr>
          <a:xfrm>
            <a:off x="0" y="188640"/>
            <a:ext cx="1584176" cy="1152128"/>
          </a:xfrm>
          <a:prstGeom prst="mathNot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6" name="Vertical Scroll 15"/>
          <p:cNvSpPr/>
          <p:nvPr/>
        </p:nvSpPr>
        <p:spPr>
          <a:xfrm>
            <a:off x="7236296" y="4077072"/>
            <a:ext cx="1512168" cy="151216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Lightning Bolt 16"/>
          <p:cNvSpPr/>
          <p:nvPr/>
        </p:nvSpPr>
        <p:spPr>
          <a:xfrm>
            <a:off x="4572000" y="1268760"/>
            <a:ext cx="1728192" cy="1296144"/>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Isosceles Triangle 19"/>
          <p:cNvSpPr/>
          <p:nvPr/>
        </p:nvSpPr>
        <p:spPr>
          <a:xfrm>
            <a:off x="6516216" y="1340768"/>
            <a:ext cx="792088" cy="8640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Striped Right Arrow 20"/>
          <p:cNvSpPr/>
          <p:nvPr/>
        </p:nvSpPr>
        <p:spPr>
          <a:xfrm>
            <a:off x="3131840" y="2924944"/>
            <a:ext cx="2160240" cy="13681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p:cNvSpPr txBox="1"/>
          <p:nvPr/>
        </p:nvSpPr>
        <p:spPr>
          <a:xfrm>
            <a:off x="0" y="0"/>
            <a:ext cx="9144000" cy="646331"/>
          </a:xfrm>
          <a:prstGeom prst="rect">
            <a:avLst/>
          </a:prstGeom>
          <a:noFill/>
        </p:spPr>
        <p:txBody>
          <a:bodyPr wrap="square" rtlCol="0">
            <a:spAutoFit/>
          </a:bodyPr>
          <a:lstStyle/>
          <a:p>
            <a:pPr algn="ctr"/>
            <a:r>
              <a:rPr lang="en-AU" sz="3600" dirty="0" smtClean="0"/>
              <a:t>An Example</a:t>
            </a:r>
            <a:endParaRPr lang="en-AU"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Obligatory Einstein Quote</a:t>
            </a:r>
            <a:endParaRPr lang="en-AU" sz="3600" dirty="0"/>
          </a:p>
        </p:txBody>
      </p:sp>
      <p:sp>
        <p:nvSpPr>
          <p:cNvPr id="6" name="TextBox 5"/>
          <p:cNvSpPr txBox="1"/>
          <p:nvPr/>
        </p:nvSpPr>
        <p:spPr>
          <a:xfrm>
            <a:off x="467544" y="1474906"/>
            <a:ext cx="8208912" cy="3970318"/>
          </a:xfrm>
          <a:prstGeom prst="rect">
            <a:avLst/>
          </a:prstGeom>
          <a:noFill/>
        </p:spPr>
        <p:txBody>
          <a:bodyPr wrap="square" rtlCol="0">
            <a:spAutoFit/>
          </a:bodyPr>
          <a:lstStyle/>
          <a:p>
            <a:pPr lvl="0">
              <a:lnSpc>
                <a:spcPct val="150000"/>
              </a:lnSpc>
            </a:pPr>
            <a:r>
              <a:rPr lang="en-AU" sz="3200" dirty="0" smtClean="0"/>
              <a:t>“As  </a:t>
            </a:r>
            <a:r>
              <a:rPr lang="en-AU" sz="3200" dirty="0" smtClean="0"/>
              <a:t>far  as  the  laws  of  mathematics  refer  to  reality,  they  are  not  certain; and as far as they are </a:t>
            </a:r>
            <a:r>
              <a:rPr lang="en-AU" sz="3200" dirty="0" smtClean="0"/>
              <a:t>certain, they </a:t>
            </a:r>
            <a:r>
              <a:rPr lang="en-AU" sz="3200" dirty="0" smtClean="0"/>
              <a:t>do not refer to reality</a:t>
            </a:r>
            <a:r>
              <a:rPr lang="en-AU" sz="3200" dirty="0" smtClean="0"/>
              <a:t>.”</a:t>
            </a:r>
            <a:endParaRPr lang="en-AU" sz="3200" dirty="0" smtClean="0"/>
          </a:p>
          <a:p>
            <a:pPr lvl="0">
              <a:lnSpc>
                <a:spcPct val="150000"/>
              </a:lnSpc>
            </a:pPr>
            <a:endParaRPr lang="en-AU" sz="2400" dirty="0" smtClean="0"/>
          </a:p>
          <a:p>
            <a:pPr lvl="0">
              <a:lnSpc>
                <a:spcPct val="150000"/>
              </a:lnSpc>
            </a:pPr>
            <a:r>
              <a:rPr lang="en-AU" sz="2400" dirty="0" smtClean="0"/>
              <a:t>Albert </a:t>
            </a:r>
            <a:r>
              <a:rPr lang="en-AU" sz="2400" dirty="0" smtClean="0"/>
              <a:t>Einstein, addressing the Prussian </a:t>
            </a:r>
            <a:r>
              <a:rPr lang="en-AU" sz="2400" dirty="0" err="1" smtClean="0"/>
              <a:t>Acadamy</a:t>
            </a:r>
            <a:r>
              <a:rPr lang="en-AU" sz="2400" dirty="0" smtClean="0"/>
              <a:t> of </a:t>
            </a:r>
            <a:r>
              <a:rPr lang="en-AU" sz="2400" dirty="0" smtClean="0"/>
              <a:t>Science, Berlin </a:t>
            </a:r>
            <a:r>
              <a:rPr lang="en-AU" sz="2400" dirty="0" smtClean="0"/>
              <a:t>, Jan 27, 1921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images.bookworld.com.au/images/bau/97807435/9780743583268/0/0/plain/yes-50-scientifically-proven-ways-to-be-persuasive.jpg"/>
          <p:cNvPicPr>
            <a:picLocks noChangeAspect="1" noChangeArrowheads="1"/>
          </p:cNvPicPr>
          <p:nvPr/>
        </p:nvPicPr>
        <p:blipFill>
          <a:blip r:embed="rId2" cstate="print"/>
          <a:srcRect/>
          <a:stretch>
            <a:fillRect/>
          </a:stretch>
        </p:blipFill>
        <p:spPr bwMode="auto">
          <a:xfrm>
            <a:off x="5652120" y="3212976"/>
            <a:ext cx="3336406" cy="3645024"/>
          </a:xfrm>
          <a:prstGeom prst="rect">
            <a:avLst/>
          </a:prstGeom>
          <a:noFill/>
        </p:spPr>
      </p:pic>
      <p:pic>
        <p:nvPicPr>
          <p:cNvPr id="1030" name="Picture 6" descr="http://covers.booktopia.com.au/big/9781594868108/dr-neal-barnard-s-program-for-reversing-diabetes.jpg"/>
          <p:cNvPicPr>
            <a:picLocks noChangeAspect="1" noChangeArrowheads="1"/>
          </p:cNvPicPr>
          <p:nvPr/>
        </p:nvPicPr>
        <p:blipFill>
          <a:blip r:embed="rId3" cstate="print"/>
          <a:srcRect/>
          <a:stretch>
            <a:fillRect/>
          </a:stretch>
        </p:blipFill>
        <p:spPr bwMode="auto">
          <a:xfrm>
            <a:off x="0" y="2564904"/>
            <a:ext cx="2801245" cy="4293096"/>
          </a:xfrm>
          <a:prstGeom prst="rect">
            <a:avLst/>
          </a:prstGeom>
          <a:noFill/>
        </p:spPr>
      </p:pic>
      <p:pic>
        <p:nvPicPr>
          <p:cNvPr id="1032" name="Picture 8" descr="http://kickass-books.com/getimg.php?i=9781741756876"/>
          <p:cNvPicPr>
            <a:picLocks noChangeAspect="1" noChangeArrowheads="1"/>
          </p:cNvPicPr>
          <p:nvPr/>
        </p:nvPicPr>
        <p:blipFill>
          <a:blip r:embed="rId4" cstate="print"/>
          <a:srcRect/>
          <a:stretch>
            <a:fillRect/>
          </a:stretch>
        </p:blipFill>
        <p:spPr bwMode="auto">
          <a:xfrm>
            <a:off x="0" y="0"/>
            <a:ext cx="2801888" cy="3012030"/>
          </a:xfrm>
          <a:prstGeom prst="rect">
            <a:avLst/>
          </a:prstGeom>
          <a:noFill/>
        </p:spPr>
      </p:pic>
      <p:pic>
        <p:nvPicPr>
          <p:cNvPr id="1034" name="Picture 10" descr="http://www.penguin.com.au/covers/catalog/9780273763901.jpg"/>
          <p:cNvPicPr>
            <a:picLocks noChangeAspect="1" noChangeArrowheads="1"/>
          </p:cNvPicPr>
          <p:nvPr/>
        </p:nvPicPr>
        <p:blipFill>
          <a:blip r:embed="rId5" cstate="print"/>
          <a:srcRect/>
          <a:stretch>
            <a:fillRect/>
          </a:stretch>
        </p:blipFill>
        <p:spPr bwMode="auto">
          <a:xfrm>
            <a:off x="6516216" y="0"/>
            <a:ext cx="2051720" cy="3205813"/>
          </a:xfrm>
          <a:prstGeom prst="rect">
            <a:avLst/>
          </a:prstGeom>
          <a:noFill/>
        </p:spPr>
      </p:pic>
      <p:pic>
        <p:nvPicPr>
          <p:cNvPr id="1036" name="Picture 12" descr="http://photo.goodreads.com/books/1347821327l/679016.jpg"/>
          <p:cNvPicPr>
            <a:picLocks noChangeAspect="1" noChangeArrowheads="1"/>
          </p:cNvPicPr>
          <p:nvPr/>
        </p:nvPicPr>
        <p:blipFill>
          <a:blip r:embed="rId6" cstate="print"/>
          <a:srcRect/>
          <a:stretch>
            <a:fillRect/>
          </a:stretch>
        </p:blipFill>
        <p:spPr bwMode="auto">
          <a:xfrm>
            <a:off x="2843808" y="2726775"/>
            <a:ext cx="2778249" cy="4131225"/>
          </a:xfrm>
          <a:prstGeom prst="rect">
            <a:avLst/>
          </a:prstGeom>
          <a:noFill/>
        </p:spPr>
      </p:pic>
      <p:pic>
        <p:nvPicPr>
          <p:cNvPr id="1038" name="Picture 14" descr="http://userserve-ak.last.fm/serve/300x300/55252355.jpg"/>
          <p:cNvPicPr>
            <a:picLocks noChangeAspect="1" noChangeArrowheads="1"/>
          </p:cNvPicPr>
          <p:nvPr/>
        </p:nvPicPr>
        <p:blipFill>
          <a:blip r:embed="rId7" cstate="print"/>
          <a:srcRect/>
          <a:stretch>
            <a:fillRect/>
          </a:stretch>
        </p:blipFill>
        <p:spPr bwMode="auto">
          <a:xfrm>
            <a:off x="3275856" y="0"/>
            <a:ext cx="2857500" cy="28575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ics22.com/wp-content/uploads/2012/06/it-is-scientifically-proven-that-people-who-have-more-birthdays-live-longer-birthday-quote.jpg"/>
          <p:cNvPicPr>
            <a:picLocks noChangeAspect="1" noChangeArrowheads="1"/>
          </p:cNvPicPr>
          <p:nvPr/>
        </p:nvPicPr>
        <p:blipFill>
          <a:blip r:embed="rId2" cstate="print"/>
          <a:srcRect/>
          <a:stretch>
            <a:fillRect/>
          </a:stretch>
        </p:blipFill>
        <p:spPr bwMode="auto">
          <a:xfrm>
            <a:off x="3131840" y="1844824"/>
            <a:ext cx="2857500" cy="28575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1: Homeopathy</a:t>
            </a:r>
            <a:endParaRPr lang="en-AU" sz="3600" dirty="0"/>
          </a:p>
        </p:txBody>
      </p:sp>
      <p:sp>
        <p:nvSpPr>
          <p:cNvPr id="6" name="TextBox 5"/>
          <p:cNvSpPr txBox="1"/>
          <p:nvPr/>
        </p:nvSpPr>
        <p:spPr>
          <a:xfrm>
            <a:off x="467544" y="620688"/>
            <a:ext cx="8208912" cy="4524315"/>
          </a:xfrm>
          <a:prstGeom prst="rect">
            <a:avLst/>
          </a:prstGeom>
          <a:noFill/>
        </p:spPr>
        <p:txBody>
          <a:bodyPr wrap="square" rtlCol="0">
            <a:spAutoFit/>
          </a:bodyPr>
          <a:lstStyle/>
          <a:p>
            <a:pPr lvl="0">
              <a:lnSpc>
                <a:spcPct val="150000"/>
              </a:lnSpc>
              <a:buFont typeface="Arial" pitchFamily="34" charset="0"/>
              <a:buChar char="•"/>
            </a:pPr>
            <a:r>
              <a:rPr lang="en-AU" sz="2400" dirty="0" smtClean="0"/>
              <a:t> </a:t>
            </a:r>
            <a:r>
              <a:rPr lang="en-AU" sz="2400" dirty="0" smtClean="0"/>
              <a:t>“Hahnemann experimented on himself and others for several years before using remedies on patients. </a:t>
            </a:r>
            <a:r>
              <a:rPr lang="en-AU" sz="2400" dirty="0" smtClean="0"/>
              <a:t>His experiments </a:t>
            </a:r>
            <a:r>
              <a:rPr lang="en-AU" sz="2400" dirty="0" smtClean="0"/>
              <a:t>did not initially consist of giving remedies to the sick, because he thought that the most </a:t>
            </a:r>
            <a:r>
              <a:rPr lang="en-AU" sz="2400" dirty="0" smtClean="0"/>
              <a:t>similar remedy</a:t>
            </a:r>
            <a:r>
              <a:rPr lang="en-AU" sz="2400" dirty="0" smtClean="0"/>
              <a:t>, by virtue of its ability to induce symptoms similar to the disease itself, would make it impossible </a:t>
            </a:r>
            <a:r>
              <a:rPr lang="en-AU" sz="2400" dirty="0" smtClean="0"/>
              <a:t>to determine </a:t>
            </a:r>
            <a:r>
              <a:rPr lang="en-AU" sz="2400" dirty="0" smtClean="0"/>
              <a:t>which symptoms came from the remedy and which from the disease itself. Therefore, sick </a:t>
            </a:r>
            <a:r>
              <a:rPr lang="en-AU" sz="2400" dirty="0" smtClean="0"/>
              <a:t>people were </a:t>
            </a:r>
            <a:r>
              <a:rPr lang="en-AU" sz="2400" dirty="0" smtClean="0"/>
              <a:t>excluded from these experiments</a:t>
            </a:r>
            <a:r>
              <a:rPr lang="en-AU" sz="2400" dirty="0" smtClean="0"/>
              <a:t>.”</a:t>
            </a:r>
            <a:endParaRPr lang="en-AU"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1: Homeopathy</a:t>
            </a:r>
            <a:endParaRPr lang="en-AU" sz="3600" dirty="0"/>
          </a:p>
        </p:txBody>
      </p:sp>
      <p:sp>
        <p:nvSpPr>
          <p:cNvPr id="6" name="TextBox 5"/>
          <p:cNvSpPr txBox="1"/>
          <p:nvPr/>
        </p:nvSpPr>
        <p:spPr>
          <a:xfrm>
            <a:off x="467544" y="620688"/>
            <a:ext cx="8208912" cy="5078313"/>
          </a:xfrm>
          <a:prstGeom prst="rect">
            <a:avLst/>
          </a:prstGeom>
          <a:noFill/>
        </p:spPr>
        <p:txBody>
          <a:bodyPr wrap="square" rtlCol="0">
            <a:spAutoFit/>
          </a:bodyPr>
          <a:lstStyle/>
          <a:p>
            <a:pPr lvl="0">
              <a:lnSpc>
                <a:spcPct val="150000"/>
              </a:lnSpc>
              <a:buFont typeface="Arial" pitchFamily="34" charset="0"/>
              <a:buChar char="•"/>
            </a:pPr>
            <a:r>
              <a:rPr lang="en-AU" sz="2400" dirty="0" smtClean="0"/>
              <a:t> </a:t>
            </a:r>
            <a:r>
              <a:rPr lang="en-AU" sz="2400" dirty="0" smtClean="0"/>
              <a:t>In my experience homeopathy works</a:t>
            </a:r>
          </a:p>
          <a:p>
            <a:pPr lvl="0">
              <a:lnSpc>
                <a:spcPct val="150000"/>
              </a:lnSpc>
              <a:buFont typeface="Arial" pitchFamily="34" charset="0"/>
              <a:buChar char="•"/>
            </a:pPr>
            <a:r>
              <a:rPr lang="en-AU" sz="2400" dirty="0" smtClean="0"/>
              <a:t> </a:t>
            </a:r>
            <a:r>
              <a:rPr lang="en-AU" sz="2400" dirty="0" smtClean="0"/>
              <a:t>Its quantum entanglement/chaos theory/[insert other crap]</a:t>
            </a:r>
          </a:p>
          <a:p>
            <a:pPr lvl="0">
              <a:lnSpc>
                <a:spcPct val="150000"/>
              </a:lnSpc>
              <a:buFont typeface="Arial" pitchFamily="34" charset="0"/>
              <a:buChar char="•"/>
            </a:pPr>
            <a:r>
              <a:rPr lang="en-AU" sz="2400" dirty="0" smtClean="0"/>
              <a:t> “A total of 163 RCTs in homeopathy (on 77 different medical conditions) have </a:t>
            </a:r>
            <a:r>
              <a:rPr lang="en-AU" sz="2400" dirty="0" smtClean="0"/>
              <a:t>been published </a:t>
            </a:r>
            <a:r>
              <a:rPr lang="en-AU" sz="2400" dirty="0" smtClean="0"/>
              <a:t>in good quality scientific journals. 41% of the RCTs have a balance </a:t>
            </a:r>
            <a:r>
              <a:rPr lang="en-AU" sz="2400" dirty="0" smtClean="0"/>
              <a:t>of positive </a:t>
            </a:r>
            <a:r>
              <a:rPr lang="en-AU" sz="2400" dirty="0" smtClean="0"/>
              <a:t>evidence, 7% have a balance of negative evidence, and 52% have not </a:t>
            </a:r>
            <a:r>
              <a:rPr lang="en-AU" sz="2400" dirty="0" smtClean="0"/>
              <a:t>been conclusively </a:t>
            </a:r>
            <a:r>
              <a:rPr lang="en-AU" sz="2400" dirty="0" smtClean="0"/>
              <a:t>positive or negative</a:t>
            </a:r>
            <a:r>
              <a:rPr lang="en-AU" sz="2400" dirty="0" smtClean="0"/>
              <a:t>.” (from BHA website)</a:t>
            </a:r>
          </a:p>
          <a:p>
            <a:pPr lvl="0">
              <a:lnSpc>
                <a:spcPct val="150000"/>
              </a:lnSpc>
              <a:buFont typeface="Arial" pitchFamily="34" charset="0"/>
              <a:buChar char="•"/>
            </a:pPr>
            <a:r>
              <a:rPr lang="en-AU" sz="2400" dirty="0" smtClean="0"/>
              <a:t> </a:t>
            </a:r>
            <a:r>
              <a:rPr lang="en-AU" sz="2400" dirty="0" smtClean="0"/>
              <a:t>Mainstream medicine suppresses positive homeopathy results</a:t>
            </a:r>
          </a:p>
          <a:p>
            <a:pPr lvl="0">
              <a:lnSpc>
                <a:spcPct val="150000"/>
              </a:lnSpc>
              <a:buFont typeface="Arial" pitchFamily="34" charset="0"/>
              <a:buChar char="•"/>
            </a:pPr>
            <a:r>
              <a:rPr lang="en-AU" sz="2400" dirty="0" smtClean="0"/>
              <a:t> We don’t understand how it works we just know it does</a:t>
            </a:r>
            <a:endParaRPr lang="en-AU" sz="24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1: Homeopathy</a:t>
            </a:r>
            <a:endParaRPr lang="en-AU" sz="3600" dirty="0"/>
          </a:p>
        </p:txBody>
      </p:sp>
      <p:sp>
        <p:nvSpPr>
          <p:cNvPr id="6" name="TextBox 5"/>
          <p:cNvSpPr txBox="1"/>
          <p:nvPr/>
        </p:nvSpPr>
        <p:spPr>
          <a:xfrm>
            <a:off x="467544" y="620688"/>
            <a:ext cx="8208912" cy="6129050"/>
          </a:xfrm>
          <a:prstGeom prst="rect">
            <a:avLst/>
          </a:prstGeom>
          <a:noFill/>
        </p:spPr>
        <p:txBody>
          <a:bodyPr wrap="square" rtlCol="0">
            <a:spAutoFit/>
          </a:bodyPr>
          <a:lstStyle/>
          <a:p>
            <a:pPr lvl="0">
              <a:lnSpc>
                <a:spcPct val="150000"/>
              </a:lnSpc>
            </a:pPr>
            <a:r>
              <a:rPr lang="en-AU" sz="2400" dirty="0" smtClean="0"/>
              <a:t>“In </a:t>
            </a:r>
            <a:r>
              <a:rPr lang="en-AU" sz="2400" dirty="0" smtClean="0"/>
              <a:t>homeopathy, treatment is usually tailored to the </a:t>
            </a:r>
            <a:r>
              <a:rPr lang="en-AU" sz="2400" dirty="0" smtClean="0"/>
              <a:t>individual. A </a:t>
            </a:r>
            <a:r>
              <a:rPr lang="en-AU" sz="2400" dirty="0" smtClean="0"/>
              <a:t>homeopathic prescription is based not only on the symptoms of disease in </a:t>
            </a:r>
            <a:r>
              <a:rPr lang="en-AU" sz="2400" dirty="0" smtClean="0"/>
              <a:t>the patient </a:t>
            </a:r>
            <a:r>
              <a:rPr lang="en-AU" sz="2400" dirty="0" smtClean="0"/>
              <a:t>but </a:t>
            </a:r>
            <a:r>
              <a:rPr lang="en-AU" sz="2400" dirty="0" smtClean="0"/>
              <a:t>also </a:t>
            </a:r>
            <a:r>
              <a:rPr lang="en-AU" sz="2400" dirty="0" smtClean="0"/>
              <a:t>on a host of other factors that are particular to that </a:t>
            </a:r>
            <a:r>
              <a:rPr lang="en-AU" sz="2400" dirty="0" smtClean="0"/>
              <a:t>patient, including </a:t>
            </a:r>
            <a:r>
              <a:rPr lang="en-AU" sz="2400" dirty="0" smtClean="0"/>
              <a:t>lifestyle, emotional health, personality, eating habits and medical history</a:t>
            </a:r>
            <a:r>
              <a:rPr lang="en-AU" sz="2400" dirty="0" smtClean="0"/>
              <a:t>. The </a:t>
            </a:r>
            <a:r>
              <a:rPr lang="en-AU" sz="2400" dirty="0" smtClean="0"/>
              <a:t>“efficacy” of an individualised homeopathic intervention is thus a complex </a:t>
            </a:r>
            <a:r>
              <a:rPr lang="en-AU" sz="2400" dirty="0" smtClean="0"/>
              <a:t>blend of </a:t>
            </a:r>
            <a:r>
              <a:rPr lang="en-AU" sz="2400" dirty="0" smtClean="0"/>
              <a:t>the prescribed medicine together with the other facets of the </a:t>
            </a:r>
            <a:r>
              <a:rPr lang="en-AU" sz="2400" dirty="0" smtClean="0"/>
              <a:t>in-depth consultation </a:t>
            </a:r>
            <a:r>
              <a:rPr lang="en-AU" sz="2400" dirty="0" smtClean="0"/>
              <a:t>and integrated health advice provided by the practitioner; under </a:t>
            </a:r>
            <a:r>
              <a:rPr lang="en-AU" sz="2400" dirty="0" smtClean="0"/>
              <a:t>these circumstances</a:t>
            </a:r>
            <a:r>
              <a:rPr lang="en-AU" sz="2400" dirty="0" smtClean="0"/>
              <a:t>, the specific effect of the medicine itself may be difficult to </a:t>
            </a:r>
            <a:r>
              <a:rPr lang="en-AU" sz="2400" dirty="0" smtClean="0"/>
              <a:t>quantify with </a:t>
            </a:r>
            <a:r>
              <a:rPr lang="en-AU" sz="2400" dirty="0" smtClean="0"/>
              <a:t>precision in RCTs</a:t>
            </a:r>
            <a:r>
              <a:rPr lang="en-AU" sz="2400" dirty="0" smtClean="0"/>
              <a:t>.” </a:t>
            </a:r>
            <a:r>
              <a:rPr lang="en-AU" sz="2400" dirty="0" smtClean="0"/>
              <a:t>(from BHA website)</a:t>
            </a:r>
            <a:endParaRPr lang="en-AU" sz="2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620688"/>
            <a:ext cx="8208912" cy="3970318"/>
          </a:xfrm>
          <a:prstGeom prst="rect">
            <a:avLst/>
          </a:prstGeom>
          <a:noFill/>
        </p:spPr>
        <p:txBody>
          <a:bodyPr wrap="square" rtlCol="0">
            <a:spAutoFit/>
          </a:bodyPr>
          <a:lstStyle/>
          <a:p>
            <a:pPr lvl="0">
              <a:lnSpc>
                <a:spcPct val="150000"/>
              </a:lnSpc>
              <a:buFont typeface="Arial" pitchFamily="34" charset="0"/>
              <a:buChar char="•"/>
            </a:pPr>
            <a:r>
              <a:rPr lang="en-AU" sz="2400" dirty="0" smtClean="0"/>
              <a:t> “J.B. Rhine, who is considered to be the father of modern parapsychology. He would have participants “read his mind” and guess the shape that was on the card he was holding. Rhine’s studies produced statistically significant results, time and time again. The one downfall to this method of experimenting is that </a:t>
            </a:r>
            <a:r>
              <a:rPr lang="en-AU" sz="2400" u="sng" dirty="0" smtClean="0"/>
              <a:t>it’s hard to know whether or not Rhine was measuring telepathy or </a:t>
            </a:r>
            <a:r>
              <a:rPr lang="en-AU" sz="2400" u="sng" dirty="0" smtClean="0"/>
              <a:t>clairvoyance</a:t>
            </a:r>
            <a:r>
              <a:rPr lang="en-AU" sz="2400" dirty="0" smtClean="0"/>
              <a:t>.”</a:t>
            </a:r>
            <a:endParaRPr lang="en-AU" sz="2400" dirty="0" smtClean="0"/>
          </a:p>
        </p:txBody>
      </p:sp>
      <p:sp>
        <p:nvSpPr>
          <p:cNvPr id="4" name="TextBox 3"/>
          <p:cNvSpPr txBox="1"/>
          <p:nvPr/>
        </p:nvSpPr>
        <p:spPr>
          <a:xfrm>
            <a:off x="0" y="0"/>
            <a:ext cx="9144000" cy="646331"/>
          </a:xfrm>
          <a:prstGeom prst="rect">
            <a:avLst/>
          </a:prstGeom>
          <a:noFill/>
        </p:spPr>
        <p:txBody>
          <a:bodyPr wrap="square" rtlCol="0">
            <a:spAutoFit/>
          </a:bodyPr>
          <a:lstStyle/>
          <a:p>
            <a:pPr algn="ctr"/>
            <a:r>
              <a:rPr lang="en-AU" sz="3600" dirty="0" smtClean="0"/>
              <a:t>Case Study 2: Telepathy</a:t>
            </a:r>
            <a:endParaRPr lang="en-AU"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2: Telepathy</a:t>
            </a:r>
            <a:endParaRPr lang="en-AU" sz="3600" dirty="0"/>
          </a:p>
        </p:txBody>
      </p:sp>
      <p:sp>
        <p:nvSpPr>
          <p:cNvPr id="6" name="TextBox 5"/>
          <p:cNvSpPr txBox="1"/>
          <p:nvPr/>
        </p:nvSpPr>
        <p:spPr>
          <a:xfrm>
            <a:off x="467544" y="620688"/>
            <a:ext cx="8208912" cy="6186309"/>
          </a:xfrm>
          <a:prstGeom prst="rect">
            <a:avLst/>
          </a:prstGeom>
          <a:noFill/>
        </p:spPr>
        <p:txBody>
          <a:bodyPr wrap="square" rtlCol="0">
            <a:spAutoFit/>
          </a:bodyPr>
          <a:lstStyle/>
          <a:p>
            <a:pPr lvl="0">
              <a:lnSpc>
                <a:spcPct val="150000"/>
              </a:lnSpc>
              <a:buFont typeface="Arial" pitchFamily="34" charset="0"/>
              <a:buChar char="•"/>
            </a:pPr>
            <a:r>
              <a:rPr lang="en-AU" sz="2400" dirty="0" smtClean="0"/>
              <a:t> “Proponents of the ESP phenomena point to numerous studies that cite evidence of the </a:t>
            </a:r>
            <a:r>
              <a:rPr lang="en-AU" sz="2400" dirty="0" smtClean="0"/>
              <a:t>phenomenon‘s existence</a:t>
            </a:r>
            <a:r>
              <a:rPr lang="en-AU" sz="2400" dirty="0" smtClean="0"/>
              <a:t>: the work of J. B. Rhine, Russell </a:t>
            </a:r>
            <a:r>
              <a:rPr lang="en-AU" sz="2400" dirty="0" err="1" smtClean="0"/>
              <a:t>Targ</a:t>
            </a:r>
            <a:r>
              <a:rPr lang="en-AU" sz="2400" dirty="0" smtClean="0"/>
              <a:t>, Harold E. </a:t>
            </a:r>
            <a:r>
              <a:rPr lang="en-AU" sz="2400" dirty="0" err="1" smtClean="0"/>
              <a:t>Puthoff</a:t>
            </a:r>
            <a:r>
              <a:rPr lang="en-AU" sz="2400" dirty="0" smtClean="0"/>
              <a:t> and physicists at SRI International in </a:t>
            </a:r>
            <a:r>
              <a:rPr lang="en-AU" sz="2400" dirty="0" smtClean="0"/>
              <a:t>the 1970s…”</a:t>
            </a:r>
          </a:p>
          <a:p>
            <a:pPr lvl="0">
              <a:lnSpc>
                <a:spcPct val="150000"/>
              </a:lnSpc>
              <a:buFont typeface="Arial" pitchFamily="34" charset="0"/>
              <a:buChar char="•"/>
            </a:pPr>
            <a:r>
              <a:rPr lang="en-AU" sz="2400" dirty="0" smtClean="0"/>
              <a:t> </a:t>
            </a:r>
            <a:r>
              <a:rPr lang="en-AU" sz="2400" dirty="0" smtClean="0"/>
              <a:t>Negative energy vibrations of </a:t>
            </a:r>
            <a:r>
              <a:rPr lang="en-AU" sz="2400" dirty="0" err="1" smtClean="0"/>
              <a:t>skeptics</a:t>
            </a:r>
            <a:r>
              <a:rPr lang="en-AU" sz="2400" dirty="0" smtClean="0"/>
              <a:t> cause these effects to be reduced or disappear in some studies</a:t>
            </a:r>
          </a:p>
          <a:p>
            <a:pPr lvl="0">
              <a:lnSpc>
                <a:spcPct val="150000"/>
              </a:lnSpc>
              <a:buFont typeface="Arial" pitchFamily="34" charset="0"/>
              <a:buChar char="•"/>
            </a:pPr>
            <a:r>
              <a:rPr lang="en-AU" sz="2400" dirty="0" smtClean="0"/>
              <a:t> “A great deal of reported extrasensory perception is said to occur spontaneously in conditions which are </a:t>
            </a:r>
            <a:r>
              <a:rPr lang="en-AU" sz="2400" dirty="0" smtClean="0"/>
              <a:t>not scientifically </a:t>
            </a:r>
            <a:r>
              <a:rPr lang="en-AU" sz="2400" dirty="0" smtClean="0"/>
              <a:t>controlled. Such experiences have often been reported to be much stronger and more </a:t>
            </a:r>
            <a:r>
              <a:rPr lang="en-AU" sz="2400" dirty="0" smtClean="0"/>
              <a:t>obvious than </a:t>
            </a:r>
            <a:r>
              <a:rPr lang="en-AU" sz="2400" dirty="0" smtClean="0"/>
              <a:t>those observed in laboratory experiments</a:t>
            </a:r>
            <a:r>
              <a:rPr lang="en-AU" sz="2400" dirty="0" smtClean="0"/>
              <a:t>.”</a:t>
            </a:r>
            <a:endParaRPr lang="en-AU"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2: Telepathy</a:t>
            </a:r>
            <a:endParaRPr lang="en-AU" sz="3600" dirty="0"/>
          </a:p>
        </p:txBody>
      </p:sp>
      <p:sp>
        <p:nvSpPr>
          <p:cNvPr id="6" name="TextBox 5"/>
          <p:cNvSpPr txBox="1"/>
          <p:nvPr/>
        </p:nvSpPr>
        <p:spPr>
          <a:xfrm>
            <a:off x="467544" y="620688"/>
            <a:ext cx="8208912" cy="2308324"/>
          </a:xfrm>
          <a:prstGeom prst="rect">
            <a:avLst/>
          </a:prstGeom>
          <a:noFill/>
        </p:spPr>
        <p:txBody>
          <a:bodyPr wrap="square" rtlCol="0">
            <a:spAutoFit/>
          </a:bodyPr>
          <a:lstStyle/>
          <a:p>
            <a:pPr lvl="0">
              <a:lnSpc>
                <a:spcPct val="150000"/>
              </a:lnSpc>
              <a:buFont typeface="Arial" pitchFamily="34" charset="0"/>
              <a:buChar char="•"/>
            </a:pPr>
            <a:r>
              <a:rPr lang="en-AU" sz="2400" dirty="0" smtClean="0"/>
              <a:t> “In all that I have </a:t>
            </a:r>
            <a:r>
              <a:rPr lang="en-AU" sz="2400" dirty="0" smtClean="0"/>
              <a:t>read about </a:t>
            </a:r>
            <a:r>
              <a:rPr lang="en-AU" sz="2400" dirty="0" smtClean="0"/>
              <a:t>telepathy (both from supporters and </a:t>
            </a:r>
            <a:r>
              <a:rPr lang="en-AU" sz="2400" dirty="0" err="1" smtClean="0"/>
              <a:t>skeptics</a:t>
            </a:r>
            <a:r>
              <a:rPr lang="en-AU" sz="2400" dirty="0" smtClean="0"/>
              <a:t>), it is clear to me </a:t>
            </a:r>
            <a:r>
              <a:rPr lang="en-AU" sz="2400" dirty="0" smtClean="0"/>
              <a:t>that telepathy </a:t>
            </a:r>
            <a:r>
              <a:rPr lang="en-AU" sz="2400" dirty="0" smtClean="0"/>
              <a:t>is not a fluke or a one-time event. Telepathy is a very real phenomenon. More </a:t>
            </a:r>
            <a:r>
              <a:rPr lang="en-AU" sz="2400" dirty="0" smtClean="0"/>
              <a:t>than that</a:t>
            </a:r>
            <a:r>
              <a:rPr lang="en-AU" sz="2400" dirty="0" smtClean="0"/>
              <a:t>, I believe, we all possess the ability to be </a:t>
            </a:r>
            <a:r>
              <a:rPr lang="en-AU" sz="2400" dirty="0" smtClean="0"/>
              <a:t>telepathic”</a:t>
            </a:r>
            <a:endParaRPr lang="en-AU" sz="24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Case Study 3: Young Earth Creationism</a:t>
            </a:r>
            <a:endParaRPr lang="en-AU" sz="3600" dirty="0"/>
          </a:p>
        </p:txBody>
      </p:sp>
      <p:sp>
        <p:nvSpPr>
          <p:cNvPr id="6" name="TextBox 5"/>
          <p:cNvSpPr txBox="1"/>
          <p:nvPr/>
        </p:nvSpPr>
        <p:spPr>
          <a:xfrm>
            <a:off x="467544" y="620688"/>
            <a:ext cx="8208912" cy="5875904"/>
          </a:xfrm>
          <a:prstGeom prst="rect">
            <a:avLst/>
          </a:prstGeom>
          <a:noFill/>
        </p:spPr>
        <p:txBody>
          <a:bodyPr wrap="square" rtlCol="0">
            <a:spAutoFit/>
          </a:bodyPr>
          <a:lstStyle/>
          <a:p>
            <a:pPr lvl="0">
              <a:lnSpc>
                <a:spcPct val="150000"/>
              </a:lnSpc>
            </a:pPr>
            <a:r>
              <a:rPr lang="en-AU" sz="1400" dirty="0" smtClean="0"/>
              <a:t>“Despite </a:t>
            </a:r>
            <a:r>
              <a:rPr lang="en-AU" sz="1400" dirty="0" smtClean="0"/>
              <a:t>this wealth of evidence, it is important to understand </a:t>
            </a:r>
            <a:r>
              <a:rPr lang="en-AU" sz="1400" dirty="0" smtClean="0"/>
              <a:t>that, from </a:t>
            </a:r>
            <a:r>
              <a:rPr lang="en-AU" sz="1400" dirty="0" smtClean="0"/>
              <a:t>the perspective of observational science, no one can </a:t>
            </a:r>
            <a:r>
              <a:rPr lang="en-AU" sz="1400" dirty="0" smtClean="0"/>
              <a:t>prove absolutely </a:t>
            </a:r>
            <a:r>
              <a:rPr lang="en-AU" sz="1400" dirty="0" smtClean="0"/>
              <a:t>how young (or old) the universe is. Only one dating method </a:t>
            </a:r>
            <a:r>
              <a:rPr lang="en-AU" sz="1400" dirty="0" smtClean="0"/>
              <a:t>is absolutely </a:t>
            </a:r>
            <a:r>
              <a:rPr lang="en-AU" sz="1400" dirty="0" smtClean="0"/>
              <a:t>reliable—a witness who doesn’t lie, who has all evidence, </a:t>
            </a:r>
            <a:r>
              <a:rPr lang="en-AU" sz="1400" dirty="0" smtClean="0"/>
              <a:t>and who </a:t>
            </a:r>
            <a:r>
              <a:rPr lang="en-AU" sz="1400" dirty="0" smtClean="0"/>
              <a:t>can reveal to us when the universe </a:t>
            </a:r>
            <a:r>
              <a:rPr lang="en-AU" sz="1400" dirty="0" smtClean="0"/>
              <a:t>began! And </a:t>
            </a:r>
            <a:r>
              <a:rPr lang="en-AU" sz="1400" dirty="0" smtClean="0"/>
              <a:t>we do have such a witness—the God of the </a:t>
            </a:r>
            <a:r>
              <a:rPr lang="en-AU" sz="1400" dirty="0" smtClean="0"/>
              <a:t>Bible!...In </a:t>
            </a:r>
            <a:r>
              <a:rPr lang="en-AU" sz="1400" dirty="0" smtClean="0"/>
              <a:t>the rush to examine all these amazing scientific “evidences,” it’s easy to lose sight of the </a:t>
            </a:r>
            <a:r>
              <a:rPr lang="en-AU" sz="1400" dirty="0" smtClean="0"/>
              <a:t>big picture</a:t>
            </a:r>
            <a:r>
              <a:rPr lang="en-AU" sz="1400" dirty="0" smtClean="0"/>
              <a:t>. Such a mountain of scientific evidence, accumulated by researchers, seems to </a:t>
            </a:r>
            <a:r>
              <a:rPr lang="en-AU" sz="1400" dirty="0" smtClean="0"/>
              <a:t>obviously contradict </a:t>
            </a:r>
            <a:r>
              <a:rPr lang="en-AU" sz="1400" dirty="0" smtClean="0"/>
              <a:t>the supposed billions of years, so why don’t more people rush to accept the truth of </a:t>
            </a:r>
            <a:r>
              <a:rPr lang="en-AU" sz="1400" dirty="0" smtClean="0"/>
              <a:t>a young </a:t>
            </a:r>
            <a:r>
              <a:rPr lang="en-AU" sz="1400" dirty="0" smtClean="0"/>
              <a:t>earth based on the Bible</a:t>
            </a:r>
            <a:r>
              <a:rPr lang="en-AU" sz="1400" dirty="0" smtClean="0"/>
              <a:t>?</a:t>
            </a:r>
          </a:p>
          <a:p>
            <a:pPr lvl="0">
              <a:lnSpc>
                <a:spcPct val="150000"/>
              </a:lnSpc>
            </a:pPr>
            <a:endParaRPr lang="en-AU" sz="1400" dirty="0" smtClean="0"/>
          </a:p>
          <a:p>
            <a:pPr lvl="0">
              <a:lnSpc>
                <a:spcPct val="150000"/>
              </a:lnSpc>
            </a:pPr>
            <a:r>
              <a:rPr lang="en-AU" sz="1400" dirty="0" smtClean="0"/>
              <a:t>The </a:t>
            </a:r>
            <a:r>
              <a:rPr lang="en-AU" sz="1400" dirty="0" smtClean="0"/>
              <a:t>problem is, as we consider the topic of origins, all so-called “evidences” must be </a:t>
            </a:r>
            <a:r>
              <a:rPr lang="en-AU" sz="1400" dirty="0" smtClean="0"/>
              <a:t>interpreted. Facts </a:t>
            </a:r>
            <a:r>
              <a:rPr lang="en-AU" sz="1400" dirty="0" smtClean="0"/>
              <a:t>don’t speak for themselves. Interpreting the facts of the present becomes </a:t>
            </a:r>
            <a:r>
              <a:rPr lang="en-AU" sz="1400" dirty="0" smtClean="0"/>
              <a:t>especially difficult </a:t>
            </a:r>
            <a:r>
              <a:rPr lang="en-AU" sz="1400" dirty="0" smtClean="0"/>
              <a:t>when reconstructing the historical events that produced those present-day </a:t>
            </a:r>
            <a:r>
              <a:rPr lang="en-AU" sz="1400" dirty="0" smtClean="0"/>
              <a:t>facts, because </a:t>
            </a:r>
            <a:r>
              <a:rPr lang="en-AU" sz="1400" dirty="0" smtClean="0"/>
              <a:t>no humans have always been present to observe all the evidence and to record how </a:t>
            </a:r>
            <a:r>
              <a:rPr lang="en-AU" sz="1400" dirty="0" smtClean="0"/>
              <a:t>all the </a:t>
            </a:r>
            <a:r>
              <a:rPr lang="en-AU" sz="1400" dirty="0" smtClean="0"/>
              <a:t>evidence was </a:t>
            </a:r>
            <a:r>
              <a:rPr lang="en-AU" sz="1400" dirty="0" smtClean="0"/>
              <a:t>produced. Forensic </a:t>
            </a:r>
            <a:r>
              <a:rPr lang="en-AU" sz="1400" dirty="0" smtClean="0"/>
              <a:t>scientists must make multiple assumptions about things they cannot observe. How </a:t>
            </a:r>
            <a:r>
              <a:rPr lang="en-AU" sz="1400" dirty="0" smtClean="0"/>
              <a:t>was the </a:t>
            </a:r>
            <a:r>
              <a:rPr lang="en-AU" sz="1400" dirty="0" smtClean="0"/>
              <a:t>original setting different? Were different processes in play? Was the scene </a:t>
            </a:r>
            <a:r>
              <a:rPr lang="en-AU" sz="1400" dirty="0" smtClean="0"/>
              <a:t>later contaminated</a:t>
            </a:r>
            <a:r>
              <a:rPr lang="en-AU" sz="1400" dirty="0" smtClean="0"/>
              <a:t>? Just one wrong assumption or one tiny piece of missing evidence could </a:t>
            </a:r>
            <a:r>
              <a:rPr lang="en-AU" sz="1400" dirty="0" smtClean="0"/>
              <a:t>totally change </a:t>
            </a:r>
            <a:r>
              <a:rPr lang="en-AU" sz="1400" dirty="0" smtClean="0"/>
              <a:t>how they reconstruct the past events that led to the present-day </a:t>
            </a:r>
            <a:r>
              <a:rPr lang="en-AU" sz="1400" dirty="0" smtClean="0"/>
              <a:t>evidence. That’s why</a:t>
            </a:r>
            <a:r>
              <a:rPr lang="en-AU" sz="1400" dirty="0" smtClean="0"/>
              <a:t>, when discussing the age of the earth, Christians </a:t>
            </a:r>
            <a:r>
              <a:rPr lang="en-AU" sz="1400" dirty="0" smtClean="0"/>
              <a:t>must be </a:t>
            </a:r>
            <a:r>
              <a:rPr lang="en-AU" sz="1400" dirty="0" smtClean="0"/>
              <a:t>ready to explain the importance of starting points </a:t>
            </a:r>
            <a:r>
              <a:rPr lang="en-AU" sz="1400" dirty="0" smtClean="0"/>
              <a:t>and assumptions</a:t>
            </a:r>
            <a:r>
              <a:rPr lang="en-AU" sz="1400" dirty="0" smtClean="0"/>
              <a:t>. Reaching the correct conclusions requires the </a:t>
            </a:r>
            <a:r>
              <a:rPr lang="en-AU" sz="1400" dirty="0" smtClean="0"/>
              <a:t>right starting point. The </a:t>
            </a:r>
            <a:r>
              <a:rPr lang="en-AU" sz="1400" dirty="0" smtClean="0"/>
              <a:t>Bible is that starting point</a:t>
            </a:r>
            <a:r>
              <a:rPr lang="en-AU" sz="1400" dirty="0" smtClean="0"/>
              <a:t>.”</a:t>
            </a:r>
            <a:endParaRPr lang="en-AU" sz="14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908720"/>
            <a:ext cx="8208912" cy="4662815"/>
          </a:xfrm>
          <a:prstGeom prst="rect">
            <a:avLst/>
          </a:prstGeom>
          <a:noFill/>
        </p:spPr>
        <p:txBody>
          <a:bodyPr wrap="square" rtlCol="0">
            <a:spAutoFit/>
          </a:bodyPr>
          <a:lstStyle/>
          <a:p>
            <a:pPr>
              <a:lnSpc>
                <a:spcPct val="150000"/>
              </a:lnSpc>
              <a:buFont typeface="Arial" pitchFamily="34" charset="0"/>
              <a:buChar char="•"/>
            </a:pPr>
            <a:r>
              <a:rPr lang="en-AU" dirty="0" smtClean="0">
                <a:hlinkClick r:id="rId2"/>
              </a:rPr>
              <a:t> http://www.talkorigins.org/faqs/comdesc/sciproof.html</a:t>
            </a:r>
            <a:endParaRPr lang="en-AU" dirty="0" smtClean="0"/>
          </a:p>
          <a:p>
            <a:pPr>
              <a:lnSpc>
                <a:spcPct val="150000"/>
              </a:lnSpc>
              <a:buFont typeface="Arial" pitchFamily="34" charset="0"/>
              <a:buChar char="•"/>
            </a:pPr>
            <a:r>
              <a:rPr lang="en-AU" dirty="0" smtClean="0"/>
              <a:t> </a:t>
            </a:r>
            <a:r>
              <a:rPr lang="en-AU" dirty="0" smtClean="0">
                <a:hlinkClick r:id="rId3"/>
              </a:rPr>
              <a:t>http://en.wikipedia.org/wiki/Extra-sensory_perception</a:t>
            </a:r>
            <a:endParaRPr lang="en-AU" dirty="0" smtClean="0"/>
          </a:p>
          <a:p>
            <a:pPr>
              <a:lnSpc>
                <a:spcPct val="150000"/>
              </a:lnSpc>
              <a:buFont typeface="Arial" pitchFamily="34" charset="0"/>
              <a:buChar char="•"/>
            </a:pPr>
            <a:r>
              <a:rPr lang="en-AU" dirty="0" smtClean="0">
                <a:hlinkClick r:id="rId4"/>
              </a:rPr>
              <a:t> http://en.wikipedia.org/wiki/Flood_geology</a:t>
            </a:r>
            <a:endParaRPr lang="en-AU" dirty="0" smtClean="0"/>
          </a:p>
          <a:p>
            <a:pPr>
              <a:lnSpc>
                <a:spcPct val="150000"/>
              </a:lnSpc>
              <a:buFont typeface="Arial" pitchFamily="34" charset="0"/>
              <a:buChar char="•"/>
            </a:pPr>
            <a:r>
              <a:rPr lang="en-AU" dirty="0" smtClean="0">
                <a:hlinkClick r:id="rId5"/>
              </a:rPr>
              <a:t> http://en.wikipedia.org/wiki/Homeopathy</a:t>
            </a:r>
            <a:endParaRPr lang="en-AU" dirty="0" smtClean="0"/>
          </a:p>
          <a:p>
            <a:pPr>
              <a:lnSpc>
                <a:spcPct val="150000"/>
              </a:lnSpc>
              <a:buFont typeface="Arial" pitchFamily="34" charset="0"/>
              <a:buChar char="•"/>
            </a:pPr>
            <a:r>
              <a:rPr lang="en-AU" dirty="0" smtClean="0"/>
              <a:t> </a:t>
            </a:r>
            <a:r>
              <a:rPr lang="en-AU" dirty="0" smtClean="0">
                <a:hlinkClick r:id="rId6"/>
              </a:rPr>
              <a:t>http://www.britishhomeopathic.org/research/the_evidence_for_homeopathy.html</a:t>
            </a:r>
            <a:endParaRPr lang="en-AU" dirty="0" smtClean="0"/>
          </a:p>
          <a:p>
            <a:pPr>
              <a:lnSpc>
                <a:spcPct val="150000"/>
              </a:lnSpc>
              <a:buFont typeface="Arial" pitchFamily="34" charset="0"/>
              <a:buChar char="•"/>
            </a:pPr>
            <a:r>
              <a:rPr lang="en-AU" dirty="0" smtClean="0"/>
              <a:t> </a:t>
            </a:r>
            <a:r>
              <a:rPr lang="en-AU" dirty="0" smtClean="0">
                <a:hlinkClick r:id="rId7"/>
              </a:rPr>
              <a:t>http://www.answersingenesis.org/articles/am/v7/n4/ten-best-evidences?utm_source=homepage&amp;utm_medium=banner&amp;utm_campaign=10-evidences-campaign</a:t>
            </a:r>
            <a:endParaRPr lang="en-AU" dirty="0" smtClean="0"/>
          </a:p>
          <a:p>
            <a:pPr>
              <a:lnSpc>
                <a:spcPct val="150000"/>
              </a:lnSpc>
              <a:buFont typeface="Arial" pitchFamily="34" charset="0"/>
              <a:buChar char="•"/>
            </a:pPr>
            <a:r>
              <a:rPr lang="en-AU" dirty="0" smtClean="0"/>
              <a:t> </a:t>
            </a:r>
            <a:r>
              <a:rPr lang="en-AU" dirty="0" smtClean="0">
                <a:hlinkClick r:id="rId8"/>
              </a:rPr>
              <a:t>http://www.genuinethriving.com/2011/04/26/the-scientific-evidence-for-telepathy-psi-phenomena-part-1/</a:t>
            </a:r>
            <a:endParaRPr lang="en-AU" dirty="0" smtClean="0"/>
          </a:p>
          <a:p>
            <a:pPr>
              <a:lnSpc>
                <a:spcPct val="150000"/>
              </a:lnSpc>
              <a:buFont typeface="Arial" pitchFamily="34" charset="0"/>
              <a:buChar char="•"/>
            </a:pPr>
            <a:endParaRPr lang="en-AU" dirty="0" smtClean="0"/>
          </a:p>
        </p:txBody>
      </p:sp>
      <p:sp>
        <p:nvSpPr>
          <p:cNvPr id="7" name="TextBox 6"/>
          <p:cNvSpPr txBox="1"/>
          <p:nvPr/>
        </p:nvSpPr>
        <p:spPr>
          <a:xfrm>
            <a:off x="0" y="0"/>
            <a:ext cx="9144000" cy="646331"/>
          </a:xfrm>
          <a:prstGeom prst="rect">
            <a:avLst/>
          </a:prstGeom>
          <a:noFill/>
        </p:spPr>
        <p:txBody>
          <a:bodyPr wrap="square" rtlCol="0">
            <a:spAutoFit/>
          </a:bodyPr>
          <a:lstStyle/>
          <a:p>
            <a:pPr algn="ctr"/>
            <a:r>
              <a:rPr lang="en-AU" sz="3600" dirty="0" smtClean="0"/>
              <a:t>Sources</a:t>
            </a:r>
            <a:endParaRPr lang="en-AU"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1517</TotalTime>
  <Words>994</Words>
  <Application>Microsoft Office PowerPoint</Application>
  <PresentationFormat>On-screen Show (4:3)</PresentationFormat>
  <Paragraphs>42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110</cp:revision>
  <dcterms:created xsi:type="dcterms:W3CDTF">2012-07-23T22:24:55Z</dcterms:created>
  <dcterms:modified xsi:type="dcterms:W3CDTF">2012-10-10T02:09:41Z</dcterms:modified>
</cp:coreProperties>
</file>