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2" r:id="rId3"/>
    <p:sldId id="258" r:id="rId4"/>
    <p:sldId id="259" r:id="rId5"/>
    <p:sldId id="261" r:id="rId6"/>
    <p:sldId id="271" r:id="rId7"/>
    <p:sldId id="262" r:id="rId8"/>
    <p:sldId id="263" r:id="rId9"/>
    <p:sldId id="264" r:id="rId10"/>
    <p:sldId id="265" r:id="rId11"/>
    <p:sldId id="267" r:id="rId12"/>
    <p:sldId id="268" r:id="rId13"/>
    <p:sldId id="266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70" autoAdjust="0"/>
  </p:normalViewPr>
  <p:slideViewPr>
    <p:cSldViewPr>
      <p:cViewPr varScale="1">
        <p:scale>
          <a:sx n="71" d="100"/>
          <a:sy n="71" d="100"/>
        </p:scale>
        <p:origin x="-13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EA28D-7374-4362-B1C0-193FE9A9DAC0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E0E09-A61D-4C6C-A80E-2174200A873C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smtClean="0"/>
              <a:t>Francis Collins,</a:t>
            </a:r>
            <a:r>
              <a:rPr lang="en-AU" baseline="0" dirty="0" smtClean="0"/>
              <a:t> </a:t>
            </a:r>
            <a:r>
              <a:rPr lang="en-A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John Houghton IPCC,</a:t>
            </a:r>
            <a:r>
              <a:rPr lang="en-A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Richard Swinburne, John Lennox, Freeman Dyson, Thomas </a:t>
            </a:r>
            <a:r>
              <a:rPr lang="en-AU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Bayes</a:t>
            </a:r>
            <a:endParaRPr lang="en-AU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E0E09-A61D-4C6C-A80E-2174200A873C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CED4-8C4D-4A56-853A-939767453CCB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ECED4-8C4D-4A56-853A-939767453CCB}" type="datetimeFigureOut">
              <a:rPr lang="en-AU" smtClean="0"/>
              <a:pPr/>
              <a:t>25/07/2012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AA9FE-B100-4E84-A70E-D83CCF1DFC43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freethoughtblogs.com/singham/2012/06/20/the-case-against-accommodationism/" TargetMode="External"/><Relationship Id="rId7" Type="http://schemas.openxmlformats.org/officeDocument/2006/relationships/hyperlink" Target="http://www.edge.org/discourse/accomodationism.html" TargetMode="External"/><Relationship Id="rId2" Type="http://schemas.openxmlformats.org/officeDocument/2006/relationships/hyperlink" Target="http://whyevolutionistrue.wordpress.com/2011/10/14/physicist-and-atheist-alan-lightman-goes-accommodationist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metamagician3000.blogspot.com.au/2011/02/gnu-atheist-does-not-mean-nasty.html" TargetMode="External"/><Relationship Id="rId5" Type="http://schemas.openxmlformats.org/officeDocument/2006/relationships/hyperlink" Target="http://www.daylightatheism.org/2010/10/tinkerbell-the-accommodationist.html" TargetMode="External"/><Relationship Id="rId4" Type="http://schemas.openxmlformats.org/officeDocument/2006/relationships/hyperlink" Target="http://www.examiner.com/article/revisiting-the-confrontationalist-vs-accommodationist-feu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andainabattlesuit.files.wordpress.com/2012/03/devils-advocat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692696"/>
            <a:ext cx="3034623" cy="4248472"/>
          </a:xfrm>
          <a:prstGeom prst="rect">
            <a:avLst/>
          </a:prstGeom>
          <a:noFill/>
        </p:spPr>
      </p:pic>
      <p:pic>
        <p:nvPicPr>
          <p:cNvPr id="16388" name="Picture 4" descr="http://www.umss.org/wp-content/uploads/2012/04/umss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356992"/>
            <a:ext cx="4464496" cy="196711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332657"/>
            <a:ext cx="5940152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cap="none" spc="-1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Devil’s Advocate</a:t>
            </a:r>
            <a:endParaRPr lang="en-US" sz="7200" b="1" cap="none" spc="-1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5517232"/>
            <a:ext cx="85611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Week 1: </a:t>
            </a:r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Accommodationism</a:t>
            </a:r>
            <a:endParaRPr lang="en-AU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y Pictures\Photographs\CU Sumitt, July 2012\IMG_1700b.jpg"/>
          <p:cNvPicPr>
            <a:picLocks noChangeAspect="1" noChangeArrowheads="1"/>
          </p:cNvPicPr>
          <p:nvPr/>
        </p:nvPicPr>
        <p:blipFill>
          <a:blip r:embed="rId2" cstate="print"/>
          <a:srcRect l="34974" t="9070"/>
          <a:stretch>
            <a:fillRect/>
          </a:stretch>
        </p:blipFill>
        <p:spPr bwMode="auto">
          <a:xfrm>
            <a:off x="1835696" y="548680"/>
            <a:ext cx="5616624" cy="58893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052736"/>
            <a:ext cx="8208912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Trinity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/>
              <a:t> </a:t>
            </a:r>
            <a:r>
              <a:rPr lang="en-AU" sz="2400" dirty="0" smtClean="0"/>
              <a:t>Jesus as fully human and fully divine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/>
              <a:t> </a:t>
            </a:r>
            <a:r>
              <a:rPr lang="en-AU" sz="2400" dirty="0" smtClean="0"/>
              <a:t>Atonement/Jesus’ death on the cross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/>
              <a:t> </a:t>
            </a:r>
            <a:r>
              <a:rPr lang="en-AU" sz="2400" dirty="0" smtClean="0"/>
              <a:t>Kingdom of God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/>
              <a:t> </a:t>
            </a:r>
            <a:r>
              <a:rPr lang="en-AU" sz="2400" dirty="0" smtClean="0"/>
              <a:t>God and money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/>
              <a:t> </a:t>
            </a:r>
            <a:r>
              <a:rPr lang="en-AU" sz="2400" dirty="0" smtClean="0"/>
              <a:t>Prayer</a:t>
            </a:r>
            <a:endParaRPr lang="en-A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Topics Covered at Summit</a:t>
            </a:r>
            <a:endParaRPr lang="en-AU" sz="3600" dirty="0"/>
          </a:p>
        </p:txBody>
      </p:sp>
      <p:pic>
        <p:nvPicPr>
          <p:cNvPr id="16386" name="Picture 2" descr="web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5708" y="3789040"/>
            <a:ext cx="5722774" cy="27096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55576" y="908720"/>
          <a:ext cx="7560840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4392488"/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The Good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The Bad</a:t>
                      </a: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Make lots of intelligent</a:t>
                      </a:r>
                      <a:r>
                        <a:rPr lang="en-AU" sz="2000" baseline="0" dirty="0" smtClean="0"/>
                        <a:t>, friendly people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Didn’t much like the singing</a:t>
                      </a: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No one was rude or confrontational at all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baseline="0" dirty="0" err="1" smtClean="0"/>
                        <a:t>Unfalsifiable</a:t>
                      </a:r>
                      <a:r>
                        <a:rPr lang="en-AU" sz="2000" baseline="0" dirty="0" smtClean="0"/>
                        <a:t> claims “sometimes God answers prayers, sometimes he doesn’t”</a:t>
                      </a: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Learnt more about protestant doctrine</a:t>
                      </a:r>
                      <a:r>
                        <a:rPr lang="en-AU" sz="2000" baseline="0" dirty="0" smtClean="0"/>
                        <a:t> and beliefs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Little attention payed to questions of historicity</a:t>
                      </a:r>
                      <a:r>
                        <a:rPr lang="en-AU" sz="2000" baseline="0" dirty="0" smtClean="0"/>
                        <a:t> or validity of scripture</a:t>
                      </a: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Dramatic reading of Luke was excellent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Basic</a:t>
                      </a:r>
                      <a:r>
                        <a:rPr lang="en-AU" sz="2000" baseline="0" dirty="0" smtClean="0"/>
                        <a:t> concepts not clearly explained, e.g. Jesus is God and man, Kingdom of God, salvation </a:t>
                      </a:r>
                      <a:r>
                        <a:rPr lang="en-AU" sz="2000" baseline="0" dirty="0" err="1" smtClean="0"/>
                        <a:t>vs</a:t>
                      </a:r>
                      <a:r>
                        <a:rPr lang="en-AU" sz="2000" baseline="0" dirty="0" smtClean="0"/>
                        <a:t> exaltation, free will and divine omnipotence</a:t>
                      </a: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Had some great discussions about philosophy,</a:t>
                      </a:r>
                      <a:r>
                        <a:rPr lang="en-AU" sz="2000" baseline="0" dirty="0" smtClean="0"/>
                        <a:t> probability, theology, history, and Monty Python!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Worship as servile,</a:t>
                      </a:r>
                      <a:r>
                        <a:rPr lang="en-AU" sz="2000" baseline="0" dirty="0" smtClean="0"/>
                        <a:t> sycophantic, obsequious, fawning</a:t>
                      </a:r>
                      <a:endParaRPr lang="en-AU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My Take on Summit</a:t>
            </a:r>
            <a:endParaRPr lang="en-A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052736"/>
            <a:ext cx="82089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err="1" smtClean="0"/>
              <a:t>Accommodationalism</a:t>
            </a:r>
            <a:r>
              <a:rPr lang="en-AU" sz="2400" dirty="0" smtClean="0"/>
              <a:t>: leans more towards dialogue, cooperation, finding common ground with religious people. Examples include Chris Mooney,</a:t>
            </a:r>
            <a:r>
              <a:rPr lang="en-AU" sz="2400" dirty="0"/>
              <a:t> Eugenie Scott</a:t>
            </a:r>
            <a:endParaRPr lang="en-AU" sz="24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/>
              <a:t> </a:t>
            </a:r>
            <a:r>
              <a:rPr lang="en-AU" sz="2400" dirty="0" err="1" smtClean="0"/>
              <a:t>Confrontationalism</a:t>
            </a:r>
            <a:r>
              <a:rPr lang="en-AU" sz="2400" dirty="0" smtClean="0"/>
              <a:t>: leans towards strident criticism of religion or supernatural beliefs and the harm these are said to do to culture, society, etc. Examples include </a:t>
            </a:r>
            <a:r>
              <a:rPr lang="en-AU" sz="2400" dirty="0"/>
              <a:t>Richard Dawkins, PZ </a:t>
            </a:r>
            <a:r>
              <a:rPr lang="en-AU" sz="2400" dirty="0" smtClean="0"/>
              <a:t>Myers, Sam </a:t>
            </a:r>
            <a:r>
              <a:rPr lang="en-AU" sz="2400" dirty="0" smtClean="0"/>
              <a:t>Harris</a:t>
            </a:r>
          </a:p>
          <a:p>
            <a:endParaRPr lang="en-A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Operational Definitions</a:t>
            </a:r>
            <a:endParaRPr lang="en-A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052736"/>
            <a:ext cx="82089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Religion is not monolithic – it’s a wide spectrum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smtClean="0"/>
              <a:t>Being confrontational is easy but can backfire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smtClean="0"/>
              <a:t>Knowledge of actual doctrines and beliefs helps avoid </a:t>
            </a:r>
            <a:r>
              <a:rPr lang="en-AU" sz="2400" dirty="0" err="1" smtClean="0"/>
              <a:t>strawmen</a:t>
            </a:r>
            <a:r>
              <a:rPr lang="en-AU" sz="2400" dirty="0" smtClean="0"/>
              <a:t> and poor arguments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smtClean="0"/>
              <a:t>Some religious people are smarter than you are – intellectual honesty requires you deal with this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smtClean="0"/>
              <a:t>Increased knowledge of other beliefs/practices/cultures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400" dirty="0" smtClean="0"/>
              <a:t> </a:t>
            </a:r>
            <a:r>
              <a:rPr lang="en-AU" sz="2400" dirty="0" smtClean="0"/>
              <a:t>Make friends!</a:t>
            </a:r>
            <a:endParaRPr lang="en-AU" dirty="0" smtClean="0"/>
          </a:p>
          <a:p>
            <a:pPr>
              <a:buFont typeface="Arial" pitchFamily="34" charset="0"/>
              <a:buChar char="•"/>
            </a:pP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A Case for Accommodation/Dialogue</a:t>
            </a:r>
            <a:endParaRPr lang="en-AU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stjudes.org.au/images/Logos_and_maps/cu-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5445224"/>
            <a:ext cx="4143375" cy="981076"/>
          </a:xfrm>
          <a:prstGeom prst="rect">
            <a:avLst/>
          </a:prstGeom>
          <a:noFill/>
        </p:spPr>
      </p:pic>
      <p:pic>
        <p:nvPicPr>
          <p:cNvPr id="19460" name="Picture 4" descr="http://d1.stern.de/bilder/politik/2007/44/fundaments500_fitwidth_4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836712"/>
            <a:ext cx="4000500" cy="3000376"/>
          </a:xfrm>
          <a:prstGeom prst="rect">
            <a:avLst/>
          </a:prstGeom>
          <a:noFill/>
        </p:spPr>
      </p:pic>
      <p:pic>
        <p:nvPicPr>
          <p:cNvPr id="19462" name="Picture 6" descr="http://www.singingwaves.com/wp/wp-content/uploads/2011/01/NotEqual.jpg"/>
          <p:cNvPicPr>
            <a:picLocks noChangeAspect="1" noChangeArrowheads="1"/>
          </p:cNvPicPr>
          <p:nvPr/>
        </p:nvPicPr>
        <p:blipFill>
          <a:blip r:embed="rId4" cstate="print"/>
          <a:srcRect l="5556" t="3768"/>
          <a:stretch>
            <a:fillRect/>
          </a:stretch>
        </p:blipFill>
        <p:spPr bwMode="auto">
          <a:xfrm>
            <a:off x="3779912" y="4149080"/>
            <a:ext cx="1224136" cy="96354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Religion is not Monolithic</a:t>
            </a:r>
            <a:endParaRPr lang="en-AU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timcooley.files.wordpress.com/2010/04/633778782813891210-athei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764704"/>
            <a:ext cx="7620000" cy="5715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Being Confrontational can Backfire</a:t>
            </a:r>
            <a:endParaRPr lang="en-AU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api.ning.com/files/NzCERxaPLzSWmy030-MKidv6Ib7nMMWvAND5LfwHIs9BE0qvo6Qz3Qik68C8i*KfKioRqQQzCfpMZfR8u-xBcBn2h*NfyqGg/lovemeorel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96752"/>
            <a:ext cx="6264696" cy="470146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Avoid Crappy Arguments - 1</a:t>
            </a:r>
            <a:endParaRPr lang="en-AU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Avoid Crappy Arguments - 2</a:t>
            </a:r>
            <a:endParaRPr lang="en-AU" sz="3600" dirty="0"/>
          </a:p>
        </p:txBody>
      </p:sp>
      <p:pic>
        <p:nvPicPr>
          <p:cNvPr id="8" name="Picture 6" descr="http://2.bp.blogspot.com/-kESA-J7_Tpc/T0_xp-Y2mtI/AAAAAAAABlU/Vq6HlnjjvXs/s1600/xYXG04Tarp1jl28z2aCt1Dnwo1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217" y="1628800"/>
            <a:ext cx="3810000" cy="3810000"/>
          </a:xfrm>
          <a:prstGeom prst="rect">
            <a:avLst/>
          </a:prstGeom>
          <a:noFill/>
        </p:spPr>
      </p:pic>
      <p:pic>
        <p:nvPicPr>
          <p:cNvPr id="9" name="Picture 8" descr="http://i570.photobucket.com/albums/ss146/MetroidBob/Denial-Bible-FAIRY-TALES-IS-THE-R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9673" y="1628800"/>
            <a:ext cx="3876675" cy="3857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Avoid Crappy Arguments - 3</a:t>
            </a:r>
            <a:endParaRPr lang="en-AU" sz="3600" dirty="0"/>
          </a:p>
        </p:txBody>
      </p:sp>
      <p:pic>
        <p:nvPicPr>
          <p:cNvPr id="21506" name="Picture 2" descr="http://4.bp.blogspot.com/_00SRaR86_4E/THzpwKkpNfI/AAAAAAAAA28/_q1_7pWkyBM/s640/Creationi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836712"/>
            <a:ext cx="4550906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Some Religious People are Smarter than You</a:t>
            </a:r>
            <a:endParaRPr lang="en-AU" sz="3600" dirty="0"/>
          </a:p>
        </p:txBody>
      </p:sp>
      <p:pic>
        <p:nvPicPr>
          <p:cNvPr id="24578" name="Picture 2" descr="http://4.bp.blogspot.com/_we9GY4OVRt0/TKTccSmAylI/AAAAAAAAANs/Bp21VoicQMk/s1600/francis_colli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764704"/>
            <a:ext cx="2956775" cy="3096344"/>
          </a:xfrm>
          <a:prstGeom prst="rect">
            <a:avLst/>
          </a:prstGeom>
          <a:noFill/>
        </p:spPr>
      </p:pic>
      <p:pic>
        <p:nvPicPr>
          <p:cNvPr id="24580" name="Picture 4" descr="http://img.timeinc.net/time/time100/2007/walkup/images/houghton_sir_john.jpg"/>
          <p:cNvPicPr>
            <a:picLocks noChangeAspect="1" noChangeArrowheads="1"/>
          </p:cNvPicPr>
          <p:nvPr/>
        </p:nvPicPr>
        <p:blipFill>
          <a:blip r:embed="rId4" cstate="print"/>
          <a:srcRect b="17314"/>
          <a:stretch>
            <a:fillRect/>
          </a:stretch>
        </p:blipFill>
        <p:spPr bwMode="auto">
          <a:xfrm>
            <a:off x="3275855" y="764704"/>
            <a:ext cx="3042557" cy="3096344"/>
          </a:xfrm>
          <a:prstGeom prst="rect">
            <a:avLst/>
          </a:prstGeom>
          <a:noFill/>
        </p:spPr>
      </p:pic>
      <p:pic>
        <p:nvPicPr>
          <p:cNvPr id="24584" name="Picture 8" descr="http://www.atheismnetwork.org/wp-content/uploads/2011/10/richard_swinburn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768895"/>
            <a:ext cx="2518136" cy="3776023"/>
          </a:xfrm>
          <a:prstGeom prst="rect">
            <a:avLst/>
          </a:prstGeom>
          <a:noFill/>
        </p:spPr>
      </p:pic>
      <p:pic>
        <p:nvPicPr>
          <p:cNvPr id="24586" name="Picture 10" descr="http://galeri7.uludagsozluk.com/214/freeman-dyson_29084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1720" y="3861048"/>
            <a:ext cx="4608512" cy="2765107"/>
          </a:xfrm>
          <a:prstGeom prst="rect">
            <a:avLst/>
          </a:prstGeom>
          <a:noFill/>
        </p:spPr>
      </p:pic>
      <p:pic>
        <p:nvPicPr>
          <p:cNvPr id="24588" name="Picture 12" descr="http://upload.wikimedia.org/wikipedia/commons/d/d4/Thomas_Bayes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3573016"/>
            <a:ext cx="2895600" cy="3105150"/>
          </a:xfrm>
          <a:prstGeom prst="rect">
            <a:avLst/>
          </a:prstGeom>
          <a:noFill/>
        </p:spPr>
      </p:pic>
      <p:pic>
        <p:nvPicPr>
          <p:cNvPr id="24582" name="Picture 6" descr="File:John Lennox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3848348"/>
            <a:ext cx="2304256" cy="27827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Learn about other Beliefs</a:t>
            </a:r>
            <a:endParaRPr lang="en-AU" sz="3600" dirty="0"/>
          </a:p>
        </p:txBody>
      </p:sp>
      <p:pic>
        <p:nvPicPr>
          <p:cNvPr id="23554" name="Picture 2" descr="http://ummahcentral.com/images/short_history_l.jpg"/>
          <p:cNvPicPr>
            <a:picLocks noChangeAspect="1" noChangeArrowheads="1"/>
          </p:cNvPicPr>
          <p:nvPr/>
        </p:nvPicPr>
        <p:blipFill>
          <a:blip r:embed="rId2" cstate="print"/>
          <a:srcRect l="10529" t="7256" r="3277" b="8265"/>
          <a:stretch>
            <a:fillRect/>
          </a:stretch>
        </p:blipFill>
        <p:spPr bwMode="auto">
          <a:xfrm>
            <a:off x="7375539" y="3212976"/>
            <a:ext cx="1768461" cy="2664296"/>
          </a:xfrm>
          <a:prstGeom prst="rect">
            <a:avLst/>
          </a:prstGeom>
          <a:noFill/>
        </p:spPr>
      </p:pic>
      <p:sp>
        <p:nvSpPr>
          <p:cNvPr id="23556" name="AutoShape 4" descr="https://darulkutub.co.uk/images/hofisla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3558" name="AutoShape 6" descr="https://darulkutub.co.uk/images/hofisla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3560" name="AutoShape 8" descr="https://darulkutub.co.uk/images/hofisla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23562" name="Picture 10" descr="http://images.amazon.com/images/P/B000FOQ03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696"/>
            <a:ext cx="2267744" cy="3203028"/>
          </a:xfrm>
          <a:prstGeom prst="rect">
            <a:avLst/>
          </a:prstGeom>
          <a:noFill/>
        </p:spPr>
      </p:pic>
      <p:pic>
        <p:nvPicPr>
          <p:cNvPr id="23564" name="Picture 12" descr="http://www.britannica.com/blogs/wp-content/uploads/2007/09/image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5054484"/>
            <a:ext cx="2987823" cy="1803515"/>
          </a:xfrm>
          <a:prstGeom prst="rect">
            <a:avLst/>
          </a:prstGeom>
          <a:noFill/>
        </p:spPr>
      </p:pic>
      <p:pic>
        <p:nvPicPr>
          <p:cNvPr id="23568" name="Picture 16" descr="http://www.eden.co.uk/images/300/97814051536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692696"/>
            <a:ext cx="2101854" cy="2592288"/>
          </a:xfrm>
          <a:prstGeom prst="rect">
            <a:avLst/>
          </a:prstGeom>
          <a:noFill/>
        </p:spPr>
      </p:pic>
      <p:pic>
        <p:nvPicPr>
          <p:cNvPr id="23570" name="Picture 18" descr="http://www.wiley-vch.de/books/tis/cover_big/047065755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21151" y="2708920"/>
            <a:ext cx="1872208" cy="2820795"/>
          </a:xfrm>
          <a:prstGeom prst="rect">
            <a:avLst/>
          </a:prstGeom>
          <a:noFill/>
        </p:spPr>
      </p:pic>
      <p:pic>
        <p:nvPicPr>
          <p:cNvPr id="23572" name="Picture 20" descr="http://mathias.bavay.free.fr/bible/fr/images/christianity_history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692696"/>
            <a:ext cx="3059832" cy="2473015"/>
          </a:xfrm>
          <a:prstGeom prst="rect">
            <a:avLst/>
          </a:prstGeom>
          <a:noFill/>
        </p:spPr>
      </p:pic>
      <p:pic>
        <p:nvPicPr>
          <p:cNvPr id="23576" name="Picture 24" descr="https://www.visionvideo.com/vf_images/H500794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1960" y="692696"/>
            <a:ext cx="1885300" cy="2664296"/>
          </a:xfrm>
          <a:prstGeom prst="rect">
            <a:avLst/>
          </a:prstGeom>
          <a:noFill/>
        </p:spPr>
      </p:pic>
      <p:pic>
        <p:nvPicPr>
          <p:cNvPr id="23578" name="Picture 26" descr="http://tralegrinpoche.typepad.com/my_weblog/images/1570624682_1.jpg"/>
          <p:cNvPicPr>
            <a:picLocks noChangeAspect="1" noChangeArrowheads="1"/>
          </p:cNvPicPr>
          <p:nvPr/>
        </p:nvPicPr>
        <p:blipFill>
          <a:blip r:embed="rId9" cstate="print"/>
          <a:srcRect r="8746" b="7500"/>
          <a:stretch>
            <a:fillRect/>
          </a:stretch>
        </p:blipFill>
        <p:spPr bwMode="auto">
          <a:xfrm>
            <a:off x="5580112" y="3212976"/>
            <a:ext cx="1800200" cy="2664296"/>
          </a:xfrm>
          <a:prstGeom prst="rect">
            <a:avLst/>
          </a:prstGeom>
          <a:noFill/>
        </p:spPr>
      </p:pic>
      <p:pic>
        <p:nvPicPr>
          <p:cNvPr id="23580" name="Picture 28" descr="http://ecx.images-amazon.com/images/I/41KGmYZZM2L._BO2,204,203,200_PIsitb-sticker-arrow-click-small,TopRight,12,-30_AA300_SH20_OU01_.jpg"/>
          <p:cNvPicPr>
            <a:picLocks noChangeAspect="1" noChangeArrowheads="1"/>
          </p:cNvPicPr>
          <p:nvPr/>
        </p:nvPicPr>
        <p:blipFill>
          <a:blip r:embed="rId10" cstate="print"/>
          <a:srcRect l="18882" t="10080" r="23159"/>
          <a:stretch>
            <a:fillRect/>
          </a:stretch>
        </p:blipFill>
        <p:spPr bwMode="auto">
          <a:xfrm>
            <a:off x="3779912" y="3106666"/>
            <a:ext cx="1800200" cy="2792900"/>
          </a:xfrm>
          <a:prstGeom prst="rect">
            <a:avLst/>
          </a:prstGeom>
          <a:noFill/>
        </p:spPr>
      </p:pic>
      <p:pic>
        <p:nvPicPr>
          <p:cNvPr id="23582" name="Picture 30" descr="http://www.davidyamane.com/wp-content/uploads/2012/05/religion-in-sociological-perspective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2852936"/>
            <a:ext cx="1924100" cy="2376264"/>
          </a:xfrm>
          <a:prstGeom prst="rect">
            <a:avLst/>
          </a:prstGeom>
          <a:noFill/>
        </p:spPr>
      </p:pic>
      <p:sp>
        <p:nvSpPr>
          <p:cNvPr id="23584" name="AutoShape 32" descr="https://darulkutub.co.uk/images/hofisla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23574" name="Picture 22" descr="http://nickbaines.files.wordpress.com/2009/10/history-of-christianity-cover-macculloch.jpg"/>
          <p:cNvPicPr>
            <a:picLocks noChangeAspect="1" noChangeArrowheads="1"/>
          </p:cNvPicPr>
          <p:nvPr/>
        </p:nvPicPr>
        <p:blipFill>
          <a:blip r:embed="rId12" cstate="print"/>
          <a:srcRect l="18750" r="18750"/>
          <a:stretch>
            <a:fillRect/>
          </a:stretch>
        </p:blipFill>
        <p:spPr bwMode="auto">
          <a:xfrm>
            <a:off x="2987824" y="4323318"/>
            <a:ext cx="1584176" cy="2534682"/>
          </a:xfrm>
          <a:prstGeom prst="rect">
            <a:avLst/>
          </a:prstGeom>
          <a:noFill/>
        </p:spPr>
      </p:pic>
      <p:pic>
        <p:nvPicPr>
          <p:cNvPr id="23588" name="Picture 36" descr="http://www.iis.ac.uk/WebAssets/site_images/library_iis/gallery/25th_exhibition/25th_exhibition_images/2quran_scroll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72000" y="5596127"/>
            <a:ext cx="4572000" cy="12618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My Pictures\Photographs\CU Sumitt, July 2012\IMG_1712b.jpg"/>
          <p:cNvPicPr>
            <a:picLocks noChangeAspect="1" noChangeArrowheads="1"/>
          </p:cNvPicPr>
          <p:nvPr/>
        </p:nvPicPr>
        <p:blipFill>
          <a:blip r:embed="rId2" cstate="print"/>
          <a:srcRect t="2591" r="14508"/>
          <a:stretch>
            <a:fillRect/>
          </a:stretch>
        </p:blipFill>
        <p:spPr bwMode="auto">
          <a:xfrm>
            <a:off x="1331640" y="908720"/>
            <a:ext cx="6336704" cy="541382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Tom and I at the CU Summit</a:t>
            </a:r>
            <a:endParaRPr lang="en-AU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Links</a:t>
            </a:r>
            <a:endParaRPr lang="en-A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05587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hlinkClick r:id="rId2"/>
              </a:rPr>
              <a:t>http://whyevolutionistrue.wordpress.com/2011/10/14/physicist-and-atheist-alan-lightman-goes-accommodationist/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>
                <a:hlinkClick r:id="rId3"/>
              </a:rPr>
              <a:t>http://freethoughtblogs.com/singham/2012/06/20/the-case-against-accommodationism/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>
                <a:hlinkClick r:id="rId4"/>
              </a:rPr>
              <a:t>http://www.examiner.com/article/revisiting-the-confrontationalist-vs-accommodationist-feud</a:t>
            </a:r>
            <a:endParaRPr lang="en-AU" dirty="0" smtClean="0"/>
          </a:p>
          <a:p>
            <a:r>
              <a:rPr lang="en-AU" dirty="0" smtClean="0">
                <a:hlinkClick r:id="rId5"/>
              </a:rPr>
              <a:t>http://www.daylightatheism.org/2010/10/tinkerbell-the-accommodationist.html</a:t>
            </a:r>
            <a:endParaRPr lang="en-AU" dirty="0" smtClean="0"/>
          </a:p>
          <a:p>
            <a:r>
              <a:rPr lang="en-AU" dirty="0" smtClean="0">
                <a:hlinkClick r:id="rId6"/>
              </a:rPr>
              <a:t>http://metamagician3000.blogspot.com.au/2011/02/gnu-atheist-does-not-mean-nasty.html</a:t>
            </a:r>
            <a:endParaRPr lang="en-AU" dirty="0" smtClean="0"/>
          </a:p>
          <a:p>
            <a:r>
              <a:rPr lang="en-AU" dirty="0" smtClean="0">
                <a:hlinkClick r:id="rId7"/>
              </a:rPr>
              <a:t>http://www.edge.org/discourse/accomodationism.html</a:t>
            </a:r>
            <a:endParaRPr lang="en-A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305</Words>
  <Application>Microsoft Office PowerPoint</Application>
  <PresentationFormat>On-screen Show (4:3)</PresentationFormat>
  <Paragraphs>47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</cp:lastModifiedBy>
  <cp:revision>67</cp:revision>
  <dcterms:created xsi:type="dcterms:W3CDTF">2012-07-23T22:24:55Z</dcterms:created>
  <dcterms:modified xsi:type="dcterms:W3CDTF">2012-07-25T02:58:53Z</dcterms:modified>
</cp:coreProperties>
</file>