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29"/>
  </p:notesMasterIdLst>
  <p:sldIdLst>
    <p:sldId id="256" r:id="rId2"/>
    <p:sldId id="429" r:id="rId3"/>
    <p:sldId id="441" r:id="rId4"/>
    <p:sldId id="443" r:id="rId5"/>
    <p:sldId id="442" r:id="rId6"/>
    <p:sldId id="412" r:id="rId7"/>
    <p:sldId id="447" r:id="rId8"/>
    <p:sldId id="444" r:id="rId9"/>
    <p:sldId id="399" r:id="rId10"/>
    <p:sldId id="445" r:id="rId11"/>
    <p:sldId id="417" r:id="rId12"/>
    <p:sldId id="407" r:id="rId13"/>
    <p:sldId id="446" r:id="rId14"/>
    <p:sldId id="405" r:id="rId15"/>
    <p:sldId id="406" r:id="rId16"/>
    <p:sldId id="423" r:id="rId17"/>
    <p:sldId id="422" r:id="rId18"/>
    <p:sldId id="424" r:id="rId19"/>
    <p:sldId id="425" r:id="rId20"/>
    <p:sldId id="398" r:id="rId21"/>
    <p:sldId id="436" r:id="rId22"/>
    <p:sldId id="430" r:id="rId23"/>
    <p:sldId id="431" r:id="rId24"/>
    <p:sldId id="448" r:id="rId25"/>
    <p:sldId id="449" r:id="rId26"/>
    <p:sldId id="395" r:id="rId27"/>
    <p:sldId id="43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E60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9" autoAdjust="0"/>
    <p:restoredTop sz="96778" autoAdjust="0"/>
  </p:normalViewPr>
  <p:slideViewPr>
    <p:cSldViewPr>
      <p:cViewPr>
        <p:scale>
          <a:sx n="90" d="100"/>
          <a:sy n="90" d="100"/>
        </p:scale>
        <p:origin x="-2244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20</a:t>
            </a:fld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21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24</a:t>
            </a:fld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25</a:t>
            </a:fld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26</a:t>
            </a:fld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27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13/07/2018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 descr="Image result for econometric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6"/>
            <a:ext cx="9144000" cy="549014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3024336"/>
          </a:xfrm>
        </p:spPr>
        <p:txBody>
          <a:bodyPr>
            <a:noAutofit/>
          </a:bodyPr>
          <a:lstStyle/>
          <a:p>
            <a:r>
              <a:rPr lang="en-AU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Tools and Techniques of Program Evaluation </a:t>
            </a:r>
            <a:endParaRPr lang="en-AU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822304"/>
            <a:ext cx="6400800" cy="1487016"/>
          </a:xfrm>
        </p:spPr>
        <p:txBody>
          <a:bodyPr>
            <a:normAutofit/>
          </a:bodyPr>
          <a:lstStyle/>
          <a:p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July 2018</a:t>
            </a:r>
          </a:p>
          <a:p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Effective Altruism Melbourne</a:t>
            </a:r>
            <a:endParaRPr lang="en-A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Why Measure?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682" name="Picture 2" descr="Aus ODA vs DA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4229100" cy="4448175"/>
          </a:xfrm>
          <a:prstGeom prst="rect">
            <a:avLst/>
          </a:prstGeom>
          <a:noFill/>
        </p:spPr>
      </p:pic>
      <p:pic>
        <p:nvPicPr>
          <p:cNvPr id="71684" name="Picture 4" descr="Aus ODA by objecti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700808"/>
            <a:ext cx="5390381" cy="384577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95536" y="6053226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We will consider the effect of </a:t>
            </a:r>
            <a:r>
              <a:rPr lang="en-AU" sz="2000" b="1" dirty="0" smtClean="0"/>
              <a:t>improving education </a:t>
            </a:r>
            <a:r>
              <a:rPr lang="en-AU" sz="2000" dirty="0" smtClean="0"/>
              <a:t>on higher earnings.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200" dirty="0" smtClean="0">
                <a:latin typeface="Book Antiqua" pitchFamily="18" charset="0"/>
              </a:rPr>
              <a:t>How to Measure ‘Education’?</a:t>
            </a:r>
            <a:endParaRPr lang="en-AU" sz="52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95536" y="1182231"/>
            <a:ext cx="7056784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Enrolment rates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Literacy levels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School attendance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National standardised tests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International standardised tests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Employment earnings of graduates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Parent satisfaction with school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Do we trust government data?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200" dirty="0" smtClean="0">
                <a:latin typeface="Book Antiqua" pitchFamily="18" charset="0"/>
              </a:rPr>
              <a:t>How to Measure ‘Income’?</a:t>
            </a:r>
            <a:endParaRPr lang="en-AU" sz="52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1196752"/>
            <a:ext cx="8064896" cy="235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Individual or household earnings?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What period of time? (seasonal work)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How to convert to common currency?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How to value non-market earnings?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Source of data for informal sector?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Education and Income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1475656" y="1340768"/>
            <a:ext cx="4968552" cy="5040560"/>
            <a:chOff x="1475656" y="1340768"/>
            <a:chExt cx="4968552" cy="5040560"/>
          </a:xfrm>
        </p:grpSpPr>
        <p:grpSp>
          <p:nvGrpSpPr>
            <p:cNvPr id="16" name="Group 15"/>
            <p:cNvGrpSpPr/>
            <p:nvPr/>
          </p:nvGrpSpPr>
          <p:grpSpPr>
            <a:xfrm>
              <a:off x="2483768" y="1340768"/>
              <a:ext cx="3960440" cy="5040560"/>
              <a:chOff x="2483768" y="1340768"/>
              <a:chExt cx="3960440" cy="5040560"/>
            </a:xfrm>
          </p:grpSpPr>
          <p:pic>
            <p:nvPicPr>
              <p:cNvPr id="57346" name="Picture 2" descr="Image result for causal relationships diagr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9444"/>
              <a:stretch>
                <a:fillRect/>
              </a:stretch>
            </p:blipFill>
            <p:spPr bwMode="auto">
              <a:xfrm>
                <a:off x="2771800" y="2243638"/>
                <a:ext cx="3610901" cy="4137690"/>
              </a:xfrm>
              <a:prstGeom prst="rect">
                <a:avLst/>
              </a:prstGeom>
              <a:noFill/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2483768" y="2204864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251970" y="2236802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220072" y="3140968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483768" y="1340768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20072" y="1340768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89557" y="4077072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771800" y="3140968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220072" y="4077072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489557" y="5013176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220072" y="5013176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475656" y="1372706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0.</a:t>
              </a:r>
              <a:endParaRPr lang="en-AU" sz="2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75656" y="2204864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1.</a:t>
              </a:r>
              <a:endParaRPr lang="en-AU" sz="20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75656" y="3140968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2.</a:t>
              </a:r>
              <a:endParaRPr lang="en-AU" sz="2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75656" y="4077072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3.</a:t>
              </a:r>
              <a:endParaRPr lang="en-AU" sz="2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75656" y="5045114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4.</a:t>
              </a:r>
              <a:endParaRPr lang="en-AU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Case 0: Correlation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636" name="Picture 4" descr="Image result for correl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919611"/>
            <a:ext cx="6408712" cy="39576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Correlation is Not Causation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330" name="Picture 2" descr="Image result for correlation and causation"/>
          <p:cNvPicPr>
            <a:picLocks noChangeAspect="1" noChangeArrowheads="1"/>
          </p:cNvPicPr>
          <p:nvPr/>
        </p:nvPicPr>
        <p:blipFill>
          <a:blip r:embed="rId3" cstate="print"/>
          <a:srcRect b="13943"/>
          <a:stretch>
            <a:fillRect/>
          </a:stretch>
        </p:blipFill>
        <p:spPr bwMode="auto">
          <a:xfrm>
            <a:off x="251520" y="1340768"/>
            <a:ext cx="8591550" cy="5164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Education and Income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1"/>
          <p:cNvGrpSpPr/>
          <p:nvPr/>
        </p:nvGrpSpPr>
        <p:grpSpPr>
          <a:xfrm>
            <a:off x="1475656" y="1340768"/>
            <a:ext cx="4968552" cy="5040560"/>
            <a:chOff x="1475656" y="1340768"/>
            <a:chExt cx="4968552" cy="5040560"/>
          </a:xfrm>
        </p:grpSpPr>
        <p:grpSp>
          <p:nvGrpSpPr>
            <p:cNvPr id="3" name="Group 15"/>
            <p:cNvGrpSpPr/>
            <p:nvPr/>
          </p:nvGrpSpPr>
          <p:grpSpPr>
            <a:xfrm>
              <a:off x="2483768" y="1340768"/>
              <a:ext cx="3960440" cy="5040560"/>
              <a:chOff x="2483768" y="1340768"/>
              <a:chExt cx="3960440" cy="5040560"/>
            </a:xfrm>
          </p:grpSpPr>
          <p:pic>
            <p:nvPicPr>
              <p:cNvPr id="57346" name="Picture 2" descr="Image result for causal relationships diagr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9444"/>
              <a:stretch>
                <a:fillRect/>
              </a:stretch>
            </p:blipFill>
            <p:spPr bwMode="auto">
              <a:xfrm>
                <a:off x="2771800" y="2243638"/>
                <a:ext cx="3610901" cy="4137690"/>
              </a:xfrm>
              <a:prstGeom prst="rect">
                <a:avLst/>
              </a:prstGeom>
              <a:noFill/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2483768" y="2204864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251970" y="2236802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220072" y="3140968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483768" y="1340768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20072" y="1340768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89557" y="4077072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771800" y="3140968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220072" y="4077072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489557" y="5013176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220072" y="5013176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475656" y="1372706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0.</a:t>
              </a:r>
              <a:endParaRPr lang="en-AU" sz="2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75656" y="2204864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1.</a:t>
              </a:r>
              <a:endParaRPr lang="en-AU" sz="20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75656" y="3140968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2.</a:t>
              </a:r>
              <a:endParaRPr lang="en-AU" sz="2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75656" y="4077072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3.</a:t>
              </a:r>
              <a:endParaRPr lang="en-AU" sz="2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75656" y="5045114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4.</a:t>
              </a:r>
              <a:endParaRPr lang="en-AU" sz="20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804248" y="1208946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Check for correlation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Case 4: Regression </a:t>
            </a:r>
            <a:r>
              <a:rPr lang="en-AU" sz="5400" dirty="0" smtClean="0">
                <a:latin typeface="Book Antiqua" pitchFamily="18" charset="0"/>
              </a:rPr>
              <a:t>Model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060848"/>
            <a:ext cx="6544689" cy="3475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Multiple Regression Model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138" name="Picture 2" descr="Image result for multiple regression 2d grap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087709"/>
            <a:ext cx="6429375" cy="5581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Controlling for Confounds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8" name="Picture 4" descr="Image result for confounding variable regress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248569"/>
            <a:ext cx="8064896" cy="319665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1300698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We can use multiple regression to control for </a:t>
            </a:r>
            <a:r>
              <a:rPr lang="en-AU" sz="2000" b="1" dirty="0" smtClean="0"/>
              <a:t>confounding</a:t>
            </a:r>
            <a:r>
              <a:rPr lang="en-AU" sz="2000" dirty="0" smtClean="0"/>
              <a:t> variables.</a:t>
            </a:r>
            <a:endParaRPr lang="en-A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5981218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But our estimates will be </a:t>
            </a:r>
            <a:r>
              <a:rPr lang="en-AU" sz="2000" b="1" dirty="0" smtClean="0"/>
              <a:t>biased</a:t>
            </a:r>
            <a:r>
              <a:rPr lang="en-AU" sz="2000" dirty="0" smtClean="0"/>
              <a:t> if we have omitted variables!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So What is the Right Model?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b="33017"/>
          <a:stretch>
            <a:fillRect/>
          </a:stretch>
        </p:blipFill>
        <p:spPr bwMode="auto">
          <a:xfrm>
            <a:off x="1435547" y="1124744"/>
            <a:ext cx="2992437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 t="32308"/>
          <a:stretch>
            <a:fillRect/>
          </a:stretch>
        </p:blipFill>
        <p:spPr bwMode="auto">
          <a:xfrm>
            <a:off x="4569991" y="1196752"/>
            <a:ext cx="2954337" cy="368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 descr="Image result for econometrics"/>
          <p:cNvPicPr>
            <a:picLocks noChangeAspect="1" noChangeArrowheads="1"/>
          </p:cNvPicPr>
          <p:nvPr/>
        </p:nvPicPr>
        <p:blipFill>
          <a:blip r:embed="rId5" cstate="print"/>
          <a:srcRect l="2953"/>
          <a:stretch>
            <a:fillRect/>
          </a:stretch>
        </p:blipFill>
        <p:spPr bwMode="auto">
          <a:xfrm>
            <a:off x="4572000" y="4149080"/>
            <a:ext cx="3639799" cy="2505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Education and Income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1"/>
          <p:cNvGrpSpPr/>
          <p:nvPr/>
        </p:nvGrpSpPr>
        <p:grpSpPr>
          <a:xfrm>
            <a:off x="1475656" y="1340768"/>
            <a:ext cx="4968552" cy="5040560"/>
            <a:chOff x="1475656" y="1340768"/>
            <a:chExt cx="4968552" cy="5040560"/>
          </a:xfrm>
        </p:grpSpPr>
        <p:grpSp>
          <p:nvGrpSpPr>
            <p:cNvPr id="3" name="Group 15"/>
            <p:cNvGrpSpPr/>
            <p:nvPr/>
          </p:nvGrpSpPr>
          <p:grpSpPr>
            <a:xfrm>
              <a:off x="2483768" y="1340768"/>
              <a:ext cx="3960440" cy="5040560"/>
              <a:chOff x="2483768" y="1340768"/>
              <a:chExt cx="3960440" cy="5040560"/>
            </a:xfrm>
          </p:grpSpPr>
          <p:pic>
            <p:nvPicPr>
              <p:cNvPr id="57346" name="Picture 2" descr="Image result for causal relationships diagr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9444"/>
              <a:stretch>
                <a:fillRect/>
              </a:stretch>
            </p:blipFill>
            <p:spPr bwMode="auto">
              <a:xfrm>
                <a:off x="2771800" y="2243638"/>
                <a:ext cx="3610901" cy="4137690"/>
              </a:xfrm>
              <a:prstGeom prst="rect">
                <a:avLst/>
              </a:prstGeom>
              <a:noFill/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2483768" y="2204864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251970" y="2236802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220072" y="3140968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483768" y="1340768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20072" y="1340768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89557" y="4077072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771800" y="3140968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220072" y="4077072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489557" y="5013176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220072" y="5013176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475656" y="1372706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0.</a:t>
              </a:r>
              <a:endParaRPr lang="en-AU" sz="2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75656" y="2204864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1.</a:t>
              </a:r>
              <a:endParaRPr lang="en-AU" sz="20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75656" y="3140968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2.</a:t>
              </a:r>
              <a:endParaRPr lang="en-AU" sz="2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75656" y="4077072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3.</a:t>
              </a:r>
              <a:endParaRPr lang="en-AU" sz="2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75656" y="5045114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4.</a:t>
              </a:r>
              <a:endParaRPr lang="en-AU" sz="20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804248" y="1208946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Check for correlation</a:t>
            </a:r>
            <a:endParaRPr lang="en-AU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6804248" y="5241394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Run multiple regression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Cases 2-3: Experiments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5536" y="1270501"/>
            <a:ext cx="8064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Instead of trying to control for all confounding variables explicitly, we can just let random variation do the job for us.</a:t>
            </a:r>
          </a:p>
          <a:p>
            <a:endParaRPr lang="en-AU" sz="2000" dirty="0" smtClean="0"/>
          </a:p>
          <a:p>
            <a:r>
              <a:rPr lang="en-AU" sz="2000" dirty="0" smtClean="0"/>
              <a:t>If something is decided by chance or by some exogenous factor, it should not be correlated with any unobserved variables!</a:t>
            </a:r>
            <a:endParaRPr lang="en-AU" sz="2000" dirty="0"/>
          </a:p>
        </p:txBody>
      </p:sp>
      <p:pic>
        <p:nvPicPr>
          <p:cNvPr id="26626" name="Picture 2" descr="Image result for randomisation confounding variables"/>
          <p:cNvPicPr>
            <a:picLocks noChangeAspect="1" noChangeArrowheads="1"/>
          </p:cNvPicPr>
          <p:nvPr/>
        </p:nvPicPr>
        <p:blipFill>
          <a:blip r:embed="rId3" cstate="print"/>
          <a:srcRect l="1305" t="1154" r="2149" b="56273"/>
          <a:stretch>
            <a:fillRect/>
          </a:stretch>
        </p:blipFill>
        <p:spPr bwMode="auto">
          <a:xfrm>
            <a:off x="467544" y="3573016"/>
            <a:ext cx="806489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Differences in Differences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914" name="Picture 2" descr="Image result for difference in difference estimator"/>
          <p:cNvPicPr>
            <a:picLocks noChangeAspect="1" noChangeArrowheads="1"/>
          </p:cNvPicPr>
          <p:nvPr/>
        </p:nvPicPr>
        <p:blipFill>
          <a:blip r:embed="rId3" cstate="print"/>
          <a:srcRect r="15348"/>
          <a:stretch>
            <a:fillRect/>
          </a:stretch>
        </p:blipFill>
        <p:spPr bwMode="auto">
          <a:xfrm>
            <a:off x="179512" y="1772816"/>
            <a:ext cx="8856576" cy="35283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5661248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 Must assume two groups would behave the same absent intervention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 Self-selection concerns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Randomised Controlled Trial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3528" y="5817458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 Can be hard/expensive to conduct, but if done properly there cannot be hidden confounds!</a:t>
            </a:r>
            <a:endParaRPr lang="en-AU" sz="2000" dirty="0"/>
          </a:p>
        </p:txBody>
      </p:sp>
      <p:pic>
        <p:nvPicPr>
          <p:cNvPr id="22530" name="Picture 2" descr="Image result for randomised controlled tri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412776"/>
            <a:ext cx="6912768" cy="4210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Randomised Controlled Trial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46" name="Picture 6" descr="Image result for trouble in paradi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484784"/>
            <a:ext cx="3810000" cy="46863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012160" y="2636912"/>
            <a:ext cx="129614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9900" dirty="0" smtClean="0"/>
              <a:t>?</a:t>
            </a:r>
            <a:endParaRPr lang="en-AU" sz="19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Clash of Econometricians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4320480" cy="229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376048"/>
            <a:ext cx="4392488" cy="224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 l="26278" t="26900" r="27654" b="14301"/>
          <a:stretch>
            <a:fillRect/>
          </a:stretch>
        </p:blipFill>
        <p:spPr bwMode="auto">
          <a:xfrm>
            <a:off x="4572001" y="3643178"/>
            <a:ext cx="4104456" cy="294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6" cstate="print"/>
          <a:srcRect l="16828" t="16400" r="39766" b="20665"/>
          <a:stretch>
            <a:fillRect/>
          </a:stretch>
        </p:blipFill>
        <p:spPr bwMode="auto">
          <a:xfrm>
            <a:off x="467544" y="3573016"/>
            <a:ext cx="3744416" cy="305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Limitations of RCTs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1270501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Expensive and time consuming, can’t conduct everywhere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Do not incorporate heterogeneity of parameters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Trials differ from full-scale programs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Do not tell us why anything works or doesn’t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Heterogeneity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FlawOfAvera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204864"/>
            <a:ext cx="6447292" cy="41848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1208946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RCTs find the true effect size, but only in that exact context. Averaging over contexts is not necessarily helpful either.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Heterogeneity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3528" y="1208946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Eva </a:t>
            </a:r>
            <a:r>
              <a:rPr lang="en-AU" sz="2000" dirty="0" err="1" smtClean="0"/>
              <a:t>Vivalt</a:t>
            </a:r>
            <a:r>
              <a:rPr lang="en-AU" sz="2000" dirty="0" smtClean="0"/>
              <a:t> meta-analysis of RCT results.</a:t>
            </a:r>
            <a:endParaRPr lang="en-AU" sz="2000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 l="9150" t="23750" r="48916" b="23750"/>
          <a:stretch>
            <a:fillRect/>
          </a:stretch>
        </p:blipFill>
        <p:spPr bwMode="auto">
          <a:xfrm>
            <a:off x="1187624" y="1766731"/>
            <a:ext cx="6552728" cy="4614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Scaling Effects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850" name="Picture 2" descr="Image result for expectation vs real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7658100" cy="4305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What Do RCTs Tell Us?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3" cstate="print"/>
          <a:srcRect l="22443" t="29897" r="46149" b="40597"/>
          <a:stretch>
            <a:fillRect/>
          </a:stretch>
        </p:blipFill>
        <p:spPr bwMode="auto">
          <a:xfrm>
            <a:off x="1271645" y="2132856"/>
            <a:ext cx="6540715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Education and Income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1"/>
          <p:cNvGrpSpPr/>
          <p:nvPr/>
        </p:nvGrpSpPr>
        <p:grpSpPr>
          <a:xfrm>
            <a:off x="1475656" y="1340768"/>
            <a:ext cx="4968552" cy="5040560"/>
            <a:chOff x="1475656" y="1340768"/>
            <a:chExt cx="4968552" cy="5040560"/>
          </a:xfrm>
        </p:grpSpPr>
        <p:grpSp>
          <p:nvGrpSpPr>
            <p:cNvPr id="3" name="Group 15"/>
            <p:cNvGrpSpPr/>
            <p:nvPr/>
          </p:nvGrpSpPr>
          <p:grpSpPr>
            <a:xfrm>
              <a:off x="2483768" y="1340768"/>
              <a:ext cx="3960440" cy="5040560"/>
              <a:chOff x="2483768" y="1340768"/>
              <a:chExt cx="3960440" cy="5040560"/>
            </a:xfrm>
          </p:grpSpPr>
          <p:pic>
            <p:nvPicPr>
              <p:cNvPr id="57346" name="Picture 2" descr="Image result for causal relationships diagr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9444"/>
              <a:stretch>
                <a:fillRect/>
              </a:stretch>
            </p:blipFill>
            <p:spPr bwMode="auto">
              <a:xfrm>
                <a:off x="2771800" y="2243638"/>
                <a:ext cx="3610901" cy="4137690"/>
              </a:xfrm>
              <a:prstGeom prst="rect">
                <a:avLst/>
              </a:prstGeom>
              <a:noFill/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2483768" y="2204864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251970" y="2236802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220072" y="3140968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483768" y="1340768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20072" y="1340768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89557" y="4077072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771800" y="3140968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220072" y="4077072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489557" y="5013176"/>
                <a:ext cx="121834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AU" sz="2000" dirty="0" smtClean="0"/>
                  <a:t>Education</a:t>
                </a:r>
                <a:endParaRPr lang="en-AU" sz="20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220072" y="5013176"/>
                <a:ext cx="119223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Income</a:t>
                </a:r>
                <a:endParaRPr lang="en-AU" sz="2000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475656" y="1372706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0.</a:t>
              </a:r>
              <a:endParaRPr lang="en-AU" sz="2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75656" y="2204864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1.</a:t>
              </a:r>
              <a:endParaRPr lang="en-AU" sz="20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75656" y="3140968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2.</a:t>
              </a:r>
              <a:endParaRPr lang="en-AU" sz="2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75656" y="4077072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3.</a:t>
              </a:r>
              <a:endParaRPr lang="en-AU" sz="2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75656" y="5045114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 smtClean="0"/>
                <a:t>4.</a:t>
              </a:r>
              <a:endParaRPr lang="en-AU" sz="20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804248" y="1208946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Check for correlation</a:t>
            </a:r>
            <a:endParaRPr lang="en-AU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6804248" y="5241394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Run multiple regression</a:t>
            </a:r>
            <a:endParaRPr lang="en-AU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6804248" y="3185681"/>
            <a:ext cx="18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Perform experiments and quasi-experiments</a:t>
            </a:r>
            <a:endParaRPr lang="en-AU" sz="2000" dirty="0"/>
          </a:p>
        </p:txBody>
      </p:sp>
      <p:sp>
        <p:nvSpPr>
          <p:cNvPr id="26" name="Rounded Rectangle 25"/>
          <p:cNvSpPr/>
          <p:nvPr/>
        </p:nvSpPr>
        <p:spPr>
          <a:xfrm>
            <a:off x="1259632" y="1916832"/>
            <a:ext cx="6552728" cy="1008112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B7E6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More Advanced Stuff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1270501"/>
            <a:ext cx="80648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Time series analysis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Panel data</a:t>
            </a:r>
            <a:endParaRPr lang="en-AU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Instrumental variables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Structural modelling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Sensitivity analysis</a:t>
            </a:r>
          </a:p>
          <a:p>
            <a:pPr marL="0"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Causal modelling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Book Recommendations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/>
          <a:srcRect l="34330" t="18900" r="32079" b="6551"/>
          <a:stretch>
            <a:fillRect/>
          </a:stretch>
        </p:blipFill>
        <p:spPr bwMode="auto">
          <a:xfrm>
            <a:off x="179512" y="1340768"/>
            <a:ext cx="4032448" cy="503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31303" t="18900" r="32670" b="7601"/>
          <a:stretch>
            <a:fillRect/>
          </a:stretch>
        </p:blipFill>
        <p:spPr bwMode="auto">
          <a:xfrm>
            <a:off x="4427984" y="1340768"/>
            <a:ext cx="439248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My Blog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3" cstate="print"/>
          <a:srcRect l="17719" t="17850" r="18495" b="29651"/>
          <a:stretch>
            <a:fillRect/>
          </a:stretch>
        </p:blipFill>
        <p:spPr bwMode="auto">
          <a:xfrm>
            <a:off x="323528" y="1916832"/>
            <a:ext cx="855455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9006</TotalTime>
  <Words>496</Words>
  <Application>Microsoft Office PowerPoint</Application>
  <PresentationFormat>On-screen Show (4:3)</PresentationFormat>
  <Paragraphs>157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Tools and Techniques of Program Evaluation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fods12@gmail.com</cp:lastModifiedBy>
  <cp:revision>571</cp:revision>
  <dcterms:created xsi:type="dcterms:W3CDTF">2014-03-21T04:49:25Z</dcterms:created>
  <dcterms:modified xsi:type="dcterms:W3CDTF">2018-07-13T14:02:25Z</dcterms:modified>
</cp:coreProperties>
</file>