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96" r:id="rId3"/>
    <p:sldId id="295" r:id="rId4"/>
    <p:sldId id="297" r:id="rId5"/>
    <p:sldId id="298" r:id="rId6"/>
    <p:sldId id="299" r:id="rId7"/>
    <p:sldId id="30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4660" autoAdjust="0"/>
  </p:normalViewPr>
  <p:slideViewPr>
    <p:cSldViewPr>
      <p:cViewPr>
        <p:scale>
          <a:sx n="70" d="100"/>
          <a:sy n="70" d="100"/>
        </p:scale>
        <p:origin x="-1266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23/09/2014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226.photobucket.com/albums/dd307/texacosr/backgroundDefault.jpg"/>
          <p:cNvPicPr>
            <a:picLocks noChangeAspect="1" noChangeArrowheads="1"/>
          </p:cNvPicPr>
          <p:nvPr/>
        </p:nvPicPr>
        <p:blipFill>
          <a:blip r:embed="rId3" cstate="print"/>
          <a:srcRect l="4919" r="6365"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496944" cy="1470025"/>
          </a:xfrm>
        </p:spPr>
        <p:txBody>
          <a:bodyPr>
            <a:noAutofit/>
          </a:bodyPr>
          <a:lstStyle/>
          <a:p>
            <a:r>
              <a:rPr lang="en-AU" sz="6000" dirty="0" smtClean="0">
                <a:solidFill>
                  <a:schemeClr val="bg1"/>
                </a:solidFill>
                <a:latin typeface="Calisto MT" pitchFamily="18" charset="0"/>
              </a:rPr>
              <a:t>Should we be Convinced?</a:t>
            </a:r>
            <a:endParaRPr lang="en-AU" sz="6200" dirty="0">
              <a:solidFill>
                <a:schemeClr val="bg1"/>
              </a:solidFill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bg1"/>
                </a:solidFill>
                <a:latin typeface="Calisto MT" pitchFamily="18" charset="0"/>
              </a:rPr>
              <a:t>James Fodor, </a:t>
            </a:r>
            <a:r>
              <a:rPr lang="en-AU" dirty="0" smtClean="0">
                <a:solidFill>
                  <a:schemeClr val="bg1"/>
                </a:solidFill>
                <a:latin typeface="Calisto MT" pitchFamily="18" charset="0"/>
              </a:rPr>
              <a:t>September 2014</a:t>
            </a:r>
            <a:endParaRPr lang="en-AU" dirty="0">
              <a:solidFill>
                <a:schemeClr val="bg1"/>
              </a:solidFill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1. Ontological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By </a:t>
            </a:r>
            <a:r>
              <a:rPr lang="en-AU" sz="2400" dirty="0" smtClean="0"/>
              <a:t>definition, God is a being than which none greater can be imagined.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 </a:t>
            </a:r>
            <a:r>
              <a:rPr lang="en-AU" sz="2400" dirty="0" smtClean="0"/>
              <a:t>being that necessarily exists in reality is greater than a being that does not necessarily exist.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Thus</a:t>
            </a:r>
            <a:r>
              <a:rPr lang="en-AU" sz="2400" dirty="0" smtClean="0"/>
              <a:t>, by definition, if God exists as an idea in the mind but does not necessarily exist in reality, then we can imagine something that is greater than God.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But </a:t>
            </a:r>
            <a:r>
              <a:rPr lang="en-AU" sz="2400" dirty="0" smtClean="0"/>
              <a:t>we cannot imagine something that is greater than God.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Thus</a:t>
            </a:r>
            <a:r>
              <a:rPr lang="en-AU" sz="2400" dirty="0" smtClean="0"/>
              <a:t>, if God exists in the mind as an idea, then God necessarily exists in reality.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God </a:t>
            </a:r>
            <a:r>
              <a:rPr lang="en-AU" sz="2400" dirty="0" smtClean="0"/>
              <a:t>exists in the mind as an idea.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</a:t>
            </a:r>
            <a:r>
              <a:rPr lang="en-AU" sz="2400" dirty="0" smtClean="0"/>
              <a:t>, God necessarily exists in </a:t>
            </a:r>
            <a:r>
              <a:rPr lang="en-AU" sz="2400" dirty="0" smtClean="0"/>
              <a:t>reality.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2. Cosmological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 </a:t>
            </a:r>
            <a:r>
              <a:rPr lang="en-AU" sz="2400" dirty="0" smtClean="0"/>
              <a:t>contingent being (a being such that if it exists it could have not-existed or could cease to) </a:t>
            </a:r>
            <a:r>
              <a:rPr lang="en-AU" sz="2400" dirty="0" smtClean="0"/>
              <a:t>exists (often ‘the universe’)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This contingent being has a cause of or explanation for its existence.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cause of or explanation for its existence is something other than the contingent being itself.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What causes or explains the existence of this contingent being must either be solely other contingent beings or include a non-contingent (necessary) being.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Contingent beings alone cannot provide an </a:t>
            </a:r>
            <a:r>
              <a:rPr lang="en-AU" sz="2400" dirty="0" smtClean="0"/>
              <a:t>adequate (ultimate) account </a:t>
            </a:r>
            <a:r>
              <a:rPr lang="en-AU" sz="2400" dirty="0" smtClean="0"/>
              <a:t>or explanation for the existence of a contingent being.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what causes or explains the existence of this contingent being must include a non-contingent </a:t>
            </a:r>
            <a:r>
              <a:rPr lang="en-AU" sz="2400" dirty="0" smtClean="0"/>
              <a:t>being</a:t>
            </a:r>
            <a:r>
              <a:rPr lang="en-AU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a necessary being (a being such that if it exists cannot not-exist) exists.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3. Teleological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</a:t>
            </a:r>
            <a:r>
              <a:rPr lang="en-AU" sz="2400" dirty="0" smtClean="0"/>
              <a:t>combination of physical constants that we observe in our universe is </a:t>
            </a:r>
            <a:r>
              <a:rPr lang="en-AU" sz="2400" dirty="0" smtClean="0"/>
              <a:t>(within very narrow bounds) the </a:t>
            </a:r>
            <a:r>
              <a:rPr lang="en-AU" sz="2400" dirty="0" smtClean="0"/>
              <a:t>only one capable of sustaining life as we know it.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Other </a:t>
            </a:r>
            <a:r>
              <a:rPr lang="en-AU" sz="2400" dirty="0" smtClean="0"/>
              <a:t>combinations of physical constants are conceivable.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</a:t>
            </a:r>
            <a:r>
              <a:rPr lang="en-AU" sz="2400" dirty="0" smtClean="0"/>
              <a:t>, some explanation is needed why our actual combination of physical constants exists rather than a different one.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 existence of an all-powerful creator God provides a good explanation for why the physical constants are ‘fine-tuned for life’ in this way.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there  is reason to believe that God exists.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4</a:t>
            </a:r>
            <a:r>
              <a:rPr lang="en-AU" sz="5400" dirty="0" smtClean="0"/>
              <a:t>. </a:t>
            </a:r>
            <a:r>
              <a:rPr lang="en-AU" sz="5400" dirty="0" smtClean="0"/>
              <a:t>Moral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Morality </a:t>
            </a:r>
            <a:r>
              <a:rPr lang="en-AU" sz="2400" dirty="0" smtClean="0"/>
              <a:t>consists of a set of </a:t>
            </a:r>
            <a:r>
              <a:rPr lang="en-AU" sz="2400" dirty="0" smtClean="0"/>
              <a:t>(objective, binding) commands.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For </a:t>
            </a:r>
            <a:r>
              <a:rPr lang="en-AU" sz="2400" dirty="0" smtClean="0"/>
              <a:t>every </a:t>
            </a:r>
            <a:r>
              <a:rPr lang="en-AU" sz="2400" dirty="0" smtClean="0"/>
              <a:t>command </a:t>
            </a:r>
            <a:r>
              <a:rPr lang="en-AU" sz="2400" dirty="0" smtClean="0"/>
              <a:t>there is a </a:t>
            </a:r>
            <a:r>
              <a:rPr lang="en-AU" sz="2400" dirty="0" smtClean="0"/>
              <a:t>commander.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Therefore: there </a:t>
            </a:r>
            <a:r>
              <a:rPr lang="en-AU" sz="2400" dirty="0" smtClean="0"/>
              <a:t>is a </a:t>
            </a:r>
            <a:r>
              <a:rPr lang="en-AU" sz="2400" dirty="0" smtClean="0"/>
              <a:t>commander </a:t>
            </a:r>
            <a:r>
              <a:rPr lang="en-AU" sz="2400" dirty="0" smtClean="0"/>
              <a:t>that commanded morality</a:t>
            </a:r>
            <a:r>
              <a:rPr lang="en-AU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Commands </a:t>
            </a:r>
            <a:r>
              <a:rPr lang="en-AU" sz="2400" dirty="0" smtClean="0"/>
              <a:t>only carry as much authority as does their </a:t>
            </a:r>
            <a:r>
              <a:rPr lang="en-AU" sz="2400" dirty="0" smtClean="0"/>
              <a:t>commander.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Morality </a:t>
            </a:r>
            <a:r>
              <a:rPr lang="en-AU" sz="2400" dirty="0" smtClean="0"/>
              <a:t>carries ultimate </a:t>
            </a:r>
            <a:r>
              <a:rPr lang="en-AU" sz="2400" dirty="0" smtClean="0"/>
              <a:t>authority.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 the </a:t>
            </a:r>
            <a:r>
              <a:rPr lang="en-AU" sz="2400" dirty="0" smtClean="0"/>
              <a:t>commander that commanded morality carries ultimate authority</a:t>
            </a:r>
            <a:r>
              <a:rPr lang="en-AU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Only </a:t>
            </a:r>
            <a:r>
              <a:rPr lang="en-AU" sz="2400" dirty="0" smtClean="0"/>
              <a:t>God carries ultimate </a:t>
            </a:r>
            <a:r>
              <a:rPr lang="en-AU" sz="2400" dirty="0" smtClean="0"/>
              <a:t>authority.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 the </a:t>
            </a:r>
            <a:r>
              <a:rPr lang="en-AU" sz="2400" dirty="0" smtClean="0"/>
              <a:t>commander that commanded morality is </a:t>
            </a:r>
            <a:r>
              <a:rPr lang="en-AU" sz="2400" dirty="0" smtClean="0"/>
              <a:t>God.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 God </a:t>
            </a:r>
            <a:r>
              <a:rPr lang="en-AU" sz="2400" dirty="0" smtClean="0"/>
              <a:t>exists.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5</a:t>
            </a:r>
            <a:r>
              <a:rPr lang="en-AU" sz="5400" dirty="0" smtClean="0"/>
              <a:t>. Christological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Jesus claimed to be </a:t>
            </a:r>
            <a:r>
              <a:rPr lang="en-AU" sz="2400" dirty="0" smtClean="0"/>
              <a:t>God (accepted worship, forgave sins, etc)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Jesus was a wise moral </a:t>
            </a:r>
            <a:r>
              <a:rPr lang="en-AU" sz="2400" dirty="0" smtClean="0"/>
              <a:t>teacher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Jesus’ claims were believed by many at the time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To be a wise moral teacher who makes such claims and is widely believed, it must be the case that either Jesus </a:t>
            </a:r>
            <a:r>
              <a:rPr lang="en-AU" sz="2400" dirty="0" smtClean="0"/>
              <a:t>was dishonest, </a:t>
            </a:r>
            <a:r>
              <a:rPr lang="en-AU" sz="2400" dirty="0" smtClean="0"/>
              <a:t>insane, or actually was God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No </a:t>
            </a:r>
            <a:r>
              <a:rPr lang="en-AU" sz="2400" dirty="0" smtClean="0"/>
              <a:t>wise, widely believed </a:t>
            </a:r>
            <a:r>
              <a:rPr lang="en-AU" sz="2400" dirty="0" smtClean="0"/>
              <a:t>moral teacher is dishonest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No </a:t>
            </a:r>
            <a:r>
              <a:rPr lang="en-AU" sz="2400" dirty="0" smtClean="0"/>
              <a:t>wise, </a:t>
            </a:r>
            <a:r>
              <a:rPr lang="en-AU" sz="2400" dirty="0" smtClean="0"/>
              <a:t>widely believed</a:t>
            </a:r>
            <a:r>
              <a:rPr lang="en-AU" sz="2400" dirty="0" smtClean="0"/>
              <a:t> </a:t>
            </a:r>
            <a:r>
              <a:rPr lang="en-AU" sz="2400" dirty="0" smtClean="0"/>
              <a:t>moral teacher is </a:t>
            </a:r>
            <a:r>
              <a:rPr lang="en-AU" sz="2400" dirty="0" smtClean="0"/>
              <a:t>insane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Jesus was neither dishonest nor insane</a:t>
            </a: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Jesus was God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6</a:t>
            </a:r>
            <a:r>
              <a:rPr lang="en-AU" sz="5400" dirty="0" smtClean="0"/>
              <a:t>. Resurrection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Jesus was killed by crucifixion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Many of his followers, including </a:t>
            </a:r>
            <a:r>
              <a:rPr lang="en-AU" sz="2400" dirty="0" err="1" smtClean="0"/>
              <a:t>skeptics</a:t>
            </a:r>
            <a:r>
              <a:rPr lang="en-AU" sz="2400" dirty="0" smtClean="0"/>
              <a:t> like James and Paul, claimed to have seen him (in group and individual settings) after his death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At least some of these followers were willing to suffer persecution and death because of this belief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Proposed naturalistic explanations for these facts (resuscitation, fabrication, mass hallucination) are exceptionally implausible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the only plausible explanation for these facts is that God rose Jesus from the dead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Therefore, there is reason to believe that God exists and rose Jesus from the dead</a:t>
            </a:r>
            <a:endParaRPr lang="en-AU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2187</TotalTime>
  <Words>657</Words>
  <Application>Microsoft Office PowerPoint</Application>
  <PresentationFormat>On-screen Show (4:3)</PresentationFormat>
  <Paragraphs>57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Should we be Convinced?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217</cp:revision>
  <dcterms:created xsi:type="dcterms:W3CDTF">2014-03-21T04:49:25Z</dcterms:created>
  <dcterms:modified xsi:type="dcterms:W3CDTF">2014-09-23T01:53:19Z</dcterms:modified>
</cp:coreProperties>
</file>