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94" r:id="rId4"/>
    <p:sldId id="295" r:id="rId5"/>
    <p:sldId id="302" r:id="rId6"/>
    <p:sldId id="303" r:id="rId7"/>
    <p:sldId id="296" r:id="rId8"/>
    <p:sldId id="297" r:id="rId9"/>
    <p:sldId id="301" r:id="rId10"/>
    <p:sldId id="298" r:id="rId11"/>
    <p:sldId id="291" r:id="rId12"/>
    <p:sldId id="300" r:id="rId13"/>
    <p:sldId id="304" r:id="rId14"/>
    <p:sldId id="299" r:id="rId15"/>
    <p:sldId id="292" r:id="rId16"/>
    <p:sldId id="29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864" autoAdjust="0"/>
  </p:normalViewPr>
  <p:slideViewPr>
    <p:cSldViewPr>
      <p:cViewPr varScale="1">
        <p:scale>
          <a:sx n="92" d="100"/>
          <a:sy n="92" d="100"/>
        </p:scale>
        <p:origin x="-133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14/04/2015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14/04/2015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107ED1-85D5-4BA2-A6D6-7D01D305AC8A}" type="datetimeFigureOut">
              <a:rPr lang="en-AU" smtClean="0"/>
              <a:pPr/>
              <a:t>14/04/2015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4D107ED1-85D5-4BA2-A6D6-7D01D305AC8A}" type="datetimeFigureOut">
              <a:rPr lang="en-AU" smtClean="0"/>
              <a:pPr/>
              <a:t>14/04/2015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4D107ED1-85D5-4BA2-A6D6-7D01D305AC8A}" type="datetimeFigureOut">
              <a:rPr lang="en-AU" smtClean="0"/>
              <a:pPr/>
              <a:t>14/04/2015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4D107ED1-85D5-4BA2-A6D6-7D01D305AC8A}" type="datetimeFigureOut">
              <a:rPr lang="en-AU" smtClean="0"/>
              <a:pPr/>
              <a:t>14/04/2015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107ED1-85D5-4BA2-A6D6-7D01D305AC8A}" type="datetimeFigureOut">
              <a:rPr lang="en-AU" smtClean="0"/>
              <a:pPr/>
              <a:t>14/04/2015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14/04/2015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14/04/2015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14/04/2015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14/04/2015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07ED1-85D5-4BA2-A6D6-7D01D305AC8A}" type="datetimeFigureOut">
              <a:rPr lang="en-AU" smtClean="0"/>
              <a:pPr/>
              <a:t>14/04/2015</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A4246-757C-4B15-8B30-70C8F2A1AD97}"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www.reasonablefaith.org/can-we-be-good-without-god"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1560" y="4293096"/>
            <a:ext cx="7848872" cy="1656184"/>
          </a:xfrm>
        </p:spPr>
        <p:txBody>
          <a:bodyPr>
            <a:noAutofit/>
          </a:bodyPr>
          <a:lstStyle/>
          <a:p>
            <a:r>
              <a:rPr lang="en-AU" sz="2000" dirty="0"/>
              <a:t>Synopsis: </a:t>
            </a:r>
            <a:r>
              <a:rPr lang="en-AU" sz="2000" dirty="0" smtClean="0"/>
              <a:t>Can there be a meaningful morality outside of religion? What would such a morality look like? How can we most effectively help others and do good in the world? These are among the questions we will discuss in this event, which will consist of a talk followed by questions and interactive discussion. Come along for a stimulating and enjoyable time.</a:t>
            </a:r>
            <a:endParaRPr lang="en-AU" sz="2000" dirty="0"/>
          </a:p>
        </p:txBody>
      </p:sp>
      <p:sp>
        <p:nvSpPr>
          <p:cNvPr id="6" name="Rectangle 5"/>
          <p:cNvSpPr/>
          <p:nvPr/>
        </p:nvSpPr>
        <p:spPr>
          <a:xfrm>
            <a:off x="0" y="6165304"/>
            <a:ext cx="9144000" cy="461665"/>
          </a:xfrm>
          <a:prstGeom prst="rect">
            <a:avLst/>
          </a:prstGeom>
        </p:spPr>
        <p:txBody>
          <a:bodyPr wrap="square">
            <a:spAutoFit/>
          </a:bodyPr>
          <a:lstStyle/>
          <a:p>
            <a:pPr algn="ctr"/>
            <a:r>
              <a:rPr lang="en-AU" sz="2400" dirty="0" smtClean="0"/>
              <a:t>April 2015</a:t>
            </a:r>
          </a:p>
        </p:txBody>
      </p:sp>
      <p:pic>
        <p:nvPicPr>
          <p:cNvPr id="4098" name="Picture 2" descr="http://www.kemados.com/photos/mitosateos/4andmaking.jpg"/>
          <p:cNvPicPr>
            <a:picLocks noChangeAspect="1" noChangeArrowheads="1"/>
          </p:cNvPicPr>
          <p:nvPr/>
        </p:nvPicPr>
        <p:blipFill>
          <a:blip r:embed="rId2" cstate="print"/>
          <a:srcRect t="1953" b="10141"/>
          <a:stretch>
            <a:fillRect/>
          </a:stretch>
        </p:blipFill>
        <p:spPr bwMode="auto">
          <a:xfrm>
            <a:off x="2195736" y="908720"/>
            <a:ext cx="4762500" cy="3240360"/>
          </a:xfrm>
          <a:prstGeom prst="rect">
            <a:avLst/>
          </a:prstGeom>
          <a:noFill/>
        </p:spPr>
      </p:pic>
      <p:sp>
        <p:nvSpPr>
          <p:cNvPr id="7" name="Rectangle 6"/>
          <p:cNvSpPr/>
          <p:nvPr/>
        </p:nvSpPr>
        <p:spPr>
          <a:xfrm>
            <a:off x="0" y="116632"/>
            <a:ext cx="9144000" cy="707886"/>
          </a:xfrm>
          <a:prstGeom prst="rect">
            <a:avLst/>
          </a:prstGeom>
        </p:spPr>
        <p:txBody>
          <a:bodyPr wrap="square">
            <a:spAutoFit/>
          </a:bodyPr>
          <a:lstStyle/>
          <a:p>
            <a:pPr algn="ctr"/>
            <a:r>
              <a:rPr lang="en-AU" sz="4000" dirty="0" smtClean="0"/>
              <a:t>Secular Ethics and Effective Altruism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96752"/>
            <a:ext cx="8208912" cy="1569660"/>
          </a:xfrm>
          <a:prstGeom prst="rect">
            <a:avLst/>
          </a:prstGeom>
          <a:noFill/>
        </p:spPr>
        <p:txBody>
          <a:bodyPr wrap="square" rtlCol="0">
            <a:spAutoFit/>
          </a:bodyPr>
          <a:lstStyle/>
          <a:p>
            <a:pPr marL="514350" indent="-514350">
              <a:buFont typeface="+mj-lt"/>
              <a:buAutoNum type="arabicPeriod"/>
            </a:pPr>
            <a:r>
              <a:rPr lang="en-AU" sz="3200" dirty="0" smtClean="0"/>
              <a:t> Can there be a secular ethics? </a:t>
            </a:r>
          </a:p>
          <a:p>
            <a:pPr marL="514350" indent="-514350">
              <a:buFont typeface="+mj-lt"/>
              <a:buAutoNum type="arabicPeriod"/>
            </a:pPr>
            <a:r>
              <a:rPr lang="en-AU" sz="3200" dirty="0" smtClean="0"/>
              <a:t> What would secular ethics look like?</a:t>
            </a:r>
          </a:p>
          <a:p>
            <a:pPr marL="514350" indent="-514350">
              <a:buFont typeface="+mj-lt"/>
              <a:buAutoNum type="arabicPeriod"/>
            </a:pPr>
            <a:r>
              <a:rPr lang="en-AU" sz="3200" dirty="0" smtClean="0"/>
              <a:t> What role has Effective Altruism to play?</a:t>
            </a:r>
            <a:endParaRPr lang="en-AU" sz="3200" dirty="0"/>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Some Questions</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5509200"/>
          </a:xfrm>
          <a:prstGeom prst="rect">
            <a:avLst/>
          </a:prstGeom>
          <a:noFill/>
        </p:spPr>
        <p:txBody>
          <a:bodyPr wrap="square" rtlCol="0">
            <a:spAutoFit/>
          </a:bodyPr>
          <a:lstStyle/>
          <a:p>
            <a:pPr>
              <a:buFont typeface="Arial" pitchFamily="34" charset="0"/>
              <a:buChar char="•"/>
            </a:pPr>
            <a:r>
              <a:rPr lang="en-AU" sz="3200" b="1" dirty="0" smtClean="0"/>
              <a:t> </a:t>
            </a:r>
            <a:r>
              <a:rPr lang="en-AU" sz="3200" b="1" dirty="0" smtClean="0"/>
              <a:t>Objective moral values</a:t>
            </a:r>
            <a:r>
              <a:rPr lang="en-AU" sz="3200" dirty="0" smtClean="0"/>
              <a:t>: facts about what is right or wrong, good or ba</a:t>
            </a:r>
            <a:r>
              <a:rPr lang="en-AU" sz="3200" dirty="0" smtClean="0"/>
              <a:t>d, which are true independently of what anyone thinks about those facts</a:t>
            </a:r>
          </a:p>
          <a:p>
            <a:pPr>
              <a:buFont typeface="Arial" pitchFamily="34" charset="0"/>
              <a:buChar char="•"/>
            </a:pPr>
            <a:endParaRPr lang="en-AU" sz="3200" dirty="0"/>
          </a:p>
          <a:p>
            <a:pPr>
              <a:buFont typeface="Arial" pitchFamily="34" charset="0"/>
              <a:buChar char="•"/>
            </a:pPr>
            <a:r>
              <a:rPr lang="en-AU" sz="3200" dirty="0" smtClean="0"/>
              <a:t> </a:t>
            </a:r>
            <a:r>
              <a:rPr lang="en-AU" sz="3200" b="1" dirty="0" smtClean="0"/>
              <a:t>Subjective moral values</a:t>
            </a:r>
            <a:r>
              <a:rPr lang="en-AU" sz="3200" dirty="0" smtClean="0"/>
              <a:t>: facts about what is right or wrong are true only with respect to a particular person or society</a:t>
            </a:r>
          </a:p>
          <a:p>
            <a:pPr>
              <a:buFont typeface="Arial" pitchFamily="34" charset="0"/>
              <a:buChar char="•"/>
            </a:pPr>
            <a:endParaRPr lang="en-AU" sz="3200" dirty="0" smtClean="0"/>
          </a:p>
          <a:p>
            <a:pPr>
              <a:buFont typeface="Arial" pitchFamily="34" charset="0"/>
              <a:buChar char="•"/>
            </a:pPr>
            <a:r>
              <a:rPr lang="en-AU" sz="3200" dirty="0" smtClean="0"/>
              <a:t> </a:t>
            </a:r>
            <a:r>
              <a:rPr lang="en-AU" sz="3200" b="1" dirty="0" smtClean="0"/>
              <a:t>Moral nihilism</a:t>
            </a:r>
            <a:r>
              <a:rPr lang="en-AU" sz="3200" dirty="0" smtClean="0"/>
              <a:t>: there are no moral facts about what is right or wrong</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1. Can there be a Secular Ethics?</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5509200"/>
          </a:xfrm>
          <a:prstGeom prst="rect">
            <a:avLst/>
          </a:prstGeom>
          <a:noFill/>
        </p:spPr>
        <p:txBody>
          <a:bodyPr wrap="square" rtlCol="0">
            <a:spAutoFit/>
          </a:bodyPr>
          <a:lstStyle/>
          <a:p>
            <a:r>
              <a:rPr lang="en-AU" sz="3200" dirty="0" smtClean="0"/>
              <a:t>“On </a:t>
            </a:r>
            <a:r>
              <a:rPr lang="en-AU" sz="3200" dirty="0" smtClean="0"/>
              <a:t>the theistic view, objective moral values are rooted in God. God’s own holy and perfectly good nature supplies the absolute standard against which all actions and decisions are measured. God’s moral nature is what Plato called the </a:t>
            </a:r>
            <a:r>
              <a:rPr lang="en-AU" sz="3200" dirty="0" smtClean="0"/>
              <a:t>‘Good.’ </a:t>
            </a:r>
            <a:r>
              <a:rPr lang="en-AU" sz="3200" dirty="0" smtClean="0"/>
              <a:t>He is the locus and source of moral value. He is by nature loving, generous, just, faithful, kind, and so </a:t>
            </a:r>
            <a:r>
              <a:rPr lang="en-AU" sz="3200" dirty="0" smtClean="0"/>
              <a:t>forth”</a:t>
            </a:r>
            <a:r>
              <a:rPr lang="en-AU" sz="3200" dirty="0" smtClean="0"/>
              <a:t/>
            </a:r>
            <a:br>
              <a:rPr lang="en-AU" sz="3200" dirty="0" smtClean="0"/>
            </a:br>
            <a:r>
              <a:rPr lang="en-AU" sz="3200" dirty="0" smtClean="0">
                <a:hlinkClick r:id="rId2"/>
              </a:rPr>
              <a:t>http</a:t>
            </a:r>
            <a:r>
              <a:rPr lang="en-AU" sz="3200" dirty="0" smtClean="0">
                <a:hlinkClick r:id="rId2"/>
              </a:rPr>
              <a:t>://www.reasonablefaith.org/can-we-be-good-without-god#ixzz3XEhfTXe2</a:t>
            </a:r>
            <a:r>
              <a:rPr lang="en-AU" sz="3200" dirty="0" smtClean="0"/>
              <a:t/>
            </a:r>
            <a:br>
              <a:rPr lang="en-AU" sz="3200" dirty="0" smtClean="0"/>
            </a:br>
            <a:endParaRPr lang="en-AU" sz="3200" dirty="0"/>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A View on Theistic Ethics</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One Perspective</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9458" name="Picture 2" descr="https://vathev.files.wordpress.com/2014/01/quote-morality-is-simply-the-attitude-we-adopt-towards-people-whom-we-personally-dislike-oscar-wilde-198040.jpg"/>
          <p:cNvPicPr>
            <a:picLocks noChangeAspect="1" noChangeArrowheads="1"/>
          </p:cNvPicPr>
          <p:nvPr/>
        </p:nvPicPr>
        <p:blipFill>
          <a:blip r:embed="rId2" cstate="print"/>
          <a:srcRect/>
          <a:stretch>
            <a:fillRect/>
          </a:stretch>
        </p:blipFill>
        <p:spPr bwMode="auto">
          <a:xfrm>
            <a:off x="539552" y="1772816"/>
            <a:ext cx="8096250" cy="3810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Another Perspective</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8674" name="Picture 2" descr="http://qph.is.quoracdn.net/main-qimg-fe5170eded1b22a765e441b34bbc28ec?convert_to_webp=true"/>
          <p:cNvPicPr>
            <a:picLocks noChangeAspect="1" noChangeArrowheads="1"/>
          </p:cNvPicPr>
          <p:nvPr/>
        </p:nvPicPr>
        <p:blipFill>
          <a:blip r:embed="rId2" cstate="print"/>
          <a:srcRect/>
          <a:stretch>
            <a:fillRect/>
          </a:stretch>
        </p:blipFill>
        <p:spPr bwMode="auto">
          <a:xfrm>
            <a:off x="1475656" y="1484784"/>
            <a:ext cx="6048672" cy="461445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2554545"/>
          </a:xfrm>
          <a:prstGeom prst="rect">
            <a:avLst/>
          </a:prstGeom>
          <a:noFill/>
        </p:spPr>
        <p:txBody>
          <a:bodyPr wrap="square" rtlCol="0">
            <a:spAutoFit/>
          </a:bodyPr>
          <a:lstStyle/>
          <a:p>
            <a:pPr>
              <a:buFont typeface="Arial" pitchFamily="34" charset="0"/>
              <a:buChar char="•"/>
            </a:pPr>
            <a:r>
              <a:rPr lang="en-AU" sz="3200" b="1" dirty="0" smtClean="0"/>
              <a:t> </a:t>
            </a:r>
            <a:r>
              <a:rPr lang="en-AU" sz="3200" dirty="0" smtClean="0"/>
              <a:t>“X is a universal moral intuition</a:t>
            </a:r>
          </a:p>
          <a:p>
            <a:pPr>
              <a:buFont typeface="Arial" pitchFamily="34" charset="0"/>
              <a:buChar char="•"/>
            </a:pPr>
            <a:r>
              <a:rPr lang="en-AU" sz="3200" dirty="0" smtClean="0"/>
              <a:t> </a:t>
            </a:r>
            <a:r>
              <a:rPr lang="en-AU" sz="3200" dirty="0" smtClean="0"/>
              <a:t>“X is part of our evolutionary heritage</a:t>
            </a:r>
          </a:p>
          <a:p>
            <a:pPr>
              <a:buFont typeface="Arial" pitchFamily="34" charset="0"/>
              <a:buChar char="•"/>
            </a:pPr>
            <a:r>
              <a:rPr lang="en-AU" sz="3200" dirty="0" smtClean="0"/>
              <a:t> </a:t>
            </a:r>
            <a:r>
              <a:rPr lang="en-AU" sz="3200" dirty="0" smtClean="0"/>
              <a:t>“X will maximise happiness/utility/wellbeing</a:t>
            </a:r>
          </a:p>
          <a:p>
            <a:pPr>
              <a:buFont typeface="Arial" pitchFamily="34" charset="0"/>
              <a:buChar char="•"/>
            </a:pPr>
            <a:endParaRPr lang="en-AU" sz="3200" dirty="0" smtClean="0"/>
          </a:p>
          <a:p>
            <a:r>
              <a:rPr lang="en-AU" sz="3200" dirty="0" smtClean="0"/>
              <a:t>                                                       …but is X good?</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The Ought-Is Dilemma</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3539430"/>
          </a:xfrm>
          <a:prstGeom prst="rect">
            <a:avLst/>
          </a:prstGeom>
          <a:noFill/>
        </p:spPr>
        <p:txBody>
          <a:bodyPr wrap="square" rtlCol="0">
            <a:spAutoFit/>
          </a:bodyPr>
          <a:lstStyle/>
          <a:p>
            <a:pPr>
              <a:buFont typeface="Arial" pitchFamily="34" charset="0"/>
              <a:buChar char="•"/>
            </a:pPr>
            <a:r>
              <a:rPr lang="en-AU" sz="3200" b="1" dirty="0" smtClean="0"/>
              <a:t> </a:t>
            </a:r>
            <a:r>
              <a:rPr lang="en-AU" sz="3200" dirty="0" smtClean="0"/>
              <a:t>“X is a universal moral intuition</a:t>
            </a:r>
          </a:p>
          <a:p>
            <a:pPr>
              <a:buFont typeface="Arial" pitchFamily="34" charset="0"/>
              <a:buChar char="•"/>
            </a:pPr>
            <a:r>
              <a:rPr lang="en-AU" sz="3200" dirty="0" smtClean="0"/>
              <a:t> </a:t>
            </a:r>
            <a:r>
              <a:rPr lang="en-AU" sz="3200" dirty="0" smtClean="0"/>
              <a:t>“X is part of our evolutionary heritage</a:t>
            </a:r>
          </a:p>
          <a:p>
            <a:pPr>
              <a:buFont typeface="Arial" pitchFamily="34" charset="0"/>
              <a:buChar char="•"/>
            </a:pPr>
            <a:r>
              <a:rPr lang="en-AU" sz="3200" dirty="0" smtClean="0"/>
              <a:t> </a:t>
            </a:r>
            <a:r>
              <a:rPr lang="en-AU" sz="3200" dirty="0" smtClean="0"/>
              <a:t>“X will maximise happiness/utility/wellbeing</a:t>
            </a:r>
          </a:p>
          <a:p>
            <a:pPr>
              <a:buFont typeface="Arial" pitchFamily="34" charset="0"/>
              <a:buChar char="•"/>
            </a:pPr>
            <a:r>
              <a:rPr lang="en-AU" sz="3200" dirty="0" smtClean="0"/>
              <a:t> “X is commanded by God</a:t>
            </a:r>
          </a:p>
          <a:p>
            <a:pPr>
              <a:buFont typeface="Arial" pitchFamily="34" charset="0"/>
              <a:buChar char="•"/>
            </a:pPr>
            <a:r>
              <a:rPr lang="en-AU" sz="3200" dirty="0" smtClean="0"/>
              <a:t> “X is an aspect of God’s nature</a:t>
            </a:r>
          </a:p>
          <a:p>
            <a:pPr>
              <a:buFont typeface="Arial" pitchFamily="34" charset="0"/>
              <a:buChar char="•"/>
            </a:pPr>
            <a:endParaRPr lang="en-AU" sz="3200" dirty="0" smtClean="0"/>
          </a:p>
          <a:p>
            <a:r>
              <a:rPr lang="en-AU" sz="3200" dirty="0" smtClean="0"/>
              <a:t>                                                        …but is X good?</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The Ought-Is Dilemma…for Theists</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3046988"/>
          </a:xfrm>
          <a:prstGeom prst="rect">
            <a:avLst/>
          </a:prstGeom>
          <a:noFill/>
        </p:spPr>
        <p:txBody>
          <a:bodyPr wrap="square" rtlCol="0">
            <a:spAutoFit/>
          </a:bodyPr>
          <a:lstStyle/>
          <a:p>
            <a:pPr>
              <a:buFont typeface="Arial" pitchFamily="34" charset="0"/>
              <a:buChar char="•"/>
            </a:pPr>
            <a:r>
              <a:rPr lang="en-AU" sz="3200" b="1" dirty="0" smtClean="0"/>
              <a:t> </a:t>
            </a:r>
            <a:r>
              <a:rPr lang="en-AU" sz="3200" dirty="0" smtClean="0"/>
              <a:t>"Is the pious </a:t>
            </a:r>
            <a:r>
              <a:rPr lang="en-AU" sz="3200" dirty="0" smtClean="0"/>
              <a:t>loved </a:t>
            </a:r>
            <a:r>
              <a:rPr lang="en-AU" sz="3200" dirty="0" smtClean="0"/>
              <a:t>by the gods because it is pious, or is it pious because it is loved by the gods</a:t>
            </a:r>
            <a:r>
              <a:rPr lang="en-AU" sz="3200" dirty="0" smtClean="0"/>
              <a:t>?“</a:t>
            </a:r>
          </a:p>
          <a:p>
            <a:pPr>
              <a:buFont typeface="Arial" pitchFamily="34" charset="0"/>
              <a:buChar char="•"/>
            </a:pPr>
            <a:r>
              <a:rPr lang="en-AU" sz="3200" dirty="0" smtClean="0"/>
              <a:t> "</a:t>
            </a:r>
            <a:r>
              <a:rPr lang="en-AU" sz="3200" dirty="0" smtClean="0"/>
              <a:t>Is what is morally good commanded by God because it is morally good, or is it morally good because it is commanded by God?"</a:t>
            </a:r>
            <a:endParaRPr lang="en-AU" sz="3200" dirty="0" smtClean="0"/>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err="1" smtClean="0"/>
              <a:t>Euthyphro</a:t>
            </a:r>
            <a:r>
              <a:rPr lang="en-AU" sz="4000" dirty="0" smtClean="0"/>
              <a:t> Dilemma</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5016758"/>
          </a:xfrm>
          <a:prstGeom prst="rect">
            <a:avLst/>
          </a:prstGeom>
          <a:noFill/>
        </p:spPr>
        <p:txBody>
          <a:bodyPr wrap="square" rtlCol="0">
            <a:spAutoFit/>
          </a:bodyPr>
          <a:lstStyle/>
          <a:p>
            <a:pPr>
              <a:buFont typeface="Arial" pitchFamily="34" charset="0"/>
              <a:buChar char="•"/>
            </a:pPr>
            <a:r>
              <a:rPr lang="en-AU" sz="3200" b="1" dirty="0" smtClean="0"/>
              <a:t> </a:t>
            </a:r>
            <a:r>
              <a:rPr lang="en-AU" sz="3200" dirty="0" smtClean="0"/>
              <a:t>“God is by nature good”</a:t>
            </a:r>
          </a:p>
          <a:p>
            <a:pPr>
              <a:buFont typeface="Arial" pitchFamily="34" charset="0"/>
              <a:buChar char="•"/>
            </a:pPr>
            <a:r>
              <a:rPr lang="en-AU" sz="3200" dirty="0" smtClean="0"/>
              <a:t> </a:t>
            </a:r>
            <a:r>
              <a:rPr lang="en-AU" sz="3200" dirty="0" smtClean="0"/>
              <a:t>What does this mean? What does it mean to predicate “is good” of God?</a:t>
            </a:r>
          </a:p>
          <a:p>
            <a:pPr>
              <a:buFont typeface="Arial" pitchFamily="34" charset="0"/>
              <a:buChar char="•"/>
            </a:pPr>
            <a:r>
              <a:rPr lang="en-AU" sz="3200" dirty="0" smtClean="0"/>
              <a:t> Is ‘good’ understood with reference to some other properties of God? If so which properties, and what makes them good?</a:t>
            </a:r>
          </a:p>
          <a:p>
            <a:pPr>
              <a:buFont typeface="Arial" pitchFamily="34" charset="0"/>
              <a:buChar char="•"/>
            </a:pPr>
            <a:r>
              <a:rPr lang="en-AU" sz="3200" dirty="0" smtClean="0"/>
              <a:t> </a:t>
            </a:r>
            <a:r>
              <a:rPr lang="en-AU" sz="3200" dirty="0" smtClean="0"/>
              <a:t>If ‘is good’ means ‘is consistent with God’s nature, then ‘God’s nature is to be good’ means nothing more than ‘God’s nature is to be consistent with his own nature’</a:t>
            </a:r>
            <a:endParaRPr lang="en-AU" sz="3200" dirty="0" smtClean="0"/>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God’s nature to be Good</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96752"/>
            <a:ext cx="8208912" cy="4524315"/>
          </a:xfrm>
          <a:prstGeom prst="rect">
            <a:avLst/>
          </a:prstGeom>
          <a:noFill/>
        </p:spPr>
        <p:txBody>
          <a:bodyPr wrap="square" rtlCol="0">
            <a:spAutoFit/>
          </a:bodyPr>
          <a:lstStyle/>
          <a:p>
            <a:r>
              <a:rPr lang="en-AU" sz="3200" dirty="0" smtClean="0"/>
              <a:t>“On </a:t>
            </a:r>
            <a:r>
              <a:rPr lang="en-AU" sz="3200" b="1" dirty="0" smtClean="0"/>
              <a:t>a secular </a:t>
            </a:r>
            <a:r>
              <a:rPr lang="en-AU" sz="3200" dirty="0" smtClean="0"/>
              <a:t>view</a:t>
            </a:r>
            <a:r>
              <a:rPr lang="en-AU" sz="3200" dirty="0" smtClean="0"/>
              <a:t>, objective moral values are rooted in </a:t>
            </a:r>
            <a:r>
              <a:rPr lang="en-AU" sz="3200" b="1" dirty="0" smtClean="0"/>
              <a:t>facts about human wellbeing</a:t>
            </a:r>
            <a:r>
              <a:rPr lang="en-AU" sz="3200" dirty="0" smtClean="0"/>
              <a:t>. </a:t>
            </a:r>
            <a:r>
              <a:rPr lang="en-AU" sz="3200" b="1" dirty="0" smtClean="0"/>
              <a:t>Human nature, our desires, goals, pains, and pleasures, </a:t>
            </a:r>
            <a:r>
              <a:rPr lang="en-AU" sz="3200" dirty="0" smtClean="0"/>
              <a:t> </a:t>
            </a:r>
            <a:r>
              <a:rPr lang="en-AU" sz="3200" dirty="0" smtClean="0"/>
              <a:t>supplies the absolute standard against which all actions and decisions are measured. </a:t>
            </a:r>
            <a:r>
              <a:rPr lang="en-AU" sz="3200" b="1" dirty="0" smtClean="0"/>
              <a:t>This </a:t>
            </a:r>
            <a:r>
              <a:rPr lang="en-AU" sz="3200" dirty="0" smtClean="0"/>
              <a:t>is </a:t>
            </a:r>
            <a:r>
              <a:rPr lang="en-AU" sz="3200" dirty="0" smtClean="0"/>
              <a:t>the locus and source of moral value. </a:t>
            </a:r>
            <a:r>
              <a:rPr lang="en-AU" sz="3200" b="1" dirty="0" smtClean="0"/>
              <a:t>It is with reference to promotion of human wellbeing that we understand the value of being </a:t>
            </a:r>
            <a:r>
              <a:rPr lang="en-AU" sz="3200" dirty="0" smtClean="0"/>
              <a:t>loving</a:t>
            </a:r>
            <a:r>
              <a:rPr lang="en-AU" sz="3200" dirty="0" smtClean="0"/>
              <a:t>, generous, just, faithful, kind, and so forth</a:t>
            </a:r>
            <a:r>
              <a:rPr lang="en-AU" sz="3200" dirty="0" smtClean="0"/>
              <a:t>”</a:t>
            </a:r>
            <a:endParaRPr lang="en-AU" sz="3200" dirty="0"/>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2. What Would a Secular Ethics Look Like?</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The Problem of Relativism?</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https://legacy-cdn-assets.answersingenesis.org/images/media/cartoons/after-eden/20100326.gif"/>
          <p:cNvPicPr>
            <a:picLocks noChangeAspect="1" noChangeArrowheads="1"/>
          </p:cNvPicPr>
          <p:nvPr/>
        </p:nvPicPr>
        <p:blipFill>
          <a:blip r:embed="rId2" cstate="print"/>
          <a:srcRect/>
          <a:stretch>
            <a:fillRect/>
          </a:stretch>
        </p:blipFill>
        <p:spPr bwMode="auto">
          <a:xfrm>
            <a:off x="2411760" y="1412776"/>
            <a:ext cx="4248472" cy="446746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The Problem of Nihilism?</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9698" name="Picture 2" descr="http://www.quickmeme.com/img/a4/a45b4f73d44c3baa4e6911810ca29ef4c6598ccf8549654667efc26a75cf4c52.jpg"/>
          <p:cNvPicPr>
            <a:picLocks noChangeAspect="1" noChangeArrowheads="1"/>
          </p:cNvPicPr>
          <p:nvPr/>
        </p:nvPicPr>
        <p:blipFill>
          <a:blip r:embed="rId2" cstate="print"/>
          <a:srcRect/>
          <a:stretch>
            <a:fillRect/>
          </a:stretch>
        </p:blipFill>
        <p:spPr bwMode="auto">
          <a:xfrm>
            <a:off x="2123728" y="2060848"/>
            <a:ext cx="4743450" cy="3562351"/>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96752"/>
            <a:ext cx="8208912" cy="2062103"/>
          </a:xfrm>
          <a:prstGeom prst="rect">
            <a:avLst/>
          </a:prstGeom>
          <a:noFill/>
        </p:spPr>
        <p:txBody>
          <a:bodyPr wrap="square" rtlCol="0">
            <a:spAutoFit/>
          </a:bodyPr>
          <a:lstStyle/>
          <a:p>
            <a:r>
              <a:rPr lang="en-AU" sz="3200" dirty="0" smtClean="0"/>
              <a:t>A social movement concerned with the application of </a:t>
            </a:r>
            <a:r>
              <a:rPr lang="en-AU" sz="3200" dirty="0" smtClean="0"/>
              <a:t>rationality and empirical evidence to determine how to use our limited time and resources to do the most good possible.</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3. Effective Altruism</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2" descr="http://pokerforum.pokeritaliaweb.org/attachments/discussioni-varie-brag-whine/124827d1392911373t-leffective-altruism-di-gruissem-effective-altruism.jpg"/>
          <p:cNvPicPr>
            <a:picLocks noChangeAspect="1" noChangeArrowheads="1"/>
          </p:cNvPicPr>
          <p:nvPr/>
        </p:nvPicPr>
        <p:blipFill>
          <a:blip r:embed="rId2" cstate="print"/>
          <a:srcRect/>
          <a:stretch>
            <a:fillRect/>
          </a:stretch>
        </p:blipFill>
        <p:spPr bwMode="auto">
          <a:xfrm>
            <a:off x="2339752" y="3861048"/>
            <a:ext cx="4152900" cy="200977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836712"/>
            <a:ext cx="8208912" cy="6001643"/>
          </a:xfrm>
          <a:prstGeom prst="rect">
            <a:avLst/>
          </a:prstGeom>
          <a:noFill/>
        </p:spPr>
        <p:txBody>
          <a:bodyPr wrap="square" rtlCol="0">
            <a:spAutoFit/>
          </a:bodyPr>
          <a:lstStyle/>
          <a:p>
            <a:pPr marL="514350" indent="-514350">
              <a:buFont typeface="+mj-lt"/>
              <a:buAutoNum type="arabicPeriod"/>
            </a:pPr>
            <a:r>
              <a:rPr lang="en-AU" sz="3200" dirty="0" smtClean="0"/>
              <a:t>It is good, virtuous, right and proper to do good, to help those in need, and to promote human flourishing</a:t>
            </a:r>
          </a:p>
          <a:p>
            <a:pPr marL="514350" indent="-514350">
              <a:buFont typeface="+mj-lt"/>
              <a:buAutoNum type="arabicPeriod"/>
            </a:pPr>
            <a:r>
              <a:rPr lang="en-AU" sz="3200" dirty="0" smtClean="0"/>
              <a:t>We face tradeoffs in the use of our time and resources – we can’t do everything</a:t>
            </a:r>
          </a:p>
          <a:p>
            <a:pPr marL="514350" indent="-514350">
              <a:buFont typeface="+mj-lt"/>
              <a:buAutoNum type="arabicPeriod"/>
            </a:pPr>
            <a:r>
              <a:rPr lang="en-AU" sz="3200" dirty="0" smtClean="0"/>
              <a:t>Some uses of our time and resources will result in helping more people, in doing more good, than others</a:t>
            </a:r>
          </a:p>
          <a:p>
            <a:pPr marL="514350" indent="-514350">
              <a:buFont typeface="+mj-lt"/>
              <a:buAutoNum type="arabicPeriod"/>
            </a:pPr>
            <a:r>
              <a:rPr lang="en-AU" sz="3200" dirty="0" smtClean="0"/>
              <a:t>Careful use of the best empirical evidence can dramatically increase our ability to identify which uses of our time and resources will do most good</a:t>
            </a:r>
            <a:endParaRPr lang="en-AU" sz="3200" dirty="0" smtClean="0"/>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Principles of Effective Altruism</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96752"/>
            <a:ext cx="8208912" cy="5016758"/>
          </a:xfrm>
          <a:prstGeom prst="rect">
            <a:avLst/>
          </a:prstGeom>
          <a:noFill/>
        </p:spPr>
        <p:txBody>
          <a:bodyPr wrap="square" rtlCol="0">
            <a:spAutoFit/>
          </a:bodyPr>
          <a:lstStyle/>
          <a:p>
            <a:pPr>
              <a:buFont typeface="Arial" pitchFamily="34" charset="0"/>
              <a:buChar char="•"/>
            </a:pPr>
            <a:r>
              <a:rPr lang="en-AU" sz="3200" dirty="0" smtClean="0"/>
              <a:t> What charities should I donate to?</a:t>
            </a:r>
          </a:p>
          <a:p>
            <a:pPr>
              <a:buFont typeface="Arial" pitchFamily="34" charset="0"/>
              <a:buChar char="•"/>
            </a:pPr>
            <a:r>
              <a:rPr lang="en-AU" sz="3200" dirty="0" smtClean="0"/>
              <a:t> What career should I pursue?</a:t>
            </a:r>
          </a:p>
          <a:p>
            <a:pPr>
              <a:buFont typeface="Arial" pitchFamily="34" charset="0"/>
              <a:buChar char="•"/>
            </a:pPr>
            <a:r>
              <a:rPr lang="en-AU" sz="3200" dirty="0" smtClean="0"/>
              <a:t> What causes should I volunteer for or help to promote?</a:t>
            </a:r>
          </a:p>
          <a:p>
            <a:pPr>
              <a:buFont typeface="Arial" pitchFamily="34" charset="0"/>
              <a:buChar char="•"/>
            </a:pPr>
            <a:r>
              <a:rPr lang="en-AU" sz="3200" dirty="0" smtClean="0"/>
              <a:t> </a:t>
            </a:r>
            <a:r>
              <a:rPr lang="en-AU" sz="3200" dirty="0" smtClean="0"/>
              <a:t>How can we determine which causes are most effective?</a:t>
            </a:r>
          </a:p>
          <a:p>
            <a:pPr>
              <a:buFont typeface="Arial" pitchFamily="34" charset="0"/>
              <a:buChar char="•"/>
            </a:pPr>
            <a:r>
              <a:rPr lang="en-AU" sz="3200" dirty="0" smtClean="0"/>
              <a:t> </a:t>
            </a:r>
            <a:r>
              <a:rPr lang="en-AU" sz="3200" dirty="0" smtClean="0"/>
              <a:t>How can we persuade others to give more and to give more effectively?</a:t>
            </a:r>
          </a:p>
          <a:p>
            <a:pPr>
              <a:buFont typeface="Arial" pitchFamily="34" charset="0"/>
              <a:buChar char="•"/>
            </a:pPr>
            <a:r>
              <a:rPr lang="en-AU" sz="3200" dirty="0" smtClean="0"/>
              <a:t> </a:t>
            </a:r>
            <a:r>
              <a:rPr lang="en-AU" sz="3200" dirty="0" smtClean="0"/>
              <a:t>How can we balance the demanding ethics of EA with living our own lives?</a:t>
            </a:r>
            <a:endParaRPr lang="en-AU" sz="3200" dirty="0" smtClean="0"/>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Applications of Effective Altruism</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3222</TotalTime>
  <Words>794</Words>
  <Application>Microsoft Office PowerPoint</Application>
  <PresentationFormat>On-screen Show (4:3)</PresentationFormat>
  <Paragraphs>57</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HP</cp:lastModifiedBy>
  <cp:revision>226</cp:revision>
  <dcterms:created xsi:type="dcterms:W3CDTF">2014-01-18T00:25:40Z</dcterms:created>
  <dcterms:modified xsi:type="dcterms:W3CDTF">2015-04-14T01:55:37Z</dcterms:modified>
</cp:coreProperties>
</file>