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sldIdLst>
    <p:sldId id="256" r:id="rId2"/>
    <p:sldId id="311" r:id="rId3"/>
    <p:sldId id="295" r:id="rId4"/>
    <p:sldId id="301" r:id="rId5"/>
    <p:sldId id="302" r:id="rId6"/>
    <p:sldId id="312" r:id="rId7"/>
    <p:sldId id="313" r:id="rId8"/>
    <p:sldId id="314" r:id="rId9"/>
    <p:sldId id="297" r:id="rId10"/>
    <p:sldId id="303" r:id="rId11"/>
    <p:sldId id="304" r:id="rId12"/>
    <p:sldId id="315" r:id="rId13"/>
    <p:sldId id="316" r:id="rId14"/>
    <p:sldId id="317" r:id="rId15"/>
    <p:sldId id="318" r:id="rId16"/>
    <p:sldId id="31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9" autoAdjust="0"/>
    <p:restoredTop sz="94660" autoAdjust="0"/>
  </p:normalViewPr>
  <p:slideViewPr>
    <p:cSldViewPr>
      <p:cViewPr>
        <p:scale>
          <a:sx n="70" d="100"/>
          <a:sy n="70" d="100"/>
        </p:scale>
        <p:origin x="-1338" y="-9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226.photobucket.com/albums/dd307/texacosr/backgroundDefault.jpg"/>
          <p:cNvPicPr>
            <a:picLocks noChangeAspect="1" noChangeArrowheads="1"/>
          </p:cNvPicPr>
          <p:nvPr/>
        </p:nvPicPr>
        <p:blipFill>
          <a:blip r:embed="rId3" cstate="print"/>
          <a:srcRect l="4919" r="6365"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8496944" cy="1470025"/>
          </a:xfrm>
        </p:spPr>
        <p:txBody>
          <a:bodyPr>
            <a:noAutofit/>
          </a:bodyPr>
          <a:lstStyle/>
          <a:p>
            <a:r>
              <a:rPr lang="en-AU" sz="6000" dirty="0" smtClean="0">
                <a:solidFill>
                  <a:schemeClr val="bg1"/>
                </a:solidFill>
                <a:latin typeface="Calisto MT" pitchFamily="18" charset="0"/>
              </a:rPr>
              <a:t>Responding to Religious Apologetics</a:t>
            </a:r>
            <a:endParaRPr lang="en-AU" sz="6200" dirty="0">
              <a:solidFill>
                <a:schemeClr val="bg1"/>
              </a:solidFill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bg1"/>
                </a:solidFill>
                <a:latin typeface="Calisto MT" pitchFamily="18" charset="0"/>
              </a:rPr>
              <a:t>James Fodor, </a:t>
            </a:r>
            <a:r>
              <a:rPr lang="en-AU" dirty="0" smtClean="0">
                <a:solidFill>
                  <a:schemeClr val="bg1"/>
                </a:solidFill>
                <a:latin typeface="Calisto MT" pitchFamily="18" charset="0"/>
              </a:rPr>
              <a:t>November 2016</a:t>
            </a:r>
            <a:endParaRPr lang="en-AU" dirty="0">
              <a:solidFill>
                <a:schemeClr val="bg1"/>
              </a:solidFill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5400" dirty="0" smtClean="0">
                <a:latin typeface="Book Antiqua" pitchFamily="18" charset="0"/>
              </a:rPr>
              <a:t>William Lane </a:t>
            </a:r>
            <a:r>
              <a:rPr lang="en-AU" sz="5400" dirty="0" smtClean="0">
                <a:latin typeface="Book Antiqua" pitchFamily="18" charset="0"/>
              </a:rPr>
              <a:t>Craig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19458" name="AutoShape 2" descr="http://hyperphysics.phy-astr.gsu.edu/hbase/astro/imgast/uexp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9460" name="AutoShape 4" descr="http://hyperphysics.phy-astr.gsu.edu/hbase/astro/imgast/uexp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3074" name="Picture 2" descr="http://commonsenseatheism.com/wp-content/uploads/2009/03/craig-smil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654645"/>
            <a:ext cx="3810000" cy="4438651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1. Cosmological Argument</a:t>
            </a:r>
          </a:p>
          <a:p>
            <a:pPr algn="ctr"/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AU" sz="3200" dirty="0" smtClean="0"/>
              <a:t>P1.  The </a:t>
            </a:r>
            <a:r>
              <a:rPr lang="en-AU" sz="3200" dirty="0" smtClean="0"/>
              <a:t>universe began to exist</a:t>
            </a:r>
          </a:p>
          <a:p>
            <a:pPr lvl="0">
              <a:lnSpc>
                <a:spcPct val="150000"/>
              </a:lnSpc>
            </a:pPr>
            <a:r>
              <a:rPr lang="en-AU" sz="3200" dirty="0" smtClean="0"/>
              <a:t>P2.  </a:t>
            </a:r>
            <a:r>
              <a:rPr lang="en-AU" sz="3200" dirty="0" smtClean="0"/>
              <a:t>Everything that begins to exist has a cause</a:t>
            </a:r>
          </a:p>
          <a:p>
            <a:pPr lvl="0">
              <a:lnSpc>
                <a:spcPct val="150000"/>
              </a:lnSpc>
            </a:pPr>
            <a:r>
              <a:rPr lang="en-AU" sz="3200" dirty="0" smtClean="0"/>
              <a:t>P3.  If </a:t>
            </a:r>
            <a:r>
              <a:rPr lang="en-AU" sz="3200" dirty="0" smtClean="0"/>
              <a:t>the universe had a cause, that cause was a </a:t>
            </a:r>
            <a:r>
              <a:rPr lang="en-AU" sz="3200" dirty="0" smtClean="0"/>
              <a:t> </a:t>
            </a:r>
          </a:p>
          <a:p>
            <a:pPr lvl="0">
              <a:lnSpc>
                <a:spcPct val="150000"/>
              </a:lnSpc>
            </a:pPr>
            <a:r>
              <a:rPr lang="en-AU" sz="3200" dirty="0" smtClean="0"/>
              <a:t> </a:t>
            </a:r>
            <a:r>
              <a:rPr lang="en-AU" sz="3200" dirty="0" smtClean="0"/>
              <a:t>       personal </a:t>
            </a:r>
            <a:r>
              <a:rPr lang="en-AU" sz="3200" dirty="0" smtClean="0"/>
              <a:t>creator</a:t>
            </a:r>
          </a:p>
          <a:p>
            <a:pPr lvl="0">
              <a:lnSpc>
                <a:spcPct val="150000"/>
              </a:lnSpc>
            </a:pPr>
            <a:r>
              <a:rPr lang="en-AU" sz="3200" dirty="0" smtClean="0"/>
              <a:t>C</a:t>
            </a:r>
            <a:r>
              <a:rPr lang="en-AU" sz="3200" dirty="0" smtClean="0"/>
              <a:t>.    </a:t>
            </a:r>
            <a:r>
              <a:rPr lang="en-AU" sz="3200" dirty="0" smtClean="0"/>
              <a:t>A personal creator </a:t>
            </a:r>
            <a:r>
              <a:rPr lang="en-AU" sz="3200" dirty="0" smtClean="0"/>
              <a:t>exists</a:t>
            </a:r>
            <a:endParaRPr lang="en-AU" sz="3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Not so good responses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But who </a:t>
            </a:r>
            <a:r>
              <a:rPr lang="en-AU" sz="3200" dirty="0" smtClean="0"/>
              <a:t>created God?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The Big Bang explains the origin of the universe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God </a:t>
            </a:r>
            <a:r>
              <a:rPr lang="en-AU" sz="3200" dirty="0" smtClean="0"/>
              <a:t>is necessarily a more complex explanation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This is a ‘God </a:t>
            </a:r>
            <a:r>
              <a:rPr lang="en-AU" sz="3200" dirty="0" smtClean="0"/>
              <a:t>of the </a:t>
            </a:r>
            <a:r>
              <a:rPr lang="en-AU" sz="3200" dirty="0" smtClean="0"/>
              <a:t>gaps’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Quantum events show that something can come from nothing</a:t>
            </a:r>
            <a:endParaRPr lang="en-AU" sz="32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AU" sz="32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24744"/>
            <a:ext cx="8532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Time might be ‘tenseless’ so nothing really ‘begins to exist’</a:t>
            </a:r>
            <a:endParaRPr lang="en-AU" sz="32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The universe might be eternal in the past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The cause of the universe might be something other than a personal being</a:t>
            </a:r>
            <a:endParaRPr lang="en-AU" sz="32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AU" sz="32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Better </a:t>
            </a:r>
            <a:r>
              <a:rPr lang="en-AU" sz="5400" dirty="0" smtClean="0">
                <a:latin typeface="Book Antiqua" pitchFamily="18" charset="0"/>
              </a:rPr>
              <a:t>responses</a:t>
            </a:r>
            <a:endParaRPr lang="en-AU" sz="5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Theories of time</a:t>
            </a:r>
            <a:endParaRPr lang="en-AU" sz="5400" dirty="0">
              <a:latin typeface="Book Antiqua" pitchFamily="18" charset="0"/>
            </a:endParaRPr>
          </a:p>
        </p:txBody>
      </p:sp>
      <p:pic>
        <p:nvPicPr>
          <p:cNvPr id="8" name="Picture 2" descr="https://civitashumana.files.wordpress.com/2014/05/a-vs-b-theory-of-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844824"/>
            <a:ext cx="6143625" cy="3838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beginning of time?</a:t>
            </a:r>
            <a:endParaRPr lang="en-AU" sz="5400" dirty="0">
              <a:latin typeface="Book Antiqua" pitchFamily="18" charset="0"/>
            </a:endParaRPr>
          </a:p>
        </p:txBody>
      </p:sp>
      <p:pic>
        <p:nvPicPr>
          <p:cNvPr id="38914" name="Picture 2" descr="http://krishna.org/wp-content/uploads/2010/08/Big-Bang-Theory-Illustrated.jpg?x64805"/>
          <p:cNvPicPr>
            <a:picLocks noChangeAspect="1" noChangeArrowheads="1"/>
          </p:cNvPicPr>
          <p:nvPr/>
        </p:nvPicPr>
        <p:blipFill>
          <a:blip r:embed="rId3" cstate="print"/>
          <a:srcRect l="10526"/>
          <a:stretch>
            <a:fillRect/>
          </a:stretch>
        </p:blipFill>
        <p:spPr bwMode="auto">
          <a:xfrm>
            <a:off x="1187624" y="1574253"/>
            <a:ext cx="6732662" cy="459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Other possibilities</a:t>
            </a:r>
            <a:endParaRPr lang="en-AU" sz="5400" dirty="0">
              <a:latin typeface="Book Antiqua" pitchFamily="18" charset="0"/>
            </a:endParaRPr>
          </a:p>
        </p:txBody>
      </p:sp>
      <p:pic>
        <p:nvPicPr>
          <p:cNvPr id="43010" name="Picture 2" descr="http://www.orionsarm.com/im_store/exoticmat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291580"/>
            <a:ext cx="4464496" cy="2232248"/>
          </a:xfrm>
          <a:prstGeom prst="rect">
            <a:avLst/>
          </a:prstGeom>
          <a:noFill/>
        </p:spPr>
      </p:pic>
      <p:pic>
        <p:nvPicPr>
          <p:cNvPr id="43012" name="Picture 4" descr="http://www.catholic-saints.net/brahman/brahm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667844"/>
            <a:ext cx="3790950" cy="2857500"/>
          </a:xfrm>
          <a:prstGeom prst="rect">
            <a:avLst/>
          </a:prstGeom>
          <a:noFill/>
        </p:spPr>
      </p:pic>
      <p:pic>
        <p:nvPicPr>
          <p:cNvPr id="43014" name="Picture 6" descr="http://static.tumblr.com/ba7f5e06aae41ad92362a371d6c53af1/hasmyat/f4emrkt0t/tumblr_static_ying_yan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1110" y="3955876"/>
            <a:ext cx="2381250" cy="2381250"/>
          </a:xfrm>
          <a:prstGeom prst="rect">
            <a:avLst/>
          </a:prstGeom>
          <a:noFill/>
        </p:spPr>
      </p:pic>
      <p:pic>
        <p:nvPicPr>
          <p:cNvPr id="43016" name="Picture 8" descr="http://media.salon.com/2013/01/go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291580"/>
            <a:ext cx="3384376" cy="2256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2. Teleological Argument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8924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3200" dirty="0" smtClean="0"/>
              <a:t>P1. </a:t>
            </a:r>
            <a:r>
              <a:rPr lang="en-AU" sz="3200" dirty="0" smtClean="0"/>
              <a:t> The </a:t>
            </a:r>
            <a:r>
              <a:rPr lang="en-AU" sz="3200" dirty="0" smtClean="0"/>
              <a:t>universe is fine-tuned for the existence of </a:t>
            </a:r>
            <a:r>
              <a:rPr lang="en-AU" sz="3200" dirty="0" smtClean="0"/>
              <a:t>  </a:t>
            </a:r>
          </a:p>
          <a:p>
            <a:pPr>
              <a:lnSpc>
                <a:spcPct val="150000"/>
              </a:lnSpc>
            </a:pPr>
            <a:r>
              <a:rPr lang="en-AU" sz="3200" dirty="0" smtClean="0"/>
              <a:t> </a:t>
            </a:r>
            <a:r>
              <a:rPr lang="en-AU" sz="3200" dirty="0" smtClean="0"/>
              <a:t>       embodied</a:t>
            </a:r>
            <a:r>
              <a:rPr lang="en-AU" sz="3200" dirty="0" smtClean="0"/>
              <a:t>, intelligent </a:t>
            </a:r>
            <a:r>
              <a:rPr lang="en-AU" sz="3200" dirty="0" smtClean="0"/>
              <a:t>life</a:t>
            </a:r>
            <a:endParaRPr lang="en-AU" sz="3200" dirty="0" smtClean="0"/>
          </a:p>
          <a:p>
            <a:pPr>
              <a:lnSpc>
                <a:spcPct val="150000"/>
              </a:lnSpc>
            </a:pPr>
            <a:r>
              <a:rPr lang="en-AU" sz="3200" dirty="0" smtClean="0"/>
              <a:t>P2</a:t>
            </a:r>
            <a:r>
              <a:rPr lang="en-AU" sz="3200" dirty="0" smtClean="0"/>
              <a:t>.  </a:t>
            </a:r>
            <a:r>
              <a:rPr lang="en-AU" sz="3200" dirty="0" smtClean="0"/>
              <a:t>The only explanations for this fine-tuning are </a:t>
            </a:r>
            <a:r>
              <a:rPr lang="en-AU" sz="32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AU" sz="3200" dirty="0" smtClean="0"/>
              <a:t> </a:t>
            </a:r>
            <a:r>
              <a:rPr lang="en-AU" sz="3200" dirty="0" smtClean="0"/>
              <a:t>       chance</a:t>
            </a:r>
            <a:r>
              <a:rPr lang="en-AU" sz="3200" dirty="0" smtClean="0"/>
              <a:t>, physical necessity, or </a:t>
            </a:r>
            <a:r>
              <a:rPr lang="en-AU" sz="3200" dirty="0" smtClean="0"/>
              <a:t>design</a:t>
            </a:r>
            <a:endParaRPr lang="en-AU" sz="3200" dirty="0" smtClean="0"/>
          </a:p>
          <a:p>
            <a:pPr>
              <a:lnSpc>
                <a:spcPct val="150000"/>
              </a:lnSpc>
            </a:pPr>
            <a:r>
              <a:rPr lang="en-AU" sz="3200" dirty="0" smtClean="0"/>
              <a:t>P3.  Chance and physical necessity are not </a:t>
            </a:r>
          </a:p>
          <a:p>
            <a:pPr>
              <a:lnSpc>
                <a:spcPct val="150000"/>
              </a:lnSpc>
            </a:pPr>
            <a:r>
              <a:rPr lang="en-AU" sz="3200" dirty="0" smtClean="0"/>
              <a:t> </a:t>
            </a:r>
            <a:r>
              <a:rPr lang="en-AU" sz="3200" dirty="0" smtClean="0"/>
              <a:t>       plausible explanations</a:t>
            </a:r>
          </a:p>
          <a:p>
            <a:pPr marL="514350" indent="-514350">
              <a:lnSpc>
                <a:spcPct val="150000"/>
              </a:lnSpc>
              <a:buAutoNum type="alphaUcPeriod" startAt="3"/>
            </a:pPr>
            <a:r>
              <a:rPr lang="en-AU" sz="3200" dirty="0" smtClean="0"/>
              <a:t>  Fine-tuning can only be explained by design</a:t>
            </a:r>
            <a:endParaRPr lang="en-AU" sz="3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24744"/>
            <a:ext cx="8532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Evolution</a:t>
            </a:r>
            <a:endParaRPr lang="en-AU" sz="32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Argument from poor design (waste of </a:t>
            </a:r>
            <a:r>
              <a:rPr lang="en-AU" sz="3200" dirty="0" smtClean="0"/>
              <a:t>space)</a:t>
            </a:r>
            <a:endParaRPr lang="en-AU" sz="32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The </a:t>
            </a:r>
            <a:r>
              <a:rPr lang="en-AU" sz="3200" dirty="0" smtClean="0"/>
              <a:t>universe </a:t>
            </a:r>
            <a:r>
              <a:rPr lang="en-AU" sz="3200" dirty="0" smtClean="0"/>
              <a:t>is not adapted to us, we are adapted to </a:t>
            </a:r>
            <a:r>
              <a:rPr lang="en-AU" sz="3200" dirty="0" smtClean="0"/>
              <a:t>it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The </a:t>
            </a:r>
            <a:r>
              <a:rPr lang="en-AU" sz="3200" dirty="0" err="1" smtClean="0"/>
              <a:t>anthropic</a:t>
            </a:r>
            <a:r>
              <a:rPr lang="en-AU" sz="3200" dirty="0" smtClean="0"/>
              <a:t> principle</a:t>
            </a:r>
            <a:endParaRPr lang="en-AU" sz="32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Not so good responses</a:t>
            </a:r>
            <a:endParaRPr lang="en-AU" sz="5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24744"/>
            <a:ext cx="8532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Deny fine-tuning: we don’t know what alternate forms of life might </a:t>
            </a:r>
            <a:r>
              <a:rPr lang="en-AU" sz="3200" dirty="0" smtClean="0"/>
              <a:t>have been possible</a:t>
            </a:r>
            <a:endParaRPr lang="en-AU" sz="32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Our universe could be part of a larger multiverse</a:t>
            </a:r>
            <a:endParaRPr lang="en-AU" sz="32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There could be deeper underlying laws</a:t>
            </a:r>
            <a:endParaRPr lang="en-AU" sz="32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Better </a:t>
            </a:r>
            <a:r>
              <a:rPr lang="en-AU" sz="5400" dirty="0" smtClean="0">
                <a:latin typeface="Book Antiqua" pitchFamily="18" charset="0"/>
              </a:rPr>
              <a:t>responses</a:t>
            </a:r>
            <a:endParaRPr lang="en-AU" sz="5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Alternate forms of life</a:t>
            </a:r>
            <a:endParaRPr lang="en-AU" sz="5400" dirty="0">
              <a:latin typeface="Book Antiqua" pitchFamily="18" charset="0"/>
            </a:endParaRPr>
          </a:p>
        </p:txBody>
      </p:sp>
      <p:pic>
        <p:nvPicPr>
          <p:cNvPr id="45060" name="Picture 4" descr="https://pictures.abebooks.com/isbn/9780345283498-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33056"/>
            <a:ext cx="2187014" cy="2636912"/>
          </a:xfrm>
          <a:prstGeom prst="rect">
            <a:avLst/>
          </a:prstGeom>
          <a:noFill/>
        </p:spPr>
      </p:pic>
      <p:pic>
        <p:nvPicPr>
          <p:cNvPr id="45062" name="Picture 6" descr="http://vignette4.wikia.nocookie.net/startrek/images/c/cb/Datalore.jpg/revision/latest?cb=200610272138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124744"/>
            <a:ext cx="4536504" cy="3551079"/>
          </a:xfrm>
          <a:prstGeom prst="rect">
            <a:avLst/>
          </a:prstGeom>
          <a:noFill/>
        </p:spPr>
      </p:pic>
      <p:pic>
        <p:nvPicPr>
          <p:cNvPr id="45064" name="Picture 8" descr="https://static2.stuff.co.nz/1258922017/356/30883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1124744"/>
            <a:ext cx="2266950" cy="2724151"/>
          </a:xfrm>
          <a:prstGeom prst="rect">
            <a:avLst/>
          </a:prstGeom>
          <a:noFill/>
        </p:spPr>
      </p:pic>
      <p:pic>
        <p:nvPicPr>
          <p:cNvPr id="45066" name="Picture 10" descr="http://4.bp.blogspot.com/-Z1YWhywsprU/TzPigEfwL6I/AAAAAAAAAHI/hWTaNU38MHo/s640/Jovian+Life+I.jpg"/>
          <p:cNvPicPr>
            <a:picLocks noChangeAspect="1" noChangeArrowheads="1"/>
          </p:cNvPicPr>
          <p:nvPr/>
        </p:nvPicPr>
        <p:blipFill>
          <a:blip r:embed="rId6" cstate="print"/>
          <a:srcRect t="30844" b="28031"/>
          <a:stretch>
            <a:fillRect/>
          </a:stretch>
        </p:blipFill>
        <p:spPr bwMode="auto">
          <a:xfrm>
            <a:off x="3059832" y="4797152"/>
            <a:ext cx="4040648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 multiverse</a:t>
            </a:r>
            <a:endParaRPr lang="en-AU" sz="5400" dirty="0">
              <a:latin typeface="Book Antiqua" pitchFamily="18" charset="0"/>
            </a:endParaRPr>
          </a:p>
        </p:txBody>
      </p:sp>
      <p:pic>
        <p:nvPicPr>
          <p:cNvPr id="45058" name="Picture 2" descr="http://mephistos.com/wp-content/uploads/2011/03/multiverse_web.png"/>
          <p:cNvPicPr>
            <a:picLocks noChangeAspect="1" noChangeArrowheads="1"/>
          </p:cNvPicPr>
          <p:nvPr/>
        </p:nvPicPr>
        <p:blipFill>
          <a:blip r:embed="rId3" cstate="print"/>
          <a:srcRect l="16380" r="16841" b="22511"/>
          <a:stretch>
            <a:fillRect/>
          </a:stretch>
        </p:blipFill>
        <p:spPr bwMode="auto">
          <a:xfrm>
            <a:off x="2123728" y="1080032"/>
            <a:ext cx="4896544" cy="5681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Underlying laws</a:t>
            </a:r>
            <a:endParaRPr lang="en-AU" sz="5400" dirty="0">
              <a:latin typeface="Book Antiqua" pitchFamily="18" charset="0"/>
            </a:endParaRPr>
          </a:p>
        </p:txBody>
      </p:sp>
      <p:pic>
        <p:nvPicPr>
          <p:cNvPr id="49154" name="Picture 2" descr="http://www.astronomynotes.com/cosmolgy/inflation-horiz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1230"/>
            <a:ext cx="4800059" cy="5508130"/>
          </a:xfrm>
          <a:prstGeom prst="rect">
            <a:avLst/>
          </a:prstGeom>
          <a:noFill/>
        </p:spPr>
      </p:pic>
      <p:pic>
        <p:nvPicPr>
          <p:cNvPr id="49156" name="Picture 4" descr="https://ned.ipac.caltech.edu/level5/Guth/Figures/figure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6450" y="1759793"/>
            <a:ext cx="4237550" cy="4189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24744"/>
            <a:ext cx="87129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Listen carefully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Do your homework (philosophical and scientific)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Respond to the premises of the argument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AU" sz="3200" dirty="0" smtClean="0"/>
              <a:t>Don’t be a jerk!</a:t>
            </a:r>
            <a:endParaRPr lang="en-AU" sz="32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Conclusions</a:t>
            </a:r>
            <a:endParaRPr lang="en-AU" sz="5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My Blog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214422"/>
            <a:ext cx="6842121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2392</TotalTime>
  <Words>310</Words>
  <Application>Microsoft Office PowerPoint</Application>
  <PresentationFormat>On-screen Show (4:3)</PresentationFormat>
  <Paragraphs>63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Responding to Religious Apologetics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257</cp:revision>
  <dcterms:created xsi:type="dcterms:W3CDTF">2014-03-21T04:49:25Z</dcterms:created>
  <dcterms:modified xsi:type="dcterms:W3CDTF">2016-11-24T10:05:53Z</dcterms:modified>
</cp:coreProperties>
</file>