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83" r:id="rId4"/>
    <p:sldId id="257" r:id="rId5"/>
    <p:sldId id="270" r:id="rId6"/>
    <p:sldId id="291" r:id="rId7"/>
    <p:sldId id="292" r:id="rId8"/>
    <p:sldId id="295" r:id="rId9"/>
    <p:sldId id="293" r:id="rId10"/>
    <p:sldId id="294" r:id="rId11"/>
    <p:sldId id="287" r:id="rId12"/>
    <p:sldId id="297" r:id="rId13"/>
    <p:sldId id="299" r:id="rId14"/>
    <p:sldId id="300" r:id="rId15"/>
    <p:sldId id="260" r:id="rId16"/>
    <p:sldId id="277" r:id="rId17"/>
    <p:sldId id="296" r:id="rId18"/>
    <p:sldId id="298" r:id="rId19"/>
    <p:sldId id="274" r:id="rId20"/>
    <p:sldId id="301" r:id="rId21"/>
    <p:sldId id="276" r:id="rId22"/>
    <p:sldId id="273" r:id="rId23"/>
    <p:sldId id="275" r:id="rId24"/>
    <p:sldId id="289" r:id="rId25"/>
    <p:sldId id="29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118" d="100"/>
          <a:sy n="118" d="100"/>
        </p:scale>
        <p:origin x="-142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6/07/2014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6/07/2014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107ED1-85D5-4BA2-A6D6-7D01D305AC8A}" type="datetimeFigureOut">
              <a:rPr lang="en-AU" smtClean="0"/>
              <a:pPr/>
              <a:t>6/07/2014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4D107ED1-85D5-4BA2-A6D6-7D01D305AC8A}" type="datetimeFigureOut">
              <a:rPr lang="en-AU" smtClean="0"/>
              <a:pPr/>
              <a:t>6/07/2014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4D107ED1-85D5-4BA2-A6D6-7D01D305AC8A}" type="datetimeFigureOut">
              <a:rPr lang="en-AU" smtClean="0"/>
              <a:pPr/>
              <a:t>6/07/2014</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4D107ED1-85D5-4BA2-A6D6-7D01D305AC8A}" type="datetimeFigureOut">
              <a:rPr lang="en-AU" smtClean="0"/>
              <a:pPr/>
              <a:t>6/07/2014</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107ED1-85D5-4BA2-A6D6-7D01D305AC8A}" type="datetimeFigureOut">
              <a:rPr lang="en-AU" smtClean="0"/>
              <a:pPr/>
              <a:t>6/07/2014</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107ED1-85D5-4BA2-A6D6-7D01D305AC8A}" type="datetimeFigureOut">
              <a:rPr lang="en-AU" smtClean="0"/>
              <a:pPr/>
              <a:t>6/07/2014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107ED1-85D5-4BA2-A6D6-7D01D305AC8A}" type="datetimeFigureOut">
              <a:rPr lang="en-AU" smtClean="0"/>
              <a:pPr/>
              <a:t>6/07/2014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6/07/2014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6/07/2014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107ED1-85D5-4BA2-A6D6-7D01D305AC8A}" type="datetimeFigureOut">
              <a:rPr lang="en-AU" smtClean="0"/>
              <a:pPr/>
              <a:t>6/07/2014</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2A4246-757C-4B15-8B30-70C8F2A1AD97}" type="slidenum">
              <a:rPr lang="en-AU" smtClean="0"/>
              <a:pPr/>
              <a:t>‹#›</a:t>
            </a:fld>
            <a:endParaRPr lang="en-A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hyperlink" Target="http://www.fods12.wordpress.com/" TargetMode="External"/><Relationship Id="rId7" Type="http://schemas.openxmlformats.org/officeDocument/2006/relationships/image" Target="../media/image13.png"/><Relationship Id="rId2" Type="http://schemas.openxmlformats.org/officeDocument/2006/relationships/hyperlink" Target="http://www.umss.org/" TargetMode="Externa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hyperlink" Target="http://www.fods12.podbean.com/" TargetMode="External"/><Relationship Id="rId4" Type="http://schemas.openxmlformats.org/officeDocument/2006/relationships/hyperlink" Target="mailto:Fods12@gmail.com"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11560" y="3429000"/>
            <a:ext cx="7848872" cy="2592288"/>
          </a:xfrm>
        </p:spPr>
        <p:txBody>
          <a:bodyPr>
            <a:noAutofit/>
          </a:bodyPr>
          <a:lstStyle/>
          <a:p>
            <a:r>
              <a:rPr lang="en-AU" sz="2000" dirty="0"/>
              <a:t>Synopsis: </a:t>
            </a:r>
            <a:r>
              <a:rPr lang="en-AU" sz="2000" dirty="0" smtClean="0"/>
              <a:t>On </a:t>
            </a:r>
            <a:r>
              <a:rPr lang="en-AU" sz="2000" dirty="0"/>
              <a:t>many important issues of science, philosophy, politics, and religion, equally knowledgeable and intelligent people often disagree with one another. </a:t>
            </a:r>
            <a:r>
              <a:rPr lang="en-AU" sz="2000" dirty="0" smtClean="0"/>
              <a:t>In this presentation I argue that on such matters, it is not epistemically justifiable to hold firmly to the correctness of one’s opinion, defined as one’s own subjective evaluation of the evidence. Rather, I argue that one’s opinion should receive no greater weight in constituting beliefs than does the opinion of any other equally informed person. I conclude by considering some common objections to my argument.</a:t>
            </a:r>
            <a:endParaRPr lang="en-AU" sz="2000" dirty="0"/>
          </a:p>
        </p:txBody>
      </p:sp>
      <p:pic>
        <p:nvPicPr>
          <p:cNvPr id="1026" name="Picture 2" descr="D:\Desktop\DwD Logo.jpg"/>
          <p:cNvPicPr>
            <a:picLocks noChangeAspect="1" noChangeArrowheads="1"/>
          </p:cNvPicPr>
          <p:nvPr/>
        </p:nvPicPr>
        <p:blipFill>
          <a:blip r:embed="rId2" cstate="print"/>
          <a:srcRect/>
          <a:stretch>
            <a:fillRect/>
          </a:stretch>
        </p:blipFill>
        <p:spPr bwMode="auto">
          <a:xfrm>
            <a:off x="1331640" y="548680"/>
            <a:ext cx="6336704" cy="2665143"/>
          </a:xfrm>
          <a:prstGeom prst="rect">
            <a:avLst/>
          </a:prstGeom>
          <a:noFill/>
        </p:spPr>
      </p:pic>
      <p:sp>
        <p:nvSpPr>
          <p:cNvPr id="6" name="Rectangle 5"/>
          <p:cNvSpPr/>
          <p:nvPr/>
        </p:nvSpPr>
        <p:spPr>
          <a:xfrm>
            <a:off x="0" y="6093296"/>
            <a:ext cx="9144000" cy="461665"/>
          </a:xfrm>
          <a:prstGeom prst="rect">
            <a:avLst/>
          </a:prstGeom>
        </p:spPr>
        <p:txBody>
          <a:bodyPr wrap="square">
            <a:spAutoFit/>
          </a:bodyPr>
          <a:lstStyle/>
          <a:p>
            <a:pPr algn="ctr"/>
            <a:r>
              <a:rPr lang="en-AU" sz="2400" dirty="0" err="1" smtClean="0"/>
              <a:t>LessWrong</a:t>
            </a:r>
            <a:r>
              <a:rPr lang="en-AU" sz="2400" dirty="0" smtClean="0"/>
              <a:t>, 6</a:t>
            </a:r>
            <a:r>
              <a:rPr lang="en-AU" sz="2400" baseline="30000" dirty="0" smtClean="0"/>
              <a:t>th</a:t>
            </a:r>
            <a:r>
              <a:rPr lang="en-AU" sz="2400" dirty="0" smtClean="0"/>
              <a:t> July 2014</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algn="ctr"/>
            <a:r>
              <a:rPr lang="en-AU" sz="4000" dirty="0" smtClean="0"/>
              <a:t>Existential Crisis Warning</a:t>
            </a: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26626" name="Picture 2" descr="http://www.slate.com/content/dam/slate/articles/health_and_science/explainer/2012/05/120503_Exp_Scream-EX.jpg.CROP.rectangle3-large.jpg"/>
          <p:cNvPicPr>
            <a:picLocks noChangeAspect="1" noChangeArrowheads="1"/>
          </p:cNvPicPr>
          <p:nvPr/>
        </p:nvPicPr>
        <p:blipFill>
          <a:blip r:embed="rId2" cstate="print"/>
          <a:srcRect/>
          <a:stretch>
            <a:fillRect/>
          </a:stretch>
        </p:blipFill>
        <p:spPr bwMode="auto">
          <a:xfrm>
            <a:off x="1763688" y="2132856"/>
            <a:ext cx="5410200" cy="3295651"/>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59632" y="1340768"/>
            <a:ext cx="6696744" cy="2062103"/>
          </a:xfrm>
          <a:prstGeom prst="rect">
            <a:avLst/>
          </a:prstGeom>
          <a:noFill/>
        </p:spPr>
        <p:txBody>
          <a:bodyPr wrap="square" rtlCol="0">
            <a:spAutoFit/>
          </a:bodyPr>
          <a:lstStyle/>
          <a:p>
            <a:r>
              <a:rPr lang="en-AU" sz="3200" dirty="0" smtClean="0"/>
              <a:t>Disagreement between people of similar epistemic standing - those who are (roughly) equally intelligent, well informed, honest, rational, etc.</a:t>
            </a:r>
            <a:endParaRPr lang="en-AU" sz="3200" dirty="0"/>
          </a:p>
        </p:txBody>
      </p:sp>
      <p:sp>
        <p:nvSpPr>
          <p:cNvPr id="8" name="Rectangle 7"/>
          <p:cNvSpPr/>
          <p:nvPr/>
        </p:nvSpPr>
        <p:spPr>
          <a:xfrm>
            <a:off x="1547664" y="56818"/>
            <a:ext cx="6001386" cy="707886"/>
          </a:xfrm>
          <a:prstGeom prst="rect">
            <a:avLst/>
          </a:prstGeom>
        </p:spPr>
        <p:txBody>
          <a:bodyPr wrap="none">
            <a:spAutoFit/>
          </a:bodyPr>
          <a:lstStyle/>
          <a:p>
            <a:r>
              <a:rPr lang="en-AU" sz="4000" dirty="0" smtClean="0"/>
              <a:t>Defining Peer Disagreement</a:t>
            </a: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6" name="Picture 4" descr="http://upload.wikimedia.org/wikipedia/commons/a/a0/Richard_Dawkins_Cooper_Union_Shankbone.jpg"/>
          <p:cNvPicPr>
            <a:picLocks noChangeAspect="1" noChangeArrowheads="1"/>
          </p:cNvPicPr>
          <p:nvPr/>
        </p:nvPicPr>
        <p:blipFill>
          <a:blip r:embed="rId2" cstate="print"/>
          <a:srcRect t="1111" b="809"/>
          <a:stretch>
            <a:fillRect/>
          </a:stretch>
        </p:blipFill>
        <p:spPr bwMode="auto">
          <a:xfrm>
            <a:off x="4355976" y="3717032"/>
            <a:ext cx="2160240" cy="2651278"/>
          </a:xfrm>
          <a:prstGeom prst="rect">
            <a:avLst/>
          </a:prstGeom>
          <a:noFill/>
        </p:spPr>
      </p:pic>
      <p:pic>
        <p:nvPicPr>
          <p:cNvPr id="7" name="Picture 8" descr="File:Francis Collins official portrait.jpg"/>
          <p:cNvPicPr>
            <a:picLocks noChangeAspect="1" noChangeArrowheads="1"/>
          </p:cNvPicPr>
          <p:nvPr/>
        </p:nvPicPr>
        <p:blipFill>
          <a:blip r:embed="rId3" cstate="print"/>
          <a:srcRect t="2261" b="584"/>
          <a:stretch>
            <a:fillRect/>
          </a:stretch>
        </p:blipFill>
        <p:spPr bwMode="auto">
          <a:xfrm>
            <a:off x="2195736" y="3717032"/>
            <a:ext cx="2165682" cy="2653351"/>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55576" y="1124744"/>
            <a:ext cx="7344816" cy="1077218"/>
          </a:xfrm>
          <a:prstGeom prst="rect">
            <a:avLst/>
          </a:prstGeom>
          <a:noFill/>
        </p:spPr>
        <p:txBody>
          <a:bodyPr wrap="square" rtlCol="0">
            <a:spAutoFit/>
          </a:bodyPr>
          <a:lstStyle/>
          <a:p>
            <a:r>
              <a:rPr lang="en-AU" sz="3200" dirty="0" smtClean="0"/>
              <a:t>On many issues of importance, there exists considerable peer disagreement.</a:t>
            </a:r>
          </a:p>
        </p:txBody>
      </p:sp>
      <p:sp>
        <p:nvSpPr>
          <p:cNvPr id="6" name="Rectangle 5"/>
          <p:cNvSpPr/>
          <p:nvPr/>
        </p:nvSpPr>
        <p:spPr>
          <a:xfrm>
            <a:off x="0" y="56818"/>
            <a:ext cx="9144000" cy="707886"/>
          </a:xfrm>
          <a:prstGeom prst="rect">
            <a:avLst/>
          </a:prstGeom>
        </p:spPr>
        <p:txBody>
          <a:bodyPr wrap="square">
            <a:spAutoFit/>
          </a:bodyPr>
          <a:lstStyle/>
          <a:p>
            <a:pPr algn="ctr"/>
            <a:r>
              <a:rPr lang="en-AU" sz="4000" dirty="0" smtClean="0"/>
              <a:t>The Core Problem</a:t>
            </a:r>
          </a:p>
        </p:txBody>
      </p:sp>
      <p:cxnSp>
        <p:nvCxnSpPr>
          <p:cNvPr id="7" name="Straight Connector 6"/>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5122" name="Picture 2" descr="http://4.bp.blogspot.com/_7OubgiFhxwM/ShRtbgIfO_I/AAAAAAAAAP0/NE9wZdw9nw4/s320/disagreement%2Bcartoon.jpg"/>
          <p:cNvPicPr>
            <a:picLocks noChangeAspect="1" noChangeArrowheads="1"/>
          </p:cNvPicPr>
          <p:nvPr/>
        </p:nvPicPr>
        <p:blipFill>
          <a:blip r:embed="rId2" cstate="print"/>
          <a:srcRect/>
          <a:stretch>
            <a:fillRect/>
          </a:stretch>
        </p:blipFill>
        <p:spPr bwMode="auto">
          <a:xfrm>
            <a:off x="3059832" y="2852936"/>
            <a:ext cx="2952328" cy="3037766"/>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55576" y="980728"/>
            <a:ext cx="7704856" cy="5693866"/>
          </a:xfrm>
          <a:prstGeom prst="rect">
            <a:avLst/>
          </a:prstGeom>
          <a:noFill/>
        </p:spPr>
        <p:txBody>
          <a:bodyPr wrap="square" rtlCol="0">
            <a:spAutoFit/>
          </a:bodyPr>
          <a:lstStyle/>
          <a:p>
            <a:r>
              <a:rPr lang="en-AU" sz="3200" dirty="0" smtClean="0"/>
              <a:t>Let </a:t>
            </a:r>
            <a:r>
              <a:rPr lang="en-AU" sz="3200" i="1" dirty="0" smtClean="0"/>
              <a:t>A</a:t>
            </a:r>
            <a:r>
              <a:rPr lang="en-AU" sz="3200" dirty="0" smtClean="0"/>
              <a:t> be an arbitrary proposition that is controversial among relevant experts.</a:t>
            </a:r>
          </a:p>
          <a:p>
            <a:r>
              <a:rPr lang="en-AU" sz="1200" dirty="0" smtClean="0"/>
              <a:t> </a:t>
            </a:r>
          </a:p>
          <a:p>
            <a:pPr>
              <a:buFont typeface="Arial" pitchFamily="34" charset="0"/>
              <a:buChar char="•"/>
            </a:pPr>
            <a:r>
              <a:rPr lang="en-AU" sz="3200" dirty="0" smtClean="0"/>
              <a:t> “God exists”</a:t>
            </a:r>
          </a:p>
          <a:p>
            <a:pPr>
              <a:buFont typeface="Arial" pitchFamily="34" charset="0"/>
              <a:buChar char="•"/>
            </a:pPr>
            <a:r>
              <a:rPr lang="en-AU" sz="3200" dirty="0" smtClean="0"/>
              <a:t> “Objective morality is real”</a:t>
            </a:r>
          </a:p>
          <a:p>
            <a:pPr>
              <a:buFont typeface="Arial" pitchFamily="34" charset="0"/>
              <a:buChar char="•"/>
            </a:pPr>
            <a:r>
              <a:rPr lang="en-AU" sz="3200" dirty="0" smtClean="0"/>
              <a:t> “A priori knowledge is possible”</a:t>
            </a:r>
          </a:p>
          <a:p>
            <a:pPr>
              <a:buFont typeface="Arial" pitchFamily="34" charset="0"/>
              <a:buChar char="•"/>
            </a:pPr>
            <a:r>
              <a:rPr lang="en-AU" sz="3200" dirty="0" smtClean="0"/>
              <a:t> “AGI poses a severe existential risk”</a:t>
            </a:r>
          </a:p>
          <a:p>
            <a:pPr>
              <a:buFont typeface="Arial" pitchFamily="34" charset="0"/>
              <a:buChar char="•"/>
            </a:pPr>
            <a:r>
              <a:rPr lang="en-AU" sz="3200" dirty="0" smtClean="0"/>
              <a:t> “Fiscal stimulus is effective”</a:t>
            </a:r>
          </a:p>
          <a:p>
            <a:pPr>
              <a:buFont typeface="Arial" pitchFamily="34" charset="0"/>
              <a:buChar char="•"/>
            </a:pPr>
            <a:r>
              <a:rPr lang="en-AU" sz="3200" dirty="0" smtClean="0"/>
              <a:t> “The mind is computable”</a:t>
            </a:r>
          </a:p>
          <a:p>
            <a:pPr>
              <a:buFont typeface="Arial" pitchFamily="34" charset="0"/>
              <a:buChar char="•"/>
            </a:pPr>
            <a:r>
              <a:rPr lang="en-AU" sz="3200" dirty="0" smtClean="0"/>
              <a:t> “Aid is effective in combating poverty”</a:t>
            </a:r>
          </a:p>
          <a:p>
            <a:pPr>
              <a:buFont typeface="Arial" pitchFamily="34" charset="0"/>
              <a:buChar char="•"/>
            </a:pPr>
            <a:r>
              <a:rPr lang="en-AU" sz="3200" dirty="0" smtClean="0"/>
              <a:t> “String Theory is correct”</a:t>
            </a:r>
          </a:p>
          <a:p>
            <a:pPr>
              <a:buFont typeface="Arial" pitchFamily="34" charset="0"/>
              <a:buChar char="•"/>
            </a:pPr>
            <a:r>
              <a:rPr lang="en-AU" sz="3200" dirty="0" smtClean="0"/>
              <a:t> “Giving now is more effective than later”</a:t>
            </a:r>
          </a:p>
        </p:txBody>
      </p:sp>
      <p:sp>
        <p:nvSpPr>
          <p:cNvPr id="6" name="Rectangle 5"/>
          <p:cNvSpPr/>
          <p:nvPr/>
        </p:nvSpPr>
        <p:spPr>
          <a:xfrm>
            <a:off x="0" y="56818"/>
            <a:ext cx="9144000" cy="707886"/>
          </a:xfrm>
          <a:prstGeom prst="rect">
            <a:avLst/>
          </a:prstGeom>
        </p:spPr>
        <p:txBody>
          <a:bodyPr wrap="square">
            <a:spAutoFit/>
          </a:bodyPr>
          <a:lstStyle/>
          <a:p>
            <a:pPr algn="ctr"/>
            <a:r>
              <a:rPr lang="en-AU" sz="4000" dirty="0" smtClean="0"/>
              <a:t>Examples of Peer Disagreement</a:t>
            </a:r>
            <a:endParaRPr lang="en-AU" sz="4000" i="1" dirty="0" smtClean="0"/>
          </a:p>
        </p:txBody>
      </p:sp>
      <p:cxnSp>
        <p:nvCxnSpPr>
          <p:cNvPr id="7" name="Straight Connector 6"/>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8748464" y="6396335"/>
            <a:ext cx="395536" cy="461665"/>
          </a:xfrm>
          <a:prstGeom prst="rect">
            <a:avLst/>
          </a:prstGeom>
          <a:noFill/>
        </p:spPr>
        <p:txBody>
          <a:bodyPr wrap="square" rtlCol="0">
            <a:spAutoFit/>
          </a:bodyPr>
          <a:lstStyle/>
          <a:p>
            <a:r>
              <a:rPr lang="en-AU" sz="2400" dirty="0" smtClean="0"/>
              <a:t>Q</a:t>
            </a:r>
            <a:endParaRPr lang="en-AU" sz="32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6818"/>
            <a:ext cx="9144000" cy="707886"/>
          </a:xfrm>
          <a:prstGeom prst="rect">
            <a:avLst/>
          </a:prstGeom>
        </p:spPr>
        <p:txBody>
          <a:bodyPr wrap="square">
            <a:spAutoFit/>
          </a:bodyPr>
          <a:lstStyle/>
          <a:p>
            <a:pPr algn="ctr"/>
            <a:r>
              <a:rPr lang="en-AU" sz="4000" dirty="0" smtClean="0"/>
              <a:t>A Spectrum of Responses</a:t>
            </a:r>
          </a:p>
        </p:txBody>
      </p:sp>
      <p:cxnSp>
        <p:nvCxnSpPr>
          <p:cNvPr id="7" name="Straight Connector 6"/>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67544" y="4110171"/>
            <a:ext cx="7992888"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043608" y="2598003"/>
            <a:ext cx="2088232" cy="461665"/>
          </a:xfrm>
          <a:prstGeom prst="rect">
            <a:avLst/>
          </a:prstGeom>
          <a:noFill/>
        </p:spPr>
        <p:txBody>
          <a:bodyPr wrap="square" rtlCol="0">
            <a:spAutoFit/>
          </a:bodyPr>
          <a:lstStyle/>
          <a:p>
            <a:r>
              <a:rPr lang="en-AU" sz="2400" dirty="0" smtClean="0"/>
              <a:t>Steadfastness</a:t>
            </a:r>
            <a:endParaRPr lang="en-AU" sz="3200" dirty="0" smtClean="0"/>
          </a:p>
        </p:txBody>
      </p:sp>
      <p:sp>
        <p:nvSpPr>
          <p:cNvPr id="11" name="TextBox 10"/>
          <p:cNvSpPr txBox="1"/>
          <p:nvPr/>
        </p:nvSpPr>
        <p:spPr>
          <a:xfrm>
            <a:off x="6228184" y="4326195"/>
            <a:ext cx="2987824" cy="461665"/>
          </a:xfrm>
          <a:prstGeom prst="rect">
            <a:avLst/>
          </a:prstGeom>
          <a:noFill/>
        </p:spPr>
        <p:txBody>
          <a:bodyPr wrap="square" rtlCol="0">
            <a:spAutoFit/>
          </a:bodyPr>
          <a:lstStyle/>
          <a:p>
            <a:r>
              <a:rPr lang="en-AU" sz="2400" dirty="0" smtClean="0"/>
              <a:t>“Equal Weight View”</a:t>
            </a:r>
            <a:endParaRPr lang="en-AU" sz="3200" dirty="0" smtClean="0"/>
          </a:p>
        </p:txBody>
      </p:sp>
      <p:sp>
        <p:nvSpPr>
          <p:cNvPr id="12" name="TextBox 11"/>
          <p:cNvSpPr txBox="1"/>
          <p:nvPr/>
        </p:nvSpPr>
        <p:spPr>
          <a:xfrm>
            <a:off x="251520" y="4326195"/>
            <a:ext cx="2520280" cy="830997"/>
          </a:xfrm>
          <a:prstGeom prst="rect">
            <a:avLst/>
          </a:prstGeom>
          <a:noFill/>
        </p:spPr>
        <p:txBody>
          <a:bodyPr wrap="square" rtlCol="0">
            <a:spAutoFit/>
          </a:bodyPr>
          <a:lstStyle/>
          <a:p>
            <a:r>
              <a:rPr lang="en-AU" sz="2400" dirty="0" smtClean="0"/>
              <a:t>“No Independent Weight View”</a:t>
            </a:r>
            <a:endParaRPr lang="en-AU" sz="3200" dirty="0" smtClean="0"/>
          </a:p>
        </p:txBody>
      </p:sp>
      <p:sp>
        <p:nvSpPr>
          <p:cNvPr id="13" name="TextBox 12"/>
          <p:cNvSpPr txBox="1"/>
          <p:nvPr/>
        </p:nvSpPr>
        <p:spPr>
          <a:xfrm>
            <a:off x="5796136" y="2598003"/>
            <a:ext cx="2232248" cy="461665"/>
          </a:xfrm>
          <a:prstGeom prst="rect">
            <a:avLst/>
          </a:prstGeom>
          <a:noFill/>
        </p:spPr>
        <p:txBody>
          <a:bodyPr wrap="square" rtlCol="0">
            <a:spAutoFit/>
          </a:bodyPr>
          <a:lstStyle/>
          <a:p>
            <a:r>
              <a:rPr lang="en-AU" sz="2400" dirty="0" smtClean="0"/>
              <a:t>Conciliationism</a:t>
            </a:r>
            <a:endParaRPr lang="en-AU" sz="3200" dirty="0" smtClean="0"/>
          </a:p>
        </p:txBody>
      </p:sp>
      <p:cxnSp>
        <p:nvCxnSpPr>
          <p:cNvPr id="15" name="Straight Arrow Connector 14"/>
          <p:cNvCxnSpPr/>
          <p:nvPr/>
        </p:nvCxnSpPr>
        <p:spPr>
          <a:xfrm flipH="1">
            <a:off x="1115616" y="3174067"/>
            <a:ext cx="1800200" cy="0"/>
          </a:xfrm>
          <a:prstGeom prst="straightConnector1">
            <a:avLst/>
          </a:prstGeom>
          <a:ln w="254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5940152" y="3174067"/>
            <a:ext cx="1800200" cy="0"/>
          </a:xfrm>
          <a:prstGeom prst="straightConnector1">
            <a:avLst/>
          </a:prstGeom>
          <a:ln w="254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95536" y="3606115"/>
            <a:ext cx="572593" cy="461665"/>
          </a:xfrm>
          <a:prstGeom prst="rect">
            <a:avLst/>
          </a:prstGeom>
          <a:noFill/>
        </p:spPr>
        <p:txBody>
          <a:bodyPr wrap="none" rtlCol="0">
            <a:spAutoFit/>
          </a:bodyPr>
          <a:lstStyle/>
          <a:p>
            <a:r>
              <a:rPr lang="en-AU" sz="2400" dirty="0" smtClean="0"/>
              <a:t>0.1</a:t>
            </a:r>
            <a:endParaRPr lang="en-AU" dirty="0"/>
          </a:p>
        </p:txBody>
      </p:sp>
      <p:sp>
        <p:nvSpPr>
          <p:cNvPr id="20" name="TextBox 19"/>
          <p:cNvSpPr txBox="1"/>
          <p:nvPr/>
        </p:nvSpPr>
        <p:spPr>
          <a:xfrm>
            <a:off x="7956376" y="3606115"/>
            <a:ext cx="572593" cy="461665"/>
          </a:xfrm>
          <a:prstGeom prst="rect">
            <a:avLst/>
          </a:prstGeom>
          <a:noFill/>
        </p:spPr>
        <p:txBody>
          <a:bodyPr wrap="none" rtlCol="0">
            <a:spAutoFit/>
          </a:bodyPr>
          <a:lstStyle/>
          <a:p>
            <a:r>
              <a:rPr lang="en-AU" sz="2400" dirty="0" smtClean="0"/>
              <a:t>0.5</a:t>
            </a:r>
            <a:endParaRPr lang="en-AU" sz="2400" dirty="0"/>
          </a:p>
        </p:txBody>
      </p:sp>
      <p:sp>
        <p:nvSpPr>
          <p:cNvPr id="22" name="TextBox 21"/>
          <p:cNvSpPr txBox="1"/>
          <p:nvPr/>
        </p:nvSpPr>
        <p:spPr>
          <a:xfrm>
            <a:off x="3059832" y="4326195"/>
            <a:ext cx="3024336" cy="461665"/>
          </a:xfrm>
          <a:prstGeom prst="rect">
            <a:avLst/>
          </a:prstGeom>
          <a:noFill/>
        </p:spPr>
        <p:txBody>
          <a:bodyPr wrap="square" rtlCol="0">
            <a:spAutoFit/>
          </a:bodyPr>
          <a:lstStyle/>
          <a:p>
            <a:r>
              <a:rPr lang="en-AU" sz="2400" dirty="0" smtClean="0"/>
              <a:t>“Total Evidence View”</a:t>
            </a:r>
            <a:endParaRPr lang="en-AU" sz="3200" dirty="0" smtClean="0"/>
          </a:p>
        </p:txBody>
      </p:sp>
      <p:cxnSp>
        <p:nvCxnSpPr>
          <p:cNvPr id="23" name="Straight Connector 22"/>
          <p:cNvCxnSpPr/>
          <p:nvPr/>
        </p:nvCxnSpPr>
        <p:spPr>
          <a:xfrm flipH="1">
            <a:off x="683568" y="3966155"/>
            <a:ext cx="8384" cy="39894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8244408" y="3966155"/>
            <a:ext cx="8384" cy="39894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Left Brace 25"/>
          <p:cNvSpPr/>
          <p:nvPr/>
        </p:nvSpPr>
        <p:spPr>
          <a:xfrm rot="16200000">
            <a:off x="4355976" y="509771"/>
            <a:ext cx="216024" cy="7416824"/>
          </a:xfrm>
          <a:prstGeom prst="leftBrace">
            <a:avLst>
              <a:gd name="adj1" fmla="val 53283"/>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28" name="TextBox 27"/>
          <p:cNvSpPr txBox="1"/>
          <p:nvPr/>
        </p:nvSpPr>
        <p:spPr>
          <a:xfrm>
            <a:off x="323528" y="1229851"/>
            <a:ext cx="8424936" cy="830997"/>
          </a:xfrm>
          <a:prstGeom prst="rect">
            <a:avLst/>
          </a:prstGeom>
          <a:noFill/>
        </p:spPr>
        <p:txBody>
          <a:bodyPr wrap="square" rtlCol="0">
            <a:spAutoFit/>
          </a:bodyPr>
          <a:lstStyle/>
          <a:p>
            <a:r>
              <a:rPr lang="en-AU" sz="2400" dirty="0" smtClean="0"/>
              <a:t>Suppose I think “</a:t>
            </a:r>
            <a:r>
              <a:rPr lang="en-AU" sz="2400" i="1" dirty="0" smtClean="0"/>
              <a:t>p</a:t>
            </a:r>
            <a:r>
              <a:rPr lang="en-AU" sz="2400" dirty="0" smtClean="0"/>
              <a:t>(</a:t>
            </a:r>
            <a:r>
              <a:rPr lang="en-AU" sz="2400" i="1" dirty="0" smtClean="0"/>
              <a:t>A</a:t>
            </a:r>
            <a:r>
              <a:rPr lang="en-AU" sz="2400" dirty="0" smtClean="0"/>
              <a:t>) = 0.1”, and you think “</a:t>
            </a:r>
            <a:r>
              <a:rPr lang="en-AU" sz="2400" i="1" dirty="0" smtClean="0"/>
              <a:t>p</a:t>
            </a:r>
            <a:r>
              <a:rPr lang="en-AU" sz="2400" dirty="0" smtClean="0"/>
              <a:t>(</a:t>
            </a:r>
            <a:r>
              <a:rPr lang="en-AU" sz="2400" i="1" dirty="0" smtClean="0"/>
              <a:t>A</a:t>
            </a:r>
            <a:r>
              <a:rPr lang="en-AU" sz="2400" dirty="0" smtClean="0"/>
              <a:t>) = 0.9”</a:t>
            </a:r>
          </a:p>
          <a:p>
            <a:r>
              <a:rPr lang="en-AU" sz="2400" dirty="0" smtClean="0"/>
              <a:t>When I learn of our disagreement, how should I change my view?</a:t>
            </a:r>
            <a:endParaRPr lang="en-AU" sz="3200" dirty="0" smtClean="0"/>
          </a:p>
        </p:txBody>
      </p:sp>
      <p:sp>
        <p:nvSpPr>
          <p:cNvPr id="31" name="TextBox 30"/>
          <p:cNvSpPr txBox="1"/>
          <p:nvPr/>
        </p:nvSpPr>
        <p:spPr>
          <a:xfrm>
            <a:off x="8748464" y="6396335"/>
            <a:ext cx="395536" cy="461665"/>
          </a:xfrm>
          <a:prstGeom prst="rect">
            <a:avLst/>
          </a:prstGeom>
          <a:noFill/>
        </p:spPr>
        <p:txBody>
          <a:bodyPr wrap="square" rtlCol="0">
            <a:spAutoFit/>
          </a:bodyPr>
          <a:lstStyle/>
          <a:p>
            <a:r>
              <a:rPr lang="en-AU" sz="2400" dirty="0" smtClean="0"/>
              <a:t>Q</a:t>
            </a:r>
            <a:endParaRPr lang="en-AU" sz="32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7504" y="1052736"/>
            <a:ext cx="8640960" cy="5016758"/>
          </a:xfrm>
          <a:prstGeom prst="rect">
            <a:avLst/>
          </a:prstGeom>
          <a:noFill/>
        </p:spPr>
        <p:txBody>
          <a:bodyPr wrap="square" rtlCol="0">
            <a:spAutoFit/>
          </a:bodyPr>
          <a:lstStyle/>
          <a:p>
            <a:pPr lvl="1">
              <a:buFont typeface="Arial" pitchFamily="34" charset="0"/>
              <a:buChar char="•"/>
            </a:pPr>
            <a:r>
              <a:rPr lang="en-AU" sz="2000" dirty="0" smtClean="0"/>
              <a:t> </a:t>
            </a:r>
            <a:r>
              <a:rPr lang="en-AU" sz="2000" b="1" dirty="0" smtClean="0"/>
              <a:t>Different Priors (Wedgwood): </a:t>
            </a:r>
            <a:r>
              <a:rPr lang="en-AU" sz="2000" dirty="0" smtClean="0"/>
              <a:t>How we respond to disagreement “is determined by the conditional beliefs it was </a:t>
            </a:r>
            <a:r>
              <a:rPr lang="en-AU" sz="2000" dirty="0" err="1" smtClean="0"/>
              <a:t>antecedently</a:t>
            </a:r>
            <a:r>
              <a:rPr lang="en-AU" sz="2000" dirty="0" smtClean="0"/>
              <a:t> rational to believe”</a:t>
            </a:r>
          </a:p>
          <a:p>
            <a:pPr lvl="1">
              <a:buFont typeface="Arial" pitchFamily="34" charset="0"/>
              <a:buChar char="•"/>
            </a:pPr>
            <a:r>
              <a:rPr lang="en-AU" sz="2000" dirty="0" smtClean="0"/>
              <a:t> </a:t>
            </a:r>
            <a:r>
              <a:rPr lang="en-AU" sz="2000" b="1" dirty="0" smtClean="0"/>
              <a:t>Rational Egocentric Bias (Wedgewood): </a:t>
            </a:r>
            <a:r>
              <a:rPr lang="en-AU" sz="2000" dirty="0" smtClean="0"/>
              <a:t>“It is rational to have a special sort of ‘fundamental trust’ in one’s own intuitions (and judgements), but it is not even possible to have the same sort of ‘trust’ in the intuitions of others.”</a:t>
            </a:r>
          </a:p>
          <a:p>
            <a:pPr lvl="1">
              <a:buFont typeface="Arial" pitchFamily="34" charset="0"/>
              <a:buChar char="•"/>
            </a:pPr>
            <a:r>
              <a:rPr lang="en-AU" sz="2000" b="1" dirty="0" smtClean="0"/>
              <a:t> The David Lewis Problem (Elgin): </a:t>
            </a:r>
            <a:r>
              <a:rPr lang="en-AU" sz="2000" dirty="0" smtClean="0"/>
              <a:t>“Despite the fact that Lewis’ position is brilliantly constructed, admirably defended, and beautifully argued, I find it incredible…I do not even think that Lewis might be right on this matter…(but) nor can I conclude, as advocates of resoluteness think I should, that in this case Lewis’ reasoning is flawed.”</a:t>
            </a:r>
          </a:p>
          <a:p>
            <a:pPr lvl="1">
              <a:buFont typeface="Arial" pitchFamily="34" charset="0"/>
              <a:buChar char="•"/>
            </a:pPr>
            <a:r>
              <a:rPr lang="en-AU" sz="2000" b="1" dirty="0" smtClean="0"/>
              <a:t> Mistaken Reasoning Objection (Kelly): </a:t>
            </a:r>
            <a:r>
              <a:rPr lang="en-AU" sz="2000" dirty="0" smtClean="0"/>
              <a:t>A person who reasons correctly is not rationally obliged to update their opinions to conciliate with a person who reasoned incorrectly. “What is quite implausible, I think, is the suggestion that you and I are rationally required to make equally extensive revisions in our original opinions, given that your original opinion was, while mine was not, a reasonable response to our (identical) original evidence”</a:t>
            </a:r>
          </a:p>
        </p:txBody>
      </p:sp>
      <p:sp>
        <p:nvSpPr>
          <p:cNvPr id="3" name="Rectangle 2"/>
          <p:cNvSpPr/>
          <p:nvPr/>
        </p:nvSpPr>
        <p:spPr>
          <a:xfrm>
            <a:off x="0" y="56818"/>
            <a:ext cx="9144000" cy="707886"/>
          </a:xfrm>
          <a:prstGeom prst="rect">
            <a:avLst/>
          </a:prstGeom>
        </p:spPr>
        <p:txBody>
          <a:bodyPr wrap="square">
            <a:spAutoFit/>
          </a:bodyPr>
          <a:lstStyle/>
          <a:p>
            <a:pPr algn="ctr"/>
            <a:r>
              <a:rPr lang="en-AU" sz="4000" dirty="0" smtClean="0"/>
              <a:t>Arguments for Steadfastness</a:t>
            </a:r>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7504" y="1268760"/>
            <a:ext cx="8640960" cy="5016758"/>
          </a:xfrm>
          <a:prstGeom prst="rect">
            <a:avLst/>
          </a:prstGeom>
          <a:noFill/>
        </p:spPr>
        <p:txBody>
          <a:bodyPr wrap="square" rtlCol="0">
            <a:spAutoFit/>
          </a:bodyPr>
          <a:lstStyle/>
          <a:p>
            <a:pPr lvl="1">
              <a:buFont typeface="Arial" pitchFamily="34" charset="0"/>
              <a:buChar char="•"/>
            </a:pPr>
            <a:r>
              <a:rPr lang="en-AU" sz="2000" dirty="0" smtClean="0"/>
              <a:t> </a:t>
            </a:r>
            <a:r>
              <a:rPr lang="en-AU" sz="2000" b="1" dirty="0" smtClean="0"/>
              <a:t>No God’s Eye View (Kelly): </a:t>
            </a:r>
            <a:r>
              <a:rPr lang="en-AU" sz="2000" dirty="0" smtClean="0"/>
              <a:t>“One should give some weight to one’s peer’s opinion, even when from the God’s-eye point of view one has evaluated the evidence correctly and he has not. But why? Exactly because one does not occupy the God’s-eye point of view.”</a:t>
            </a:r>
          </a:p>
          <a:p>
            <a:pPr lvl="1">
              <a:buFont typeface="Arial" pitchFamily="34" charset="0"/>
              <a:buChar char="•"/>
            </a:pPr>
            <a:r>
              <a:rPr lang="en-AU" sz="2000" dirty="0" smtClean="0"/>
              <a:t> </a:t>
            </a:r>
            <a:r>
              <a:rPr lang="en-AU" sz="2000" b="1" dirty="0" smtClean="0"/>
              <a:t>No Privilege (</a:t>
            </a:r>
            <a:r>
              <a:rPr lang="en-AU" sz="2000" b="1" dirty="0" err="1" smtClean="0"/>
              <a:t>Fumerton</a:t>
            </a:r>
            <a:r>
              <a:rPr lang="en-AU" sz="2000" b="1" dirty="0" smtClean="0"/>
              <a:t>):</a:t>
            </a:r>
            <a:r>
              <a:rPr lang="en-AU" sz="2000" dirty="0" smtClean="0"/>
              <a:t> “This reason for thinking that my opponents are probably cognitively defective is also a reason for thinking that I am probably cognitively defective. And now I face the task of trying to argue plausible that I am an exception to the rule. To do so, I am back to the task of trying to convince you that you suffer from specific defects that explain your unreliability, defects that I have somehow managed to avoid.”</a:t>
            </a:r>
          </a:p>
          <a:p>
            <a:pPr lvl="1">
              <a:buFont typeface="Arial" pitchFamily="34" charset="0"/>
              <a:buChar char="•"/>
            </a:pPr>
            <a:r>
              <a:rPr lang="en-AU" sz="2000" dirty="0" smtClean="0"/>
              <a:t> </a:t>
            </a:r>
            <a:r>
              <a:rPr lang="en-AU" sz="2000" b="1" dirty="0" smtClean="0"/>
              <a:t>Unreliability (</a:t>
            </a:r>
            <a:r>
              <a:rPr lang="en-AU" sz="2000" b="1" dirty="0" err="1" smtClean="0"/>
              <a:t>Kornblith</a:t>
            </a:r>
            <a:r>
              <a:rPr lang="en-AU" sz="2000" b="1" dirty="0" smtClean="0"/>
              <a:t>): </a:t>
            </a:r>
            <a:r>
              <a:rPr lang="en-AU" sz="2000" dirty="0" smtClean="0"/>
              <a:t>“When the community is composed of individuals each of whom is reasonable believed to be reliable, we must bow to majority opinion, But… if the history of the field gives us no reason for confidence in the judgement of individual practitioners, then this, by itself, gives us reason to suspend judgement on questions that confront the field….It certainly does not give one free rein to believe whatever one pleases.”</a:t>
            </a:r>
          </a:p>
        </p:txBody>
      </p:sp>
      <p:sp>
        <p:nvSpPr>
          <p:cNvPr id="3" name="Rectangle 2"/>
          <p:cNvSpPr/>
          <p:nvPr/>
        </p:nvSpPr>
        <p:spPr>
          <a:xfrm>
            <a:off x="0" y="56818"/>
            <a:ext cx="9144000" cy="707886"/>
          </a:xfrm>
          <a:prstGeom prst="rect">
            <a:avLst/>
          </a:prstGeom>
        </p:spPr>
        <p:txBody>
          <a:bodyPr wrap="square">
            <a:spAutoFit/>
          </a:bodyPr>
          <a:lstStyle/>
          <a:p>
            <a:pPr algn="ctr"/>
            <a:r>
              <a:rPr lang="en-AU" sz="4000" dirty="0" smtClean="0"/>
              <a:t>Rebuttals to Steadfastness</a:t>
            </a:r>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7504" y="873288"/>
            <a:ext cx="8640960" cy="5940088"/>
          </a:xfrm>
          <a:prstGeom prst="rect">
            <a:avLst/>
          </a:prstGeom>
          <a:noFill/>
        </p:spPr>
        <p:txBody>
          <a:bodyPr wrap="square" rtlCol="0">
            <a:spAutoFit/>
          </a:bodyPr>
          <a:lstStyle/>
          <a:p>
            <a:pPr lvl="1">
              <a:buFont typeface="Arial" pitchFamily="34" charset="0"/>
              <a:buChar char="•"/>
            </a:pPr>
            <a:r>
              <a:rPr lang="en-AU" sz="2000" dirty="0" smtClean="0"/>
              <a:t> </a:t>
            </a:r>
            <a:r>
              <a:rPr lang="en-AU" sz="2000" b="1" dirty="0" err="1" smtClean="0"/>
              <a:t>Sidgwick’s</a:t>
            </a:r>
            <a:r>
              <a:rPr lang="en-AU" sz="2000" b="1" dirty="0" smtClean="0"/>
              <a:t> Principle (</a:t>
            </a:r>
            <a:r>
              <a:rPr lang="en-AU" sz="2000" b="1" dirty="0" err="1" smtClean="0"/>
              <a:t>Sidgwick</a:t>
            </a:r>
            <a:r>
              <a:rPr lang="en-AU" sz="2000" b="1" dirty="0" smtClean="0"/>
              <a:t>): </a:t>
            </a:r>
            <a:r>
              <a:rPr lang="en-AU" sz="2000" dirty="0" smtClean="0"/>
              <a:t>“If I find any of my judgements, intuitive or inferential, in </a:t>
            </a:r>
            <a:r>
              <a:rPr lang="en-AU" sz="2000" dirty="0" smtClean="0"/>
              <a:t>direct </a:t>
            </a:r>
            <a:r>
              <a:rPr lang="en-AU" sz="2000" dirty="0" smtClean="0"/>
              <a:t>conflict with a judgement of some other mind, there must be an </a:t>
            </a:r>
            <a:r>
              <a:rPr lang="en-AU" sz="2000" dirty="0" smtClean="0"/>
              <a:t>error </a:t>
            </a:r>
            <a:r>
              <a:rPr lang="en-AU" sz="2000" dirty="0" smtClean="0"/>
              <a:t>somewhere: and if I have no more reason to suspect error in the other mind than in my own, reflective comparison between the two judgements necessarily reduces me to a state of neutrality.” </a:t>
            </a:r>
          </a:p>
          <a:p>
            <a:pPr lvl="1">
              <a:buFont typeface="Arial" pitchFamily="34" charset="0"/>
              <a:buChar char="•"/>
            </a:pPr>
            <a:r>
              <a:rPr lang="en-AU" sz="2000" b="1" dirty="0" smtClean="0"/>
              <a:t> Thermometer Analogy (Kelly): </a:t>
            </a:r>
            <a:r>
              <a:rPr lang="en-AU" sz="2000" dirty="0" smtClean="0"/>
              <a:t>We each measure the temperature with historically equally reliable thermometers, and get different values. Clearly there is no basis to prefer my thermometer reading over yours.</a:t>
            </a:r>
          </a:p>
          <a:p>
            <a:pPr lvl="1">
              <a:buFont typeface="Arial" pitchFamily="34" charset="0"/>
              <a:buChar char="•"/>
            </a:pPr>
            <a:r>
              <a:rPr lang="en-AU" sz="2000" dirty="0" smtClean="0"/>
              <a:t> </a:t>
            </a:r>
            <a:r>
              <a:rPr lang="en-AU" sz="2000" b="1" dirty="0" smtClean="0"/>
              <a:t>Adding Numbers Analogy (</a:t>
            </a:r>
            <a:r>
              <a:rPr lang="en-AU" sz="2000" b="1" dirty="0" err="1" smtClean="0"/>
              <a:t>Fumerton</a:t>
            </a:r>
            <a:r>
              <a:rPr lang="en-AU" sz="2000" b="1" dirty="0" smtClean="0"/>
              <a:t>): </a:t>
            </a:r>
            <a:r>
              <a:rPr lang="en-AU" sz="2000" dirty="0" smtClean="0"/>
              <a:t>“If I really do have good reason to believe that you are in general just as reliable as I am when it comes to adding columns of numbers, discovering the results of your addition would have precisely the same significance as doing the addition against myself and coming to a different conclusion.”</a:t>
            </a:r>
          </a:p>
          <a:p>
            <a:pPr lvl="1">
              <a:buFont typeface="Arial" pitchFamily="34" charset="0"/>
              <a:buChar char="•"/>
            </a:pPr>
            <a:r>
              <a:rPr lang="en-AU" sz="2000" dirty="0" smtClean="0"/>
              <a:t> </a:t>
            </a:r>
            <a:r>
              <a:rPr lang="en-AU" sz="2000" b="1" dirty="0" smtClean="0"/>
              <a:t>When reasoning is observable (</a:t>
            </a:r>
            <a:r>
              <a:rPr lang="en-AU" sz="2000" b="1" dirty="0" err="1" smtClean="0"/>
              <a:t>Kornblith</a:t>
            </a:r>
            <a:r>
              <a:rPr lang="en-AU" sz="2000" b="1" dirty="0" smtClean="0"/>
              <a:t>): </a:t>
            </a:r>
            <a:r>
              <a:rPr lang="en-AU" sz="2000" dirty="0" smtClean="0"/>
              <a:t>“I know that you have thought about the issue as long as I have; that you are as familiar with the arguments on both sides of the issue as I am; and I know that you are just as smart as I am…If this can serve as a reason for doubt when I know nothing if your reasons (e.g. adding numbers case), it is hard to see why it should not equally serve as a reason for doubt when I do know your reasons.”</a:t>
            </a:r>
          </a:p>
        </p:txBody>
      </p:sp>
      <p:sp>
        <p:nvSpPr>
          <p:cNvPr id="3" name="Rectangle 2"/>
          <p:cNvSpPr/>
          <p:nvPr/>
        </p:nvSpPr>
        <p:spPr>
          <a:xfrm>
            <a:off x="0" y="56818"/>
            <a:ext cx="9144000" cy="707886"/>
          </a:xfrm>
          <a:prstGeom prst="rect">
            <a:avLst/>
          </a:prstGeom>
        </p:spPr>
        <p:txBody>
          <a:bodyPr wrap="square">
            <a:spAutoFit/>
          </a:bodyPr>
          <a:lstStyle/>
          <a:p>
            <a:pPr algn="ctr"/>
            <a:r>
              <a:rPr lang="en-AU" sz="4000" dirty="0" smtClean="0"/>
              <a:t>Arguments for Equal Weight View</a:t>
            </a:r>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7504" y="908720"/>
            <a:ext cx="8640960" cy="5632311"/>
          </a:xfrm>
          <a:prstGeom prst="rect">
            <a:avLst/>
          </a:prstGeom>
          <a:noFill/>
        </p:spPr>
        <p:txBody>
          <a:bodyPr wrap="square" rtlCol="0">
            <a:spAutoFit/>
          </a:bodyPr>
          <a:lstStyle/>
          <a:p>
            <a:pPr lvl="1">
              <a:buFont typeface="Arial" pitchFamily="34" charset="0"/>
              <a:buChar char="•"/>
            </a:pPr>
            <a:r>
              <a:rPr lang="en-AU" sz="2000" b="1" dirty="0" smtClean="0"/>
              <a:t> Response to Thermometer Analogy (Kelly)</a:t>
            </a:r>
            <a:r>
              <a:rPr lang="en-AU" sz="2000" dirty="0" smtClean="0"/>
              <a:t>: Thermometers aren’t like minds, to which we have direct introspective access. “Proponents of the Equal Weight View will endorse: ‘When you correctly recognise that the evidence supports </a:t>
            </a:r>
            <a:r>
              <a:rPr lang="en-AU" sz="2000" i="1" dirty="0" smtClean="0"/>
              <a:t>A,</a:t>
            </a:r>
            <a:r>
              <a:rPr lang="en-AU" sz="2000" dirty="0" smtClean="0"/>
              <a:t> you are no more justified in thinking that this is what the evidence supports than you would have been had you mistakenly taken the evidence to support </a:t>
            </a:r>
            <a:r>
              <a:rPr lang="en-AU" sz="2000" i="1" dirty="0" smtClean="0"/>
              <a:t>~A</a:t>
            </a:r>
            <a:r>
              <a:rPr lang="en-AU" sz="2000" dirty="0" smtClean="0"/>
              <a:t> instead.’ But this assumption is quite dubious”</a:t>
            </a:r>
            <a:endParaRPr lang="en-AU" sz="2000" i="1" dirty="0" smtClean="0"/>
          </a:p>
          <a:p>
            <a:pPr lvl="1">
              <a:buFont typeface="Arial" pitchFamily="34" charset="0"/>
              <a:buChar char="•"/>
            </a:pPr>
            <a:r>
              <a:rPr lang="en-AU" sz="2000" b="1" dirty="0" smtClean="0"/>
              <a:t> Litmus Paper Objection (Kelly): </a:t>
            </a:r>
            <a:r>
              <a:rPr lang="en-AU" sz="2000" dirty="0" smtClean="0"/>
              <a:t>“Why should the psychological evidence count for everything, and the non-psychological evidence for nothing, given that the way in which the two kinds of evidence quality as such is exactly the same (i.e. because they are ‘reliable indicators’)?”</a:t>
            </a:r>
          </a:p>
          <a:p>
            <a:pPr lvl="1">
              <a:buFont typeface="Arial" pitchFamily="34" charset="0"/>
              <a:buChar char="•"/>
            </a:pPr>
            <a:r>
              <a:rPr lang="en-AU" sz="2000" dirty="0" smtClean="0"/>
              <a:t> </a:t>
            </a:r>
            <a:r>
              <a:rPr lang="en-AU" sz="2000" b="1" dirty="0" smtClean="0"/>
              <a:t>Careful Checking (Christensen): </a:t>
            </a:r>
            <a:r>
              <a:rPr lang="en-AU" sz="2000" dirty="0" smtClean="0"/>
              <a:t>You do the math carefully on paper multiple times, and check your results with several calculators, getting the same answer each time. But then your friend, who was also writing down numbers and pushing calculator buttons, arrives at a different answer. Many feel that very little, if any, conciliation is called for in this case.</a:t>
            </a:r>
          </a:p>
          <a:p>
            <a:pPr lvl="1">
              <a:buFont typeface="Arial" pitchFamily="34" charset="0"/>
              <a:buChar char="•"/>
            </a:pPr>
            <a:r>
              <a:rPr lang="en-AU" sz="2000" b="1" dirty="0" smtClean="0"/>
              <a:t> Possible Disagreement (Kelly): </a:t>
            </a:r>
            <a:r>
              <a:rPr lang="en-AU" sz="2000" dirty="0" smtClean="0"/>
              <a:t>“The significance of actual disagreement need be no more intellectually threatening than certain kinds of merely possible disagreement.”</a:t>
            </a:r>
          </a:p>
        </p:txBody>
      </p:sp>
      <p:sp>
        <p:nvSpPr>
          <p:cNvPr id="3" name="Rectangle 2"/>
          <p:cNvSpPr/>
          <p:nvPr/>
        </p:nvSpPr>
        <p:spPr>
          <a:xfrm>
            <a:off x="0" y="56818"/>
            <a:ext cx="9144000" cy="707886"/>
          </a:xfrm>
          <a:prstGeom prst="rect">
            <a:avLst/>
          </a:prstGeom>
        </p:spPr>
        <p:txBody>
          <a:bodyPr wrap="square">
            <a:spAutoFit/>
          </a:bodyPr>
          <a:lstStyle/>
          <a:p>
            <a:pPr algn="ctr"/>
            <a:r>
              <a:rPr lang="en-AU" sz="4000" dirty="0" smtClean="0"/>
              <a:t>Rebuttals to Equal Weight View</a:t>
            </a:r>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83568" y="1268760"/>
            <a:ext cx="7920880" cy="4031873"/>
          </a:xfrm>
          <a:prstGeom prst="rect">
            <a:avLst/>
          </a:prstGeom>
          <a:noFill/>
        </p:spPr>
        <p:txBody>
          <a:bodyPr wrap="square" rtlCol="0">
            <a:spAutoFit/>
          </a:bodyPr>
          <a:lstStyle/>
          <a:p>
            <a:pPr>
              <a:buFont typeface="Arial" pitchFamily="34" charset="0"/>
              <a:buChar char="•"/>
            </a:pPr>
            <a:r>
              <a:rPr lang="en-AU" sz="3200" dirty="0" smtClean="0"/>
              <a:t> I do some thinking and reading about a subject</a:t>
            </a:r>
          </a:p>
          <a:p>
            <a:pPr>
              <a:buFont typeface="Arial" pitchFamily="34" charset="0"/>
              <a:buChar char="•"/>
            </a:pPr>
            <a:r>
              <a:rPr lang="en-AU" sz="3200" dirty="0" smtClean="0"/>
              <a:t> On the basis of this I form an opinion that </a:t>
            </a:r>
            <a:r>
              <a:rPr lang="en-AU" sz="3200" i="1" dirty="0" smtClean="0"/>
              <a:t>p(A) </a:t>
            </a:r>
            <a:r>
              <a:rPr lang="en-AU" sz="3200" dirty="0" smtClean="0"/>
              <a:t>= 0.1</a:t>
            </a:r>
          </a:p>
          <a:p>
            <a:pPr>
              <a:buFont typeface="Arial" pitchFamily="34" charset="0"/>
              <a:buChar char="•"/>
            </a:pPr>
            <a:r>
              <a:rPr lang="en-AU" sz="3200" dirty="0" smtClean="0"/>
              <a:t> Question: what is the epistemic value of that judgement?</a:t>
            </a:r>
          </a:p>
          <a:p>
            <a:pPr>
              <a:buFont typeface="Arial" pitchFamily="34" charset="0"/>
              <a:buChar char="•"/>
            </a:pPr>
            <a:r>
              <a:rPr lang="en-AU" sz="3200" dirty="0" smtClean="0"/>
              <a:t> Why should I believe </a:t>
            </a:r>
            <a:r>
              <a:rPr lang="en-AU" sz="3200" i="1" dirty="0" smtClean="0"/>
              <a:t>p(A)</a:t>
            </a:r>
            <a:r>
              <a:rPr lang="en-AU" sz="3200" dirty="0" smtClean="0"/>
              <a:t> = 0.1, as opposed to believing a random number generator?</a:t>
            </a:r>
            <a:endParaRPr lang="en-AU" sz="3200" dirty="0"/>
          </a:p>
        </p:txBody>
      </p:sp>
      <p:sp>
        <p:nvSpPr>
          <p:cNvPr id="3" name="Rectangle 2"/>
          <p:cNvSpPr/>
          <p:nvPr/>
        </p:nvSpPr>
        <p:spPr>
          <a:xfrm>
            <a:off x="0" y="56818"/>
            <a:ext cx="9144000" cy="707886"/>
          </a:xfrm>
          <a:prstGeom prst="rect">
            <a:avLst/>
          </a:prstGeom>
        </p:spPr>
        <p:txBody>
          <a:bodyPr wrap="square">
            <a:spAutoFit/>
          </a:bodyPr>
          <a:lstStyle/>
          <a:p>
            <a:pPr algn="ctr"/>
            <a:r>
              <a:rPr lang="en-AU" sz="4000" dirty="0" smtClean="0"/>
              <a:t>Why Trust your Own Opinion?</a:t>
            </a:r>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04056" y="1124744"/>
            <a:ext cx="8388424" cy="4524315"/>
          </a:xfrm>
          <a:prstGeom prst="rect">
            <a:avLst/>
          </a:prstGeom>
          <a:noFill/>
        </p:spPr>
        <p:txBody>
          <a:bodyPr wrap="square" rtlCol="0">
            <a:spAutoFit/>
          </a:bodyPr>
          <a:lstStyle/>
          <a:p>
            <a:r>
              <a:rPr lang="en-AU" sz="3200" dirty="0" smtClean="0"/>
              <a:t>Your own opinions:</a:t>
            </a:r>
          </a:p>
          <a:p>
            <a:pPr>
              <a:buFont typeface="Arial" pitchFamily="34" charset="0"/>
              <a:buChar char="•"/>
            </a:pPr>
            <a:r>
              <a:rPr lang="en-AU" sz="3200" dirty="0" smtClean="0"/>
              <a:t> Are easier to access (via introspection)</a:t>
            </a:r>
          </a:p>
          <a:p>
            <a:pPr>
              <a:buFont typeface="Arial" pitchFamily="34" charset="0"/>
              <a:buChar char="•"/>
            </a:pPr>
            <a:r>
              <a:rPr lang="en-AU" sz="3200" dirty="0" smtClean="0"/>
              <a:t> Are yours and not someone else’s</a:t>
            </a:r>
          </a:p>
          <a:p>
            <a:pPr>
              <a:buFont typeface="Arial" pitchFamily="34" charset="0"/>
              <a:buChar char="•"/>
            </a:pPr>
            <a:r>
              <a:rPr lang="en-AU" sz="3200" dirty="0" smtClean="0"/>
              <a:t> Seem to fit better with your overall worldview</a:t>
            </a:r>
          </a:p>
          <a:p>
            <a:pPr>
              <a:buFont typeface="Arial" pitchFamily="34" charset="0"/>
              <a:buChar char="•"/>
            </a:pPr>
            <a:r>
              <a:rPr lang="en-AU" sz="3200" dirty="0" smtClean="0"/>
              <a:t> Are understood by you more intimately</a:t>
            </a:r>
          </a:p>
          <a:p>
            <a:pPr>
              <a:buFont typeface="Arial" pitchFamily="34" charset="0"/>
              <a:buChar char="•"/>
            </a:pPr>
            <a:r>
              <a:rPr lang="en-AU" sz="3200" dirty="0" smtClean="0"/>
              <a:t> Subjectively feel very persuasive</a:t>
            </a:r>
          </a:p>
          <a:p>
            <a:pPr>
              <a:buFont typeface="Arial" pitchFamily="34" charset="0"/>
              <a:buChar char="•"/>
            </a:pPr>
            <a:endParaRPr lang="en-AU" sz="3200" dirty="0" smtClean="0"/>
          </a:p>
          <a:p>
            <a:r>
              <a:rPr lang="en-AU" sz="3200" dirty="0" smtClean="0"/>
              <a:t>But none of these are epistemically relevant!</a:t>
            </a:r>
          </a:p>
          <a:p>
            <a:pPr>
              <a:buFont typeface="Arial" pitchFamily="34" charset="0"/>
              <a:buChar char="•"/>
            </a:pPr>
            <a:endParaRPr lang="en-AU" sz="3200" dirty="0"/>
          </a:p>
        </p:txBody>
      </p:sp>
      <p:sp>
        <p:nvSpPr>
          <p:cNvPr id="3" name="Rectangle 2"/>
          <p:cNvSpPr/>
          <p:nvPr/>
        </p:nvSpPr>
        <p:spPr>
          <a:xfrm>
            <a:off x="0" y="56818"/>
            <a:ext cx="9144000" cy="707886"/>
          </a:xfrm>
          <a:prstGeom prst="rect">
            <a:avLst/>
          </a:prstGeom>
        </p:spPr>
        <p:txBody>
          <a:bodyPr wrap="square">
            <a:spAutoFit/>
          </a:bodyPr>
          <a:lstStyle/>
          <a:p>
            <a:pPr algn="ctr"/>
            <a:r>
              <a:rPr lang="en-AU" sz="4000" dirty="0" smtClean="0"/>
              <a:t>Why Trust your Own Opinion?</a:t>
            </a:r>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83568" y="1268760"/>
            <a:ext cx="7920880" cy="2554545"/>
          </a:xfrm>
          <a:prstGeom prst="rect">
            <a:avLst/>
          </a:prstGeom>
          <a:noFill/>
        </p:spPr>
        <p:txBody>
          <a:bodyPr wrap="square" rtlCol="0">
            <a:spAutoFit/>
          </a:bodyPr>
          <a:lstStyle/>
          <a:p>
            <a:r>
              <a:rPr lang="en-AU" sz="3200" dirty="0" smtClean="0"/>
              <a:t>“Based on their reading and thinking on the matter, </a:t>
            </a:r>
            <a:r>
              <a:rPr lang="en-AU" sz="3200" u="sng" dirty="0" smtClean="0"/>
              <a:t>some undergrad who thinks they know what they are talking about</a:t>
            </a:r>
            <a:r>
              <a:rPr lang="en-AU" sz="3200" dirty="0" smtClean="0"/>
              <a:t> has come to the opinion that </a:t>
            </a:r>
            <a:r>
              <a:rPr lang="en-AU" sz="3200" i="1" dirty="0" smtClean="0"/>
              <a:t>p(A)</a:t>
            </a:r>
            <a:r>
              <a:rPr lang="en-AU" sz="3200" dirty="0" smtClean="0"/>
              <a:t> = 0.1. Thus, I should believe that </a:t>
            </a:r>
            <a:r>
              <a:rPr lang="en-AU" sz="3200" i="1" dirty="0" smtClean="0"/>
              <a:t>p(A)</a:t>
            </a:r>
            <a:r>
              <a:rPr lang="en-AU" sz="3200" dirty="0" smtClean="0"/>
              <a:t> = 0.1”</a:t>
            </a:r>
            <a:endParaRPr lang="en-AU" sz="3200" dirty="0"/>
          </a:p>
        </p:txBody>
      </p:sp>
      <p:sp>
        <p:nvSpPr>
          <p:cNvPr id="3" name="Rectangle 2"/>
          <p:cNvSpPr/>
          <p:nvPr/>
        </p:nvSpPr>
        <p:spPr>
          <a:xfrm>
            <a:off x="0" y="56818"/>
            <a:ext cx="9144000" cy="707886"/>
          </a:xfrm>
          <a:prstGeom prst="rect">
            <a:avLst/>
          </a:prstGeom>
        </p:spPr>
        <p:txBody>
          <a:bodyPr wrap="square">
            <a:spAutoFit/>
          </a:bodyPr>
          <a:lstStyle/>
          <a:p>
            <a:pPr algn="ctr"/>
            <a:r>
              <a:rPr lang="en-AU" sz="4000" dirty="0" smtClean="0"/>
              <a:t>Example</a:t>
            </a:r>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83568" y="4149080"/>
            <a:ext cx="7200800" cy="1569660"/>
          </a:xfrm>
          <a:prstGeom prst="rect">
            <a:avLst/>
          </a:prstGeom>
          <a:noFill/>
        </p:spPr>
        <p:txBody>
          <a:bodyPr wrap="square" rtlCol="0">
            <a:spAutoFit/>
          </a:bodyPr>
          <a:lstStyle/>
          <a:p>
            <a:r>
              <a:rPr lang="en-AU" sz="3200" dirty="0" smtClean="0"/>
              <a:t>Claim: that is a pretty lousy reason to believe that </a:t>
            </a:r>
            <a:r>
              <a:rPr lang="en-AU" sz="3200" i="1" dirty="0" smtClean="0"/>
              <a:t>A</a:t>
            </a:r>
            <a:r>
              <a:rPr lang="en-AU" sz="3200" dirty="0" smtClean="0"/>
              <a:t> is true, given how controversial it is even among experts.</a:t>
            </a:r>
            <a:endParaRPr lang="en-AU" sz="32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83568" y="1268760"/>
            <a:ext cx="7920880" cy="1569660"/>
          </a:xfrm>
          <a:prstGeom prst="rect">
            <a:avLst/>
          </a:prstGeom>
          <a:noFill/>
        </p:spPr>
        <p:txBody>
          <a:bodyPr wrap="square" rtlCol="0">
            <a:spAutoFit/>
          </a:bodyPr>
          <a:lstStyle/>
          <a:p>
            <a:r>
              <a:rPr lang="en-AU" sz="3200" dirty="0" smtClean="0"/>
              <a:t>“Based on their reading and thinking on the matter, </a:t>
            </a:r>
            <a:r>
              <a:rPr lang="en-AU" sz="3200" u="sng" dirty="0" smtClean="0"/>
              <a:t>I</a:t>
            </a:r>
            <a:r>
              <a:rPr lang="en-AU" sz="3200" dirty="0" smtClean="0"/>
              <a:t> have come to the opinion that </a:t>
            </a:r>
            <a:r>
              <a:rPr lang="en-AU" sz="3200" i="1" dirty="0" smtClean="0"/>
              <a:t>p(A)</a:t>
            </a:r>
            <a:r>
              <a:rPr lang="en-AU" sz="3200" dirty="0" smtClean="0"/>
              <a:t> = 0.1. Thus, I should believe that </a:t>
            </a:r>
            <a:r>
              <a:rPr lang="en-AU" sz="3200" i="1" dirty="0" smtClean="0"/>
              <a:t>p(A)</a:t>
            </a:r>
            <a:r>
              <a:rPr lang="en-AU" sz="3200" dirty="0" smtClean="0"/>
              <a:t> = 0.1”</a:t>
            </a:r>
            <a:endParaRPr lang="en-AU" sz="3200" dirty="0"/>
          </a:p>
        </p:txBody>
      </p:sp>
      <p:sp>
        <p:nvSpPr>
          <p:cNvPr id="3" name="Rectangle 2"/>
          <p:cNvSpPr/>
          <p:nvPr/>
        </p:nvSpPr>
        <p:spPr>
          <a:xfrm>
            <a:off x="0" y="56818"/>
            <a:ext cx="9144000" cy="707886"/>
          </a:xfrm>
          <a:prstGeom prst="rect">
            <a:avLst/>
          </a:prstGeom>
        </p:spPr>
        <p:txBody>
          <a:bodyPr wrap="square">
            <a:spAutoFit/>
          </a:bodyPr>
          <a:lstStyle/>
          <a:p>
            <a:pPr algn="ctr"/>
            <a:r>
              <a:rPr lang="en-AU" sz="4000" dirty="0" smtClean="0"/>
              <a:t>Example</a:t>
            </a:r>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83568" y="4451628"/>
            <a:ext cx="7200800" cy="1569660"/>
          </a:xfrm>
          <a:prstGeom prst="rect">
            <a:avLst/>
          </a:prstGeom>
          <a:noFill/>
        </p:spPr>
        <p:txBody>
          <a:bodyPr wrap="square" rtlCol="0">
            <a:spAutoFit/>
          </a:bodyPr>
          <a:lstStyle/>
          <a:p>
            <a:r>
              <a:rPr lang="en-AU" sz="3200" dirty="0" smtClean="0"/>
              <a:t>Claim: changing the subject does not alter the degree of epistemic justification – this is still a lousy reason to believe </a:t>
            </a:r>
            <a:r>
              <a:rPr lang="en-AU" sz="3200" i="1" dirty="0" smtClean="0"/>
              <a:t>A</a:t>
            </a:r>
            <a:r>
              <a:rPr lang="en-AU" sz="3200" dirty="0" smtClean="0"/>
              <a:t>.</a:t>
            </a:r>
            <a:endParaRPr lang="en-AU" sz="3200" dirty="0"/>
          </a:p>
        </p:txBody>
      </p:sp>
      <p:sp>
        <p:nvSpPr>
          <p:cNvPr id="1741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AU"/>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818"/>
            <a:ext cx="9144000" cy="707886"/>
          </a:xfrm>
          <a:prstGeom prst="rect">
            <a:avLst/>
          </a:prstGeom>
        </p:spPr>
        <p:txBody>
          <a:bodyPr wrap="square">
            <a:spAutoFit/>
          </a:bodyPr>
          <a:lstStyle/>
          <a:p>
            <a:pPr algn="ctr"/>
            <a:r>
              <a:rPr lang="en-AU" sz="4000" dirty="0" smtClean="0"/>
              <a:t>Opinions are Pretty Unreliable</a:t>
            </a:r>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9457" name="Picture 1"/>
          <p:cNvPicPr>
            <a:picLocks noChangeAspect="1" noChangeArrowheads="1"/>
          </p:cNvPicPr>
          <p:nvPr/>
        </p:nvPicPr>
        <p:blipFill>
          <a:blip r:embed="rId2" cstate="print"/>
          <a:srcRect/>
          <a:stretch>
            <a:fillRect/>
          </a:stretch>
        </p:blipFill>
        <p:spPr bwMode="auto">
          <a:xfrm>
            <a:off x="0" y="864096"/>
            <a:ext cx="5026232" cy="5949280"/>
          </a:xfrm>
          <a:prstGeom prst="rect">
            <a:avLst/>
          </a:prstGeom>
          <a:noFill/>
          <a:ln w="9525">
            <a:noFill/>
            <a:miter lim="800000"/>
            <a:headEnd/>
            <a:tailEnd/>
          </a:ln>
        </p:spPr>
      </p:pic>
      <p:pic>
        <p:nvPicPr>
          <p:cNvPr id="19458" name="Picture 2"/>
          <p:cNvPicPr>
            <a:picLocks noChangeAspect="1" noChangeArrowheads="1"/>
          </p:cNvPicPr>
          <p:nvPr/>
        </p:nvPicPr>
        <p:blipFill>
          <a:blip r:embed="rId3" cstate="print"/>
          <a:srcRect r="3228" b="487"/>
          <a:stretch>
            <a:fillRect/>
          </a:stretch>
        </p:blipFill>
        <p:spPr bwMode="auto">
          <a:xfrm>
            <a:off x="4139952" y="908720"/>
            <a:ext cx="5004048" cy="54726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5496" y="1052736"/>
            <a:ext cx="8784976" cy="5509200"/>
          </a:xfrm>
          <a:prstGeom prst="rect">
            <a:avLst/>
          </a:prstGeom>
          <a:noFill/>
        </p:spPr>
        <p:txBody>
          <a:bodyPr wrap="square" rtlCol="0">
            <a:spAutoFit/>
          </a:bodyPr>
          <a:lstStyle/>
          <a:p>
            <a:pPr lvl="1">
              <a:buFont typeface="Arial" pitchFamily="34" charset="0"/>
              <a:buChar char="•"/>
            </a:pPr>
            <a:r>
              <a:rPr lang="en-AU" sz="3200" dirty="0" smtClean="0"/>
              <a:t> Our minds are </a:t>
            </a:r>
            <a:r>
              <a:rPr lang="en-AU" sz="3200" u="sng" dirty="0" smtClean="0"/>
              <a:t>‘black boxes</a:t>
            </a:r>
            <a:r>
              <a:rPr lang="en-AU" sz="3200" dirty="0" smtClean="0"/>
              <a:t>’ – sensory evidence goes in, opinions come out</a:t>
            </a:r>
          </a:p>
          <a:p>
            <a:pPr lvl="1">
              <a:buFont typeface="Arial" pitchFamily="34" charset="0"/>
              <a:buChar char="•"/>
            </a:pPr>
            <a:r>
              <a:rPr lang="en-AU" sz="3200" dirty="0" smtClean="0"/>
              <a:t> Other minds are black boxes </a:t>
            </a:r>
            <a:r>
              <a:rPr lang="en-AU" sz="3200" u="sng" dirty="0" smtClean="0"/>
              <a:t>in the same way </a:t>
            </a:r>
            <a:r>
              <a:rPr lang="en-AU" sz="3200" dirty="0" smtClean="0"/>
              <a:t>(thought output is harder to access)</a:t>
            </a:r>
          </a:p>
          <a:p>
            <a:pPr lvl="1">
              <a:buFont typeface="Arial" pitchFamily="34" charset="0"/>
              <a:buChar char="•"/>
            </a:pPr>
            <a:r>
              <a:rPr lang="en-AU" sz="3200" dirty="0" smtClean="0"/>
              <a:t> Any reasons to believe the output of our black box </a:t>
            </a:r>
            <a:r>
              <a:rPr lang="en-AU" sz="3200" u="sng" dirty="0" smtClean="0"/>
              <a:t>apply equally </a:t>
            </a:r>
            <a:r>
              <a:rPr lang="en-AU" sz="3200" dirty="0" smtClean="0"/>
              <a:t>to epistemic peers</a:t>
            </a:r>
          </a:p>
          <a:p>
            <a:pPr lvl="1">
              <a:buFont typeface="Arial" pitchFamily="34" charset="0"/>
              <a:buChar char="•"/>
            </a:pPr>
            <a:r>
              <a:rPr lang="en-AU" sz="3200" dirty="0" smtClean="0"/>
              <a:t> Evidence itself can play no role in supporting beliefs before it is put through a ‘black box’</a:t>
            </a:r>
          </a:p>
          <a:p>
            <a:pPr lvl="1">
              <a:buFont typeface="Arial" pitchFamily="34" charset="0"/>
              <a:buChar char="•"/>
            </a:pPr>
            <a:r>
              <a:rPr lang="en-AU" sz="3200" dirty="0" smtClean="0"/>
              <a:t> When the black boxes of epistemic peers produce conflicting output, we have </a:t>
            </a:r>
            <a:r>
              <a:rPr lang="en-AU" sz="3200" u="sng" dirty="0" smtClean="0"/>
              <a:t>no basis to prefer</a:t>
            </a:r>
            <a:r>
              <a:rPr lang="en-AU" sz="3200" dirty="0" smtClean="0"/>
              <a:t> one over the other</a:t>
            </a:r>
          </a:p>
        </p:txBody>
      </p:sp>
      <p:sp>
        <p:nvSpPr>
          <p:cNvPr id="3" name="Rectangle 2"/>
          <p:cNvSpPr/>
          <p:nvPr/>
        </p:nvSpPr>
        <p:spPr>
          <a:xfrm>
            <a:off x="0" y="56818"/>
            <a:ext cx="9144000" cy="707886"/>
          </a:xfrm>
          <a:prstGeom prst="rect">
            <a:avLst/>
          </a:prstGeom>
        </p:spPr>
        <p:txBody>
          <a:bodyPr wrap="square">
            <a:spAutoFit/>
          </a:bodyPr>
          <a:lstStyle/>
          <a:p>
            <a:pPr algn="ctr"/>
            <a:r>
              <a:rPr lang="en-AU" sz="4000" dirty="0" smtClean="0"/>
              <a:t>My Approach</a:t>
            </a:r>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Vertical Scroll 46"/>
          <p:cNvSpPr/>
          <p:nvPr/>
        </p:nvSpPr>
        <p:spPr>
          <a:xfrm>
            <a:off x="163328" y="2852936"/>
            <a:ext cx="1656184" cy="1224136"/>
          </a:xfrm>
          <a:prstGeom prst="verticalScroll">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Rectangle 2"/>
          <p:cNvSpPr/>
          <p:nvPr/>
        </p:nvSpPr>
        <p:spPr>
          <a:xfrm>
            <a:off x="0" y="56818"/>
            <a:ext cx="9144000" cy="707886"/>
          </a:xfrm>
          <a:prstGeom prst="rect">
            <a:avLst/>
          </a:prstGeom>
        </p:spPr>
        <p:txBody>
          <a:bodyPr wrap="square">
            <a:spAutoFit/>
          </a:bodyPr>
          <a:lstStyle/>
          <a:p>
            <a:pPr algn="ctr"/>
            <a:r>
              <a:rPr lang="en-AU" sz="4000" dirty="0" smtClean="0"/>
              <a:t>My Approach: Schematic Depiction</a:t>
            </a:r>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41988" name="Picture 4" descr="http://www.mutaciones.pe/wp-content/uploads/2013/09/blackbox-3.jpg"/>
          <p:cNvPicPr>
            <a:picLocks noChangeAspect="1" noChangeArrowheads="1"/>
          </p:cNvPicPr>
          <p:nvPr/>
        </p:nvPicPr>
        <p:blipFill>
          <a:blip r:embed="rId2" cstate="print"/>
          <a:srcRect l="19270" r="24401"/>
          <a:stretch>
            <a:fillRect/>
          </a:stretch>
        </p:blipFill>
        <p:spPr bwMode="auto">
          <a:xfrm>
            <a:off x="2267744" y="1589891"/>
            <a:ext cx="2736304" cy="2057401"/>
          </a:xfrm>
          <a:prstGeom prst="rect">
            <a:avLst/>
          </a:prstGeom>
          <a:noFill/>
        </p:spPr>
      </p:pic>
      <p:sp>
        <p:nvSpPr>
          <p:cNvPr id="7" name="TextBox 6"/>
          <p:cNvSpPr txBox="1"/>
          <p:nvPr/>
        </p:nvSpPr>
        <p:spPr>
          <a:xfrm>
            <a:off x="211060" y="3102059"/>
            <a:ext cx="1584176" cy="830997"/>
          </a:xfrm>
          <a:prstGeom prst="rect">
            <a:avLst/>
          </a:prstGeom>
          <a:noFill/>
        </p:spPr>
        <p:txBody>
          <a:bodyPr wrap="square" rtlCol="0">
            <a:spAutoFit/>
          </a:bodyPr>
          <a:lstStyle/>
          <a:p>
            <a:pPr algn="ctr"/>
            <a:r>
              <a:rPr lang="en-AU" sz="2400" dirty="0" smtClean="0"/>
              <a:t>Same Evidence</a:t>
            </a:r>
            <a:endParaRPr lang="en-AU" sz="2800" dirty="0"/>
          </a:p>
        </p:txBody>
      </p:sp>
      <p:sp>
        <p:nvSpPr>
          <p:cNvPr id="8" name="TextBox 7"/>
          <p:cNvSpPr txBox="1"/>
          <p:nvPr/>
        </p:nvSpPr>
        <p:spPr>
          <a:xfrm>
            <a:off x="5004048" y="2309971"/>
            <a:ext cx="2088232" cy="461665"/>
          </a:xfrm>
          <a:prstGeom prst="rect">
            <a:avLst/>
          </a:prstGeom>
          <a:noFill/>
        </p:spPr>
        <p:txBody>
          <a:bodyPr wrap="square" rtlCol="0">
            <a:spAutoFit/>
          </a:bodyPr>
          <a:lstStyle/>
          <a:p>
            <a:r>
              <a:rPr lang="en-AU" sz="2400" dirty="0" smtClean="0"/>
              <a:t>My Opinion</a:t>
            </a:r>
            <a:endParaRPr lang="en-AU" sz="2800" dirty="0"/>
          </a:p>
        </p:txBody>
      </p:sp>
      <p:sp>
        <p:nvSpPr>
          <p:cNvPr id="14" name="TextBox 13"/>
          <p:cNvSpPr txBox="1"/>
          <p:nvPr/>
        </p:nvSpPr>
        <p:spPr>
          <a:xfrm>
            <a:off x="2987824" y="1589891"/>
            <a:ext cx="1584176" cy="461665"/>
          </a:xfrm>
          <a:prstGeom prst="rect">
            <a:avLst/>
          </a:prstGeom>
          <a:noFill/>
        </p:spPr>
        <p:txBody>
          <a:bodyPr wrap="square" rtlCol="0">
            <a:spAutoFit/>
          </a:bodyPr>
          <a:lstStyle/>
          <a:p>
            <a:r>
              <a:rPr lang="en-AU" sz="2400" dirty="0" smtClean="0"/>
              <a:t>My mind</a:t>
            </a:r>
            <a:endParaRPr lang="en-AU" sz="2800" dirty="0"/>
          </a:p>
        </p:txBody>
      </p:sp>
      <p:pic>
        <p:nvPicPr>
          <p:cNvPr id="15" name="Picture 4" descr="http://www.mutaciones.pe/wp-content/uploads/2013/09/blackbox-3.jpg"/>
          <p:cNvPicPr>
            <a:picLocks noChangeAspect="1" noChangeArrowheads="1"/>
          </p:cNvPicPr>
          <p:nvPr/>
        </p:nvPicPr>
        <p:blipFill>
          <a:blip r:embed="rId2" cstate="print"/>
          <a:srcRect l="19270" r="24401"/>
          <a:stretch>
            <a:fillRect/>
          </a:stretch>
        </p:blipFill>
        <p:spPr bwMode="auto">
          <a:xfrm>
            <a:off x="2267744" y="3526015"/>
            <a:ext cx="2736304" cy="2057401"/>
          </a:xfrm>
          <a:prstGeom prst="rect">
            <a:avLst/>
          </a:prstGeom>
          <a:noFill/>
        </p:spPr>
      </p:pic>
      <p:sp>
        <p:nvSpPr>
          <p:cNvPr id="16" name="TextBox 15"/>
          <p:cNvSpPr txBox="1"/>
          <p:nvPr/>
        </p:nvSpPr>
        <p:spPr>
          <a:xfrm>
            <a:off x="611560" y="5478323"/>
            <a:ext cx="2808312" cy="830997"/>
          </a:xfrm>
          <a:prstGeom prst="rect">
            <a:avLst/>
          </a:prstGeom>
          <a:noFill/>
        </p:spPr>
        <p:txBody>
          <a:bodyPr wrap="square" rtlCol="0">
            <a:spAutoFit/>
          </a:bodyPr>
          <a:lstStyle/>
          <a:p>
            <a:r>
              <a:rPr lang="en-AU" sz="2400" dirty="0" smtClean="0"/>
              <a:t>Equivalent as far </a:t>
            </a:r>
          </a:p>
          <a:p>
            <a:r>
              <a:rPr lang="en-AU" sz="2400" dirty="0" smtClean="0"/>
              <a:t>as we can tell</a:t>
            </a:r>
            <a:endParaRPr lang="en-AU" sz="2800" dirty="0"/>
          </a:p>
        </p:txBody>
      </p:sp>
      <p:sp>
        <p:nvSpPr>
          <p:cNvPr id="17" name="TextBox 16"/>
          <p:cNvSpPr txBox="1"/>
          <p:nvPr/>
        </p:nvSpPr>
        <p:spPr>
          <a:xfrm>
            <a:off x="5004048" y="4254187"/>
            <a:ext cx="1944216" cy="461665"/>
          </a:xfrm>
          <a:prstGeom prst="rect">
            <a:avLst/>
          </a:prstGeom>
          <a:noFill/>
        </p:spPr>
        <p:txBody>
          <a:bodyPr wrap="square" rtlCol="0">
            <a:spAutoFit/>
          </a:bodyPr>
          <a:lstStyle/>
          <a:p>
            <a:r>
              <a:rPr lang="en-AU" sz="2400" dirty="0" smtClean="0"/>
              <a:t>Your Opinion</a:t>
            </a:r>
            <a:endParaRPr lang="en-AU" sz="2800" dirty="0"/>
          </a:p>
        </p:txBody>
      </p:sp>
      <p:sp>
        <p:nvSpPr>
          <p:cNvPr id="18" name="TextBox 17"/>
          <p:cNvSpPr txBox="1"/>
          <p:nvPr/>
        </p:nvSpPr>
        <p:spPr>
          <a:xfrm>
            <a:off x="2915816" y="3526015"/>
            <a:ext cx="1584176" cy="461665"/>
          </a:xfrm>
          <a:prstGeom prst="rect">
            <a:avLst/>
          </a:prstGeom>
          <a:noFill/>
        </p:spPr>
        <p:txBody>
          <a:bodyPr wrap="square" rtlCol="0">
            <a:spAutoFit/>
          </a:bodyPr>
          <a:lstStyle/>
          <a:p>
            <a:r>
              <a:rPr lang="en-AU" sz="2400" dirty="0" smtClean="0"/>
              <a:t>Your mind</a:t>
            </a:r>
            <a:endParaRPr lang="en-AU" sz="2800" dirty="0"/>
          </a:p>
        </p:txBody>
      </p:sp>
      <p:sp>
        <p:nvSpPr>
          <p:cNvPr id="19" name="Left Brace 18"/>
          <p:cNvSpPr/>
          <p:nvPr/>
        </p:nvSpPr>
        <p:spPr>
          <a:xfrm flipV="1">
            <a:off x="1707864" y="2565634"/>
            <a:ext cx="631888" cy="1931807"/>
          </a:xfrm>
          <a:prstGeom prst="leftBrace">
            <a:avLst>
              <a:gd name="adj1" fmla="val 30808"/>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cxnSp>
        <p:nvCxnSpPr>
          <p:cNvPr id="25" name="Straight Arrow Connector 24"/>
          <p:cNvCxnSpPr/>
          <p:nvPr/>
        </p:nvCxnSpPr>
        <p:spPr>
          <a:xfrm flipV="1">
            <a:off x="1547664" y="3102059"/>
            <a:ext cx="1224136" cy="2376264"/>
          </a:xfrm>
          <a:prstGeom prst="straightConnector1">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V="1">
            <a:off x="1547664" y="5046275"/>
            <a:ext cx="1224136" cy="432048"/>
          </a:xfrm>
          <a:prstGeom prst="straightConnector1">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pic>
        <p:nvPicPr>
          <p:cNvPr id="41990" name="Picture 6"/>
          <p:cNvPicPr>
            <a:picLocks noChangeAspect="1" noChangeArrowheads="1"/>
          </p:cNvPicPr>
          <p:nvPr/>
        </p:nvPicPr>
        <p:blipFill>
          <a:blip r:embed="rId3" cstate="print"/>
          <a:srcRect/>
          <a:stretch>
            <a:fillRect/>
          </a:stretch>
        </p:blipFill>
        <p:spPr bwMode="auto">
          <a:xfrm>
            <a:off x="7297597" y="2492896"/>
            <a:ext cx="730787" cy="936104"/>
          </a:xfrm>
          <a:prstGeom prst="rect">
            <a:avLst/>
          </a:prstGeom>
          <a:noFill/>
          <a:ln w="9525">
            <a:noFill/>
            <a:miter lim="800000"/>
            <a:headEnd/>
            <a:tailEnd/>
          </a:ln>
        </p:spPr>
      </p:pic>
      <p:sp>
        <p:nvSpPr>
          <p:cNvPr id="33" name="Cloud Callout 32"/>
          <p:cNvSpPr/>
          <p:nvPr/>
        </p:nvSpPr>
        <p:spPr>
          <a:xfrm>
            <a:off x="7524328" y="1221028"/>
            <a:ext cx="1368152" cy="1008112"/>
          </a:xfrm>
          <a:prstGeom prst="cloudCallout">
            <a:avLst>
              <a:gd name="adj1" fmla="val -26663"/>
              <a:gd name="adj2" fmla="val 72133"/>
            </a:avLst>
          </a:prstGeom>
          <a:solidFill>
            <a:schemeClr val="bg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smtClean="0">
                <a:solidFill>
                  <a:schemeClr val="tx1"/>
                </a:solidFill>
              </a:rPr>
              <a:t>My Belief</a:t>
            </a:r>
            <a:endParaRPr lang="en-AU" sz="2400" dirty="0">
              <a:solidFill>
                <a:schemeClr val="tx1"/>
              </a:solidFill>
            </a:endParaRPr>
          </a:p>
        </p:txBody>
      </p:sp>
      <p:cxnSp>
        <p:nvCxnSpPr>
          <p:cNvPr id="34" name="Straight Arrow Connector 33"/>
          <p:cNvCxnSpPr/>
          <p:nvPr/>
        </p:nvCxnSpPr>
        <p:spPr>
          <a:xfrm>
            <a:off x="6660232" y="2598003"/>
            <a:ext cx="720080" cy="0"/>
          </a:xfrm>
          <a:prstGeom prst="straightConnector1">
            <a:avLst/>
          </a:prstGeom>
          <a:ln w="19050">
            <a:solidFill>
              <a:schemeClr val="tx1"/>
            </a:solidFill>
            <a:headEnd type="none"/>
            <a:tailEnd type="stealth" w="med" len="lg"/>
          </a:ln>
        </p:spPr>
        <p:style>
          <a:lnRef idx="1">
            <a:schemeClr val="accent1"/>
          </a:lnRef>
          <a:fillRef idx="0">
            <a:schemeClr val="accent1"/>
          </a:fillRef>
          <a:effectRef idx="0">
            <a:schemeClr val="accent1"/>
          </a:effectRef>
          <a:fontRef idx="minor">
            <a:schemeClr val="tx1"/>
          </a:fontRef>
        </p:style>
      </p:cxnSp>
      <p:cxnSp>
        <p:nvCxnSpPr>
          <p:cNvPr id="38" name="Shape 37"/>
          <p:cNvCxnSpPr/>
          <p:nvPr/>
        </p:nvCxnSpPr>
        <p:spPr>
          <a:xfrm rot="5400000" flipH="1" flipV="1">
            <a:off x="6721160" y="3589351"/>
            <a:ext cx="1035526" cy="858841"/>
          </a:xfrm>
          <a:prstGeom prst="bentConnector3">
            <a:avLst>
              <a:gd name="adj1" fmla="val -794"/>
            </a:avLst>
          </a:prstGeom>
          <a:ln w="15875">
            <a:solidFill>
              <a:schemeClr val="tx1"/>
            </a:solidFill>
            <a:tailEnd type="stealth" w="med" len="lg"/>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27584" y="1124744"/>
            <a:ext cx="7560840" cy="2923877"/>
          </a:xfrm>
          <a:prstGeom prst="rect">
            <a:avLst/>
          </a:prstGeom>
          <a:noFill/>
        </p:spPr>
        <p:txBody>
          <a:bodyPr wrap="square" rtlCol="0">
            <a:spAutoFit/>
          </a:bodyPr>
          <a:lstStyle/>
          <a:p>
            <a:r>
              <a:rPr lang="en-AU" sz="3200" dirty="0" smtClean="0"/>
              <a:t>You have the right to </a:t>
            </a:r>
            <a:r>
              <a:rPr lang="en-AU" sz="3200" i="1" dirty="0" smtClean="0"/>
              <a:t>form an opinion </a:t>
            </a:r>
            <a:r>
              <a:rPr lang="en-AU" sz="3200" dirty="0" smtClean="0"/>
              <a:t>about whatever you like.</a:t>
            </a:r>
          </a:p>
          <a:p>
            <a:endParaRPr lang="en-AU" sz="2000" dirty="0" smtClean="0"/>
          </a:p>
          <a:p>
            <a:r>
              <a:rPr lang="en-AU" sz="3200" dirty="0" smtClean="0"/>
              <a:t>You do not have </a:t>
            </a:r>
            <a:r>
              <a:rPr lang="en-AU" sz="3200" i="1" dirty="0" smtClean="0"/>
              <a:t>epistemic warrant </a:t>
            </a:r>
            <a:r>
              <a:rPr lang="en-AU" sz="3200" dirty="0" smtClean="0"/>
              <a:t>to treat your own opinion as more significant over that of any other equally informed person.</a:t>
            </a:r>
            <a:endParaRPr lang="en-AU" sz="3200" dirty="0"/>
          </a:p>
        </p:txBody>
      </p:sp>
      <p:sp>
        <p:nvSpPr>
          <p:cNvPr id="3" name="Rectangle 2"/>
          <p:cNvSpPr/>
          <p:nvPr/>
        </p:nvSpPr>
        <p:spPr>
          <a:xfrm>
            <a:off x="0" y="56818"/>
            <a:ext cx="9144000" cy="707886"/>
          </a:xfrm>
          <a:prstGeom prst="rect">
            <a:avLst/>
          </a:prstGeom>
        </p:spPr>
        <p:txBody>
          <a:bodyPr wrap="square">
            <a:spAutoFit/>
          </a:bodyPr>
          <a:lstStyle/>
          <a:p>
            <a:pPr algn="ctr"/>
            <a:r>
              <a:rPr lang="en-AU" sz="4000" dirty="0" smtClean="0"/>
              <a:t>Why Trust your Own Opinion?</a:t>
            </a:r>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3074" name="Picture 2" descr="http://izquotes.com/quotes-pictures/quote-doubt-is-not-a-pleasant-condition-but-certainty-is-absurd-voltaire-191117.jpg"/>
          <p:cNvPicPr>
            <a:picLocks noChangeAspect="1" noChangeArrowheads="1"/>
          </p:cNvPicPr>
          <p:nvPr/>
        </p:nvPicPr>
        <p:blipFill>
          <a:blip r:embed="rId2" cstate="print"/>
          <a:srcRect l="1020" t="15627" r="1020" b="19322"/>
          <a:stretch>
            <a:fillRect/>
          </a:stretch>
        </p:blipFill>
        <p:spPr bwMode="auto">
          <a:xfrm>
            <a:off x="971600" y="4293096"/>
            <a:ext cx="6984776" cy="2182743"/>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818"/>
            <a:ext cx="9144000" cy="707886"/>
          </a:xfrm>
          <a:prstGeom prst="rect">
            <a:avLst/>
          </a:prstGeom>
        </p:spPr>
        <p:txBody>
          <a:bodyPr wrap="square">
            <a:spAutoFit/>
          </a:bodyPr>
          <a:lstStyle/>
          <a:p>
            <a:pPr algn="ctr"/>
            <a:r>
              <a:rPr lang="en-AU" sz="4000" dirty="0" smtClean="0"/>
              <a:t>What is to be Done?</a:t>
            </a:r>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83568" y="980728"/>
            <a:ext cx="7848872" cy="2554545"/>
          </a:xfrm>
          <a:prstGeom prst="rect">
            <a:avLst/>
          </a:prstGeom>
          <a:noFill/>
        </p:spPr>
        <p:txBody>
          <a:bodyPr wrap="square" rtlCol="0">
            <a:spAutoFit/>
          </a:bodyPr>
          <a:lstStyle/>
          <a:p>
            <a:pPr>
              <a:buFont typeface="Arial" pitchFamily="34" charset="0"/>
              <a:buChar char="•"/>
            </a:pPr>
            <a:r>
              <a:rPr lang="en-AU" sz="3200" dirty="0" smtClean="0"/>
              <a:t> Look for expert consensus</a:t>
            </a:r>
          </a:p>
          <a:p>
            <a:pPr>
              <a:buFont typeface="Arial" pitchFamily="34" charset="0"/>
              <a:buChar char="•"/>
            </a:pPr>
            <a:r>
              <a:rPr lang="en-AU" sz="3200" dirty="0" smtClean="0"/>
              <a:t> Where experts disagree, remain agnostic</a:t>
            </a:r>
          </a:p>
          <a:p>
            <a:pPr>
              <a:buFont typeface="Arial" pitchFamily="34" charset="0"/>
              <a:buChar char="•"/>
            </a:pPr>
            <a:r>
              <a:rPr lang="en-AU" sz="3200" dirty="0"/>
              <a:t> </a:t>
            </a:r>
            <a:r>
              <a:rPr lang="en-AU" sz="3200" dirty="0" smtClean="0"/>
              <a:t>Frequently engage in meta-reasoning</a:t>
            </a:r>
          </a:p>
          <a:p>
            <a:pPr>
              <a:buFont typeface="Arial" pitchFamily="34" charset="0"/>
              <a:buChar char="•"/>
            </a:pPr>
            <a:r>
              <a:rPr lang="en-AU" sz="3200" dirty="0"/>
              <a:t> </a:t>
            </a:r>
            <a:r>
              <a:rPr lang="en-AU" sz="3200" dirty="0" smtClean="0"/>
              <a:t>Don’t make yourself into the world expert</a:t>
            </a:r>
          </a:p>
          <a:p>
            <a:pPr>
              <a:buFont typeface="Arial" pitchFamily="34" charset="0"/>
              <a:buChar char="•"/>
            </a:pPr>
            <a:r>
              <a:rPr lang="en-AU" sz="3200" dirty="0" smtClean="0"/>
              <a:t> Seek disconfirming evidence and viewpoints</a:t>
            </a:r>
          </a:p>
        </p:txBody>
      </p:sp>
      <p:pic>
        <p:nvPicPr>
          <p:cNvPr id="31746" name="Picture 2" descr="http://climatesafety.info/wp-content/uploads/2013/05/consensus-gap.jpg"/>
          <p:cNvPicPr>
            <a:picLocks noChangeAspect="1" noChangeArrowheads="1"/>
          </p:cNvPicPr>
          <p:nvPr/>
        </p:nvPicPr>
        <p:blipFill>
          <a:blip r:embed="rId2" cstate="print"/>
          <a:srcRect/>
          <a:stretch>
            <a:fillRect/>
          </a:stretch>
        </p:blipFill>
        <p:spPr bwMode="auto">
          <a:xfrm>
            <a:off x="2555776" y="3645024"/>
            <a:ext cx="3890625" cy="2895919"/>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818"/>
            <a:ext cx="9144000" cy="707886"/>
          </a:xfrm>
          <a:prstGeom prst="rect">
            <a:avLst/>
          </a:prstGeom>
        </p:spPr>
        <p:txBody>
          <a:bodyPr wrap="square">
            <a:spAutoFit/>
          </a:bodyPr>
          <a:lstStyle/>
          <a:p>
            <a:pPr algn="ctr"/>
            <a:r>
              <a:rPr lang="en-AU" sz="4000" dirty="0" smtClean="0"/>
              <a:t>Outstanding Problems</a:t>
            </a:r>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11560" y="980728"/>
            <a:ext cx="7992888" cy="4401205"/>
          </a:xfrm>
          <a:prstGeom prst="rect">
            <a:avLst/>
          </a:prstGeom>
          <a:noFill/>
        </p:spPr>
        <p:txBody>
          <a:bodyPr wrap="square" rtlCol="0">
            <a:spAutoFit/>
          </a:bodyPr>
          <a:lstStyle/>
          <a:p>
            <a:pPr>
              <a:buFont typeface="Arial" pitchFamily="34" charset="0"/>
              <a:buChar char="•"/>
            </a:pPr>
            <a:r>
              <a:rPr lang="en-AU" sz="2000" dirty="0" smtClean="0"/>
              <a:t> Defining and identifying epistemic </a:t>
            </a:r>
            <a:r>
              <a:rPr lang="en-AU" sz="2000" dirty="0" err="1" smtClean="0"/>
              <a:t>peerhood</a:t>
            </a:r>
            <a:endParaRPr lang="en-AU" sz="2000" dirty="0" smtClean="0"/>
          </a:p>
          <a:p>
            <a:pPr>
              <a:buFont typeface="Arial" pitchFamily="34" charset="0"/>
              <a:buChar char="•"/>
            </a:pPr>
            <a:r>
              <a:rPr lang="en-AU" sz="2000" dirty="0" smtClean="0"/>
              <a:t> Dispute-independence</a:t>
            </a:r>
          </a:p>
          <a:p>
            <a:pPr>
              <a:buFont typeface="Arial" pitchFamily="34" charset="0"/>
              <a:buChar char="•"/>
            </a:pPr>
            <a:r>
              <a:rPr lang="en-AU" sz="2000" dirty="0" smtClean="0"/>
              <a:t> Rational Uniqueness versus Permissiveness</a:t>
            </a:r>
          </a:p>
          <a:p>
            <a:pPr>
              <a:buFont typeface="Arial" pitchFamily="34" charset="0"/>
              <a:buChar char="•"/>
            </a:pPr>
            <a:r>
              <a:rPr lang="en-AU" sz="2000" dirty="0" smtClean="0"/>
              <a:t> Collating expert opinion</a:t>
            </a:r>
          </a:p>
          <a:p>
            <a:pPr>
              <a:buFont typeface="Arial" pitchFamily="34" charset="0"/>
              <a:buChar char="•"/>
            </a:pPr>
            <a:r>
              <a:rPr lang="en-AU" sz="2000" dirty="0" smtClean="0"/>
              <a:t> Independence of opinions</a:t>
            </a:r>
          </a:p>
          <a:p>
            <a:pPr>
              <a:buFont typeface="Arial" pitchFamily="34" charset="0"/>
              <a:buChar char="•"/>
            </a:pPr>
            <a:r>
              <a:rPr lang="en-AU" sz="2000" dirty="0" smtClean="0"/>
              <a:t> Past and future opinions</a:t>
            </a:r>
          </a:p>
          <a:p>
            <a:pPr>
              <a:buFont typeface="Arial" pitchFamily="34" charset="0"/>
              <a:buChar char="•"/>
            </a:pPr>
            <a:r>
              <a:rPr lang="en-AU" sz="2000" dirty="0" smtClean="0"/>
              <a:t> Judging bias</a:t>
            </a:r>
          </a:p>
          <a:p>
            <a:pPr lvl="1">
              <a:buFont typeface="Arial" pitchFamily="34" charset="0"/>
              <a:buChar char="•"/>
            </a:pPr>
            <a:endParaRPr lang="en-AU" sz="2000" dirty="0" smtClean="0"/>
          </a:p>
          <a:p>
            <a:r>
              <a:rPr lang="en-AU" sz="2000" b="1" dirty="0" smtClean="0"/>
              <a:t>Egocentric Dilemma (</a:t>
            </a:r>
            <a:r>
              <a:rPr lang="en-AU" sz="2000" b="1" dirty="0" err="1" smtClean="0"/>
              <a:t>Fumerton</a:t>
            </a:r>
            <a:r>
              <a:rPr lang="en-AU" sz="2000" b="1" dirty="0" smtClean="0"/>
              <a:t>): </a:t>
            </a:r>
            <a:r>
              <a:rPr lang="en-AU" sz="2000" dirty="0" smtClean="0"/>
              <a:t>“In the final analysis there is really no alternative to the egocentric perspective. Even when my discoveries about what others believe defeat the justification I had, it is my discoveries that are doing the defeating. I can use the discovery of disagreement to weaken my justification only insofar as I trust my reasoning.”</a:t>
            </a:r>
          </a:p>
          <a:p>
            <a:pPr lvl="1">
              <a:buFont typeface="Arial" pitchFamily="34" charset="0"/>
              <a:buChar char="•"/>
            </a:pPr>
            <a:endParaRPr lang="en-AU" sz="2000"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818"/>
            <a:ext cx="9144000" cy="707886"/>
          </a:xfrm>
          <a:prstGeom prst="rect">
            <a:avLst/>
          </a:prstGeom>
        </p:spPr>
        <p:txBody>
          <a:bodyPr wrap="square">
            <a:spAutoFit/>
          </a:bodyPr>
          <a:lstStyle/>
          <a:p>
            <a:pPr algn="ctr"/>
            <a:r>
              <a:rPr lang="en-AU" sz="4000" dirty="0" smtClean="0"/>
              <a:t>Interested in More of This?</a:t>
            </a:r>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95536" y="908720"/>
            <a:ext cx="8280920" cy="3431709"/>
          </a:xfrm>
          <a:prstGeom prst="rect">
            <a:avLst/>
          </a:prstGeom>
          <a:noFill/>
        </p:spPr>
        <p:txBody>
          <a:bodyPr wrap="square" rtlCol="0">
            <a:spAutoFit/>
          </a:bodyPr>
          <a:lstStyle/>
          <a:p>
            <a:pPr>
              <a:spcAft>
                <a:spcPts val="600"/>
              </a:spcAft>
              <a:buFont typeface="Arial" pitchFamily="34" charset="0"/>
              <a:buChar char="•"/>
            </a:pPr>
            <a:r>
              <a:rPr lang="en-AU" sz="3200" dirty="0" smtClean="0"/>
              <a:t> Check out the University of </a:t>
            </a:r>
          </a:p>
          <a:p>
            <a:pPr>
              <a:spcAft>
                <a:spcPts val="600"/>
              </a:spcAft>
            </a:pPr>
            <a:r>
              <a:rPr lang="en-AU" sz="3200" dirty="0" smtClean="0"/>
              <a:t>  Melbourne Secular Society </a:t>
            </a:r>
          </a:p>
          <a:p>
            <a:pPr>
              <a:spcAft>
                <a:spcPts val="600"/>
              </a:spcAft>
            </a:pPr>
            <a:r>
              <a:rPr lang="en-AU" sz="3200" dirty="0" smtClean="0"/>
              <a:t>  on </a:t>
            </a:r>
            <a:r>
              <a:rPr lang="en-AU" sz="3200" dirty="0" err="1" smtClean="0"/>
              <a:t>facebook</a:t>
            </a:r>
            <a:r>
              <a:rPr lang="en-AU" sz="3200" dirty="0" smtClean="0"/>
              <a:t>, or at </a:t>
            </a:r>
            <a:r>
              <a:rPr lang="en-AU" sz="3200" dirty="0" smtClean="0">
                <a:hlinkClick r:id="rId2"/>
              </a:rPr>
              <a:t>umss.org</a:t>
            </a:r>
            <a:endParaRPr lang="en-AU" sz="3200" dirty="0" smtClean="0"/>
          </a:p>
          <a:p>
            <a:pPr>
              <a:spcAft>
                <a:spcPts val="600"/>
              </a:spcAft>
              <a:buFont typeface="Arial" pitchFamily="34" charset="0"/>
              <a:buChar char="•"/>
            </a:pPr>
            <a:r>
              <a:rPr lang="en-AU" sz="3200" dirty="0" smtClean="0"/>
              <a:t> Visit my blog </a:t>
            </a:r>
            <a:r>
              <a:rPr lang="en-AU" sz="3200" dirty="0" smtClean="0">
                <a:hlinkClick r:id="rId3"/>
              </a:rPr>
              <a:t>fods12.wordpress.com</a:t>
            </a:r>
            <a:endParaRPr lang="en-AU" sz="3200" dirty="0" smtClean="0"/>
          </a:p>
          <a:p>
            <a:pPr>
              <a:spcAft>
                <a:spcPts val="600"/>
              </a:spcAft>
              <a:buFont typeface="Arial" pitchFamily="34" charset="0"/>
              <a:buChar char="•"/>
            </a:pPr>
            <a:r>
              <a:rPr lang="en-AU" sz="3200" dirty="0"/>
              <a:t> </a:t>
            </a:r>
            <a:r>
              <a:rPr lang="en-AU" sz="3200" dirty="0" smtClean="0"/>
              <a:t>Contact me at </a:t>
            </a:r>
            <a:r>
              <a:rPr lang="en-AU" sz="3200" u="sng" dirty="0" smtClean="0">
                <a:solidFill>
                  <a:srgbClr val="7030A0"/>
                </a:solidFill>
                <a:hlinkClick r:id="rId4"/>
              </a:rPr>
              <a:t>fods12@gmail.com</a:t>
            </a:r>
            <a:endParaRPr lang="en-AU" sz="3200" u="sng" dirty="0" smtClean="0">
              <a:solidFill>
                <a:srgbClr val="7030A0"/>
              </a:solidFill>
            </a:endParaRPr>
          </a:p>
          <a:p>
            <a:pPr>
              <a:spcAft>
                <a:spcPts val="600"/>
              </a:spcAft>
              <a:buFont typeface="Arial" pitchFamily="34" charset="0"/>
              <a:buChar char="•"/>
            </a:pPr>
            <a:r>
              <a:rPr lang="en-AU" sz="3200" dirty="0" smtClean="0"/>
              <a:t> Check out my podcast at </a:t>
            </a:r>
            <a:r>
              <a:rPr lang="en-AU" sz="3200" dirty="0" smtClean="0">
                <a:hlinkClick r:id="rId5"/>
              </a:rPr>
              <a:t>fods12.podbean.com</a:t>
            </a:r>
            <a:r>
              <a:rPr lang="en-AU" sz="3200" dirty="0" smtClean="0"/>
              <a:t> </a:t>
            </a:r>
            <a:endParaRPr lang="en-AU" sz="3200" u="sng" dirty="0" smtClean="0">
              <a:solidFill>
                <a:srgbClr val="7030A0"/>
              </a:solidFill>
            </a:endParaRPr>
          </a:p>
        </p:txBody>
      </p:sp>
      <p:pic>
        <p:nvPicPr>
          <p:cNvPr id="33794" name="Picture 2" descr="C:\Users\Fods12\Dropbox\UMSS\Graphics\umss logos\umss logo.jpg"/>
          <p:cNvPicPr>
            <a:picLocks noChangeAspect="1" noChangeArrowheads="1"/>
          </p:cNvPicPr>
          <p:nvPr/>
        </p:nvPicPr>
        <p:blipFill>
          <a:blip r:embed="rId6" cstate="print"/>
          <a:srcRect/>
          <a:stretch>
            <a:fillRect/>
          </a:stretch>
        </p:blipFill>
        <p:spPr bwMode="auto">
          <a:xfrm>
            <a:off x="5796136" y="1196752"/>
            <a:ext cx="2664296" cy="1173923"/>
          </a:xfrm>
          <a:prstGeom prst="rect">
            <a:avLst/>
          </a:prstGeom>
          <a:noFill/>
        </p:spPr>
      </p:pic>
      <p:pic>
        <p:nvPicPr>
          <p:cNvPr id="1026" name="Picture 2"/>
          <p:cNvPicPr>
            <a:picLocks noChangeAspect="1" noChangeArrowheads="1"/>
          </p:cNvPicPr>
          <p:nvPr/>
        </p:nvPicPr>
        <p:blipFill>
          <a:blip r:embed="rId7" cstate="print"/>
          <a:srcRect/>
          <a:stretch>
            <a:fillRect/>
          </a:stretch>
        </p:blipFill>
        <p:spPr bwMode="auto">
          <a:xfrm>
            <a:off x="683568" y="4365104"/>
            <a:ext cx="4608512" cy="2244820"/>
          </a:xfrm>
          <a:prstGeom prst="rect">
            <a:avLst/>
          </a:prstGeom>
          <a:noFill/>
          <a:ln w="9525">
            <a:noFill/>
            <a:miter lim="800000"/>
            <a:headEnd/>
            <a:tailEnd/>
          </a:ln>
        </p:spPr>
      </p:pic>
      <p:pic>
        <p:nvPicPr>
          <p:cNvPr id="1028" name="Picture 4" descr="http://imglogo.podbean.com/image-logo/275284/PodcastLogo3.jpg"/>
          <p:cNvPicPr>
            <a:picLocks noChangeAspect="1" noChangeArrowheads="1"/>
          </p:cNvPicPr>
          <p:nvPr/>
        </p:nvPicPr>
        <p:blipFill>
          <a:blip r:embed="rId8" cstate="print"/>
          <a:srcRect/>
          <a:stretch>
            <a:fillRect/>
          </a:stretch>
        </p:blipFill>
        <p:spPr bwMode="auto">
          <a:xfrm>
            <a:off x="5724128" y="4437112"/>
            <a:ext cx="2160240" cy="2054266"/>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818"/>
            <a:ext cx="9144000" cy="707886"/>
          </a:xfrm>
          <a:prstGeom prst="rect">
            <a:avLst/>
          </a:prstGeom>
        </p:spPr>
        <p:txBody>
          <a:bodyPr wrap="square">
            <a:spAutoFit/>
          </a:bodyPr>
          <a:lstStyle/>
          <a:p>
            <a:pPr algn="ctr"/>
            <a:r>
              <a:rPr lang="en-AU" sz="4000" dirty="0" smtClean="0"/>
              <a:t>How to Disagree 1</a:t>
            </a:r>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83568" y="1052736"/>
            <a:ext cx="7848872" cy="5262979"/>
          </a:xfrm>
          <a:prstGeom prst="rect">
            <a:avLst/>
          </a:prstGeom>
          <a:noFill/>
        </p:spPr>
        <p:txBody>
          <a:bodyPr wrap="square" rtlCol="0">
            <a:spAutoFit/>
          </a:bodyPr>
          <a:lstStyle/>
          <a:p>
            <a:pPr>
              <a:lnSpc>
                <a:spcPct val="150000"/>
              </a:lnSpc>
              <a:buFont typeface="Arial" pitchFamily="34" charset="0"/>
              <a:buChar char="•"/>
            </a:pPr>
            <a:r>
              <a:rPr lang="en-AU" sz="2800" dirty="0" smtClean="0"/>
              <a:t> Not everyone is your epistemic peer</a:t>
            </a:r>
          </a:p>
          <a:p>
            <a:pPr>
              <a:lnSpc>
                <a:spcPct val="150000"/>
              </a:lnSpc>
              <a:buFont typeface="Arial" pitchFamily="34" charset="0"/>
              <a:buChar char="•"/>
            </a:pPr>
            <a:r>
              <a:rPr lang="en-AU" sz="2800" dirty="0"/>
              <a:t> </a:t>
            </a:r>
            <a:r>
              <a:rPr lang="en-AU" sz="2800" dirty="0" smtClean="0"/>
              <a:t>Ensure that your dispute is not merely semantic</a:t>
            </a:r>
          </a:p>
          <a:p>
            <a:pPr>
              <a:lnSpc>
                <a:spcPct val="150000"/>
              </a:lnSpc>
              <a:buFont typeface="Arial" pitchFamily="34" charset="0"/>
              <a:buChar char="•"/>
            </a:pPr>
            <a:r>
              <a:rPr lang="en-AU" sz="2800" dirty="0"/>
              <a:t> </a:t>
            </a:r>
            <a:r>
              <a:rPr lang="en-AU" sz="2800" dirty="0" smtClean="0"/>
              <a:t>Try to understand their position well enough to argue it for them</a:t>
            </a:r>
          </a:p>
          <a:p>
            <a:pPr>
              <a:lnSpc>
                <a:spcPct val="150000"/>
              </a:lnSpc>
              <a:buFont typeface="Arial" pitchFamily="34" charset="0"/>
              <a:buChar char="•"/>
            </a:pPr>
            <a:r>
              <a:rPr lang="en-AU" sz="2800" dirty="0"/>
              <a:t> </a:t>
            </a:r>
            <a:r>
              <a:rPr lang="en-AU" sz="2800" dirty="0" smtClean="0"/>
              <a:t>Try </a:t>
            </a:r>
            <a:r>
              <a:rPr lang="en-AU" sz="2800" dirty="0"/>
              <a:t>to break the </a:t>
            </a:r>
            <a:r>
              <a:rPr lang="en-AU" sz="2800" dirty="0" smtClean="0"/>
              <a:t>argument down </a:t>
            </a:r>
            <a:r>
              <a:rPr lang="en-AU" sz="2800" dirty="0"/>
              <a:t>into very specific items of disagreement, identify those that are worth pursuing, and push those in </a:t>
            </a:r>
            <a:r>
              <a:rPr lang="en-AU" sz="2800" dirty="0" smtClean="0"/>
              <a:t>depth</a:t>
            </a:r>
          </a:p>
          <a:p>
            <a:pPr>
              <a:lnSpc>
                <a:spcPct val="150000"/>
              </a:lnSpc>
              <a:buFont typeface="Arial" pitchFamily="34" charset="0"/>
              <a:buChar char="•"/>
            </a:pPr>
            <a:r>
              <a:rPr lang="en-AU" sz="2800" dirty="0"/>
              <a:t> </a:t>
            </a:r>
            <a:r>
              <a:rPr lang="en-AU" sz="2800" dirty="0" smtClean="0"/>
              <a:t>Don’t get sidetracked by minor points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818"/>
            <a:ext cx="9144000" cy="707886"/>
          </a:xfrm>
          <a:prstGeom prst="rect">
            <a:avLst/>
          </a:prstGeom>
        </p:spPr>
        <p:txBody>
          <a:bodyPr wrap="square">
            <a:spAutoFit/>
          </a:bodyPr>
          <a:lstStyle/>
          <a:p>
            <a:pPr algn="ctr"/>
            <a:r>
              <a:rPr lang="en-AU" sz="4000" dirty="0" smtClean="0"/>
              <a:t>How to Disagree 2</a:t>
            </a:r>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83568" y="1052736"/>
            <a:ext cx="7848872" cy="4616648"/>
          </a:xfrm>
          <a:prstGeom prst="rect">
            <a:avLst/>
          </a:prstGeom>
          <a:noFill/>
        </p:spPr>
        <p:txBody>
          <a:bodyPr wrap="square" rtlCol="0">
            <a:spAutoFit/>
          </a:bodyPr>
          <a:lstStyle/>
          <a:p>
            <a:pPr>
              <a:lnSpc>
                <a:spcPct val="150000"/>
              </a:lnSpc>
              <a:buFont typeface="Arial" pitchFamily="34" charset="0"/>
              <a:buChar char="•"/>
            </a:pPr>
            <a:r>
              <a:rPr lang="en-AU" sz="2800" dirty="0" smtClean="0"/>
              <a:t> Figure out what evidence could determine who is right</a:t>
            </a:r>
          </a:p>
          <a:p>
            <a:pPr>
              <a:lnSpc>
                <a:spcPct val="150000"/>
              </a:lnSpc>
              <a:buFont typeface="Arial" pitchFamily="34" charset="0"/>
              <a:buChar char="•"/>
            </a:pPr>
            <a:r>
              <a:rPr lang="en-AU" sz="2800" dirty="0"/>
              <a:t> </a:t>
            </a:r>
            <a:r>
              <a:rPr lang="en-AU" sz="2800" dirty="0" smtClean="0"/>
              <a:t>Identify underlying assumptions (e.g. worldview differences) contributing to the disagreement</a:t>
            </a:r>
          </a:p>
          <a:p>
            <a:pPr>
              <a:lnSpc>
                <a:spcPct val="150000"/>
              </a:lnSpc>
              <a:buFont typeface="Arial" pitchFamily="34" charset="0"/>
              <a:buChar char="•"/>
            </a:pPr>
            <a:r>
              <a:rPr lang="en-AU" sz="2800" dirty="0"/>
              <a:t> </a:t>
            </a:r>
            <a:r>
              <a:rPr lang="en-AU" sz="2800" dirty="0" smtClean="0"/>
              <a:t>Don’t try to defend your position at all cost; try to work out exactly why you disagree</a:t>
            </a:r>
          </a:p>
          <a:p>
            <a:pPr>
              <a:lnSpc>
                <a:spcPct val="150000"/>
              </a:lnSpc>
              <a:buFont typeface="Arial" pitchFamily="34" charset="0"/>
              <a:buChar char="•"/>
            </a:pPr>
            <a:r>
              <a:rPr lang="en-AU" sz="2800" dirty="0" smtClean="0"/>
              <a:t> Ideas don’t need respect, but people do</a:t>
            </a:r>
            <a:endParaRPr lang="en-AU"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818"/>
            <a:ext cx="9144000" cy="707886"/>
          </a:xfrm>
          <a:prstGeom prst="rect">
            <a:avLst/>
          </a:prstGeom>
        </p:spPr>
        <p:txBody>
          <a:bodyPr wrap="square">
            <a:spAutoFit/>
          </a:bodyPr>
          <a:lstStyle/>
          <a:p>
            <a:pPr algn="ctr"/>
            <a:r>
              <a:rPr lang="en-AU" sz="4000" dirty="0" smtClean="0"/>
              <a:t>Objection: View is Self-Refuting</a:t>
            </a:r>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043608" y="1052736"/>
            <a:ext cx="6984776" cy="5016758"/>
          </a:xfrm>
          <a:prstGeom prst="rect">
            <a:avLst/>
          </a:prstGeom>
          <a:noFill/>
        </p:spPr>
        <p:txBody>
          <a:bodyPr wrap="square" rtlCol="0">
            <a:spAutoFit/>
          </a:bodyPr>
          <a:lstStyle/>
          <a:p>
            <a:r>
              <a:rPr lang="en-AU" sz="3200" dirty="0" smtClean="0"/>
              <a:t>“Since most people disagree with you, how can you justify believing your opinion?”</a:t>
            </a:r>
          </a:p>
          <a:p>
            <a:r>
              <a:rPr lang="en-AU" sz="3200" dirty="0" smtClean="0"/>
              <a:t/>
            </a:r>
            <a:br>
              <a:rPr lang="en-AU" sz="3200" dirty="0" smtClean="0"/>
            </a:br>
            <a:r>
              <a:rPr lang="en-AU" sz="3200" dirty="0" smtClean="0"/>
              <a:t>Reply 1: almost any epistemic position can potentially be described as self-refuting</a:t>
            </a:r>
          </a:p>
          <a:p>
            <a:endParaRPr lang="en-AU" sz="3200" dirty="0" smtClean="0"/>
          </a:p>
          <a:p>
            <a:r>
              <a:rPr lang="en-AU" sz="3200" dirty="0" smtClean="0"/>
              <a:t>Reply 2: consumer choice magazine example (</a:t>
            </a:r>
            <a:r>
              <a:rPr lang="en-AU" sz="3200" dirty="0" err="1" smtClean="0"/>
              <a:t>Elga</a:t>
            </a:r>
            <a:r>
              <a:rPr lang="en-AU" sz="3200" dirty="0" smtClean="0"/>
              <a:t>)</a:t>
            </a:r>
            <a:endParaRPr lang="en-AU" sz="3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818"/>
            <a:ext cx="9144000" cy="707886"/>
          </a:xfrm>
          <a:prstGeom prst="rect">
            <a:avLst/>
          </a:prstGeom>
        </p:spPr>
        <p:txBody>
          <a:bodyPr wrap="square">
            <a:spAutoFit/>
          </a:bodyPr>
          <a:lstStyle/>
          <a:p>
            <a:pPr algn="ctr"/>
            <a:r>
              <a:rPr lang="en-AU" sz="4000" dirty="0" smtClean="0"/>
              <a:t>Objection: Still Have to Act</a:t>
            </a:r>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043608" y="1052736"/>
            <a:ext cx="6984776" cy="2554545"/>
          </a:xfrm>
          <a:prstGeom prst="rect">
            <a:avLst/>
          </a:prstGeom>
          <a:noFill/>
        </p:spPr>
        <p:txBody>
          <a:bodyPr wrap="square" rtlCol="0">
            <a:spAutoFit/>
          </a:bodyPr>
          <a:lstStyle/>
          <a:p>
            <a:r>
              <a:rPr lang="en-AU" sz="3200" dirty="0" smtClean="0"/>
              <a:t>“We still need to make decisions and act in the world.”</a:t>
            </a:r>
          </a:p>
          <a:p>
            <a:r>
              <a:rPr lang="en-AU" sz="3200" dirty="0" smtClean="0"/>
              <a:t/>
            </a:r>
            <a:br>
              <a:rPr lang="en-AU" sz="3200" dirty="0" smtClean="0"/>
            </a:br>
            <a:r>
              <a:rPr lang="en-AU" sz="3200" dirty="0" smtClean="0"/>
              <a:t>Reply: yes, but that doesn’t justify false confidence</a:t>
            </a:r>
            <a:endParaRPr lang="en-AU" sz="3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1427</TotalTime>
  <Words>1998</Words>
  <Application>Microsoft Office PowerPoint</Application>
  <PresentationFormat>On-screen Show (4:3)</PresentationFormat>
  <Paragraphs>132</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Fods12</dc:creator>
  <cp:lastModifiedBy>Fods12</cp:lastModifiedBy>
  <cp:revision>184</cp:revision>
  <dcterms:created xsi:type="dcterms:W3CDTF">2014-01-18T00:25:40Z</dcterms:created>
  <dcterms:modified xsi:type="dcterms:W3CDTF">2014-07-06T13:47:58Z</dcterms:modified>
</cp:coreProperties>
</file>