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21"/>
  </p:notesMasterIdLst>
  <p:sldIdLst>
    <p:sldId id="256" r:id="rId2"/>
    <p:sldId id="312" r:id="rId3"/>
    <p:sldId id="320" r:id="rId4"/>
    <p:sldId id="298" r:id="rId5"/>
    <p:sldId id="306" r:id="rId6"/>
    <p:sldId id="307" r:id="rId7"/>
    <p:sldId id="317" r:id="rId8"/>
    <p:sldId id="319" r:id="rId9"/>
    <p:sldId id="318" r:id="rId10"/>
    <p:sldId id="304" r:id="rId11"/>
    <p:sldId id="305" r:id="rId12"/>
    <p:sldId id="301" r:id="rId13"/>
    <p:sldId id="309" r:id="rId14"/>
    <p:sldId id="310" r:id="rId15"/>
    <p:sldId id="314" r:id="rId16"/>
    <p:sldId id="316" r:id="rId17"/>
    <p:sldId id="315" r:id="rId18"/>
    <p:sldId id="311" r:id="rId19"/>
    <p:sldId id="313"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289" autoAdjust="0"/>
    <p:restoredTop sz="94660" autoAdjust="0"/>
  </p:normalViewPr>
  <p:slideViewPr>
    <p:cSldViewPr>
      <p:cViewPr>
        <p:scale>
          <a:sx n="100" d="100"/>
          <a:sy n="100" d="100"/>
        </p:scale>
        <p:origin x="-811" y="-5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2276369-9B3B-44A6-ADEF-FE9FD5158550}" type="datetimeFigureOut">
              <a:rPr lang="en-AU" smtClean="0"/>
              <a:pPr/>
              <a:t>23/03/2017</a:t>
            </a:fld>
            <a:endParaRPr lang="en-AU"/>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985A5CF-CD5B-48A1-BBB4-5E4D41ED2AF5}" type="slidenum">
              <a:rPr lang="en-AU" smtClean="0"/>
              <a:pPr/>
              <a:t>‹#›</a:t>
            </a:fld>
            <a:endParaRPr lang="en-A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1</a:t>
            </a:fld>
            <a:endParaRPr lang="en-A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2</a:t>
            </a:fld>
            <a:endParaRPr lang="en-A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3</a:t>
            </a:fld>
            <a:endParaRPr lang="en-A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4</a:t>
            </a:fld>
            <a:endParaRPr lang="en-A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5</a:t>
            </a:fld>
            <a:endParaRPr lang="en-A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6</a:t>
            </a:fld>
            <a:endParaRPr lang="en-A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7</a:t>
            </a:fld>
            <a:endParaRPr lang="en-A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8</a:t>
            </a:fld>
            <a:endParaRPr lang="en-AU"/>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9</a:t>
            </a:fld>
            <a:endParaRPr lang="en-A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10</a:t>
            </a:fld>
            <a:endParaRPr lang="en-AU"/>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11</a:t>
            </a:fld>
            <a:endParaRPr lang="en-AU"/>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12</a:t>
            </a:fld>
            <a:endParaRPr lang="en-AU"/>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13</a:t>
            </a:fld>
            <a:endParaRPr lang="en-AU"/>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14</a:t>
            </a:fld>
            <a:endParaRPr lang="en-AU"/>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15</a:t>
            </a:fld>
            <a:endParaRPr lang="en-AU"/>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16</a:t>
            </a:fld>
            <a:endParaRPr lang="en-AU"/>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17</a:t>
            </a:fld>
            <a:endParaRPr lang="en-AU"/>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18</a:t>
            </a:fld>
            <a:endParaRPr lang="en-AU"/>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19</a:t>
            </a:fld>
            <a:endParaRPr lang="en-A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AU"/>
          </a:p>
        </p:txBody>
      </p:sp>
      <p:sp>
        <p:nvSpPr>
          <p:cNvPr id="4" name="Date Placeholder 3"/>
          <p:cNvSpPr>
            <a:spLocks noGrp="1"/>
          </p:cNvSpPr>
          <p:nvPr>
            <p:ph type="dt" sz="half" idx="10"/>
          </p:nvPr>
        </p:nvSpPr>
        <p:spPr/>
        <p:txBody>
          <a:bodyPr/>
          <a:lstStyle/>
          <a:p>
            <a:fld id="{F25D32AD-F116-461C-A70E-C6F32922ABAF}" type="datetimeFigureOut">
              <a:rPr lang="en-AU" smtClean="0"/>
              <a:pPr/>
              <a:t>23/03/2017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A40CB222-AAB8-4746-85F0-ACCA5969EC3F}" type="slidenum">
              <a:rPr lang="en-AU" smtClean="0"/>
              <a:pPr/>
              <a:t>‹#›</a:t>
            </a:fld>
            <a:endParaRPr lang="en-A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F25D32AD-F116-461C-A70E-C6F32922ABAF}" type="datetimeFigureOut">
              <a:rPr lang="en-AU" smtClean="0"/>
              <a:pPr/>
              <a:t>23/03/2017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A40CB222-AAB8-4746-85F0-ACCA5969EC3F}" type="slidenum">
              <a:rPr lang="en-AU" smtClean="0"/>
              <a:pPr/>
              <a:t>‹#›</a:t>
            </a:fld>
            <a:endParaRPr lang="en-A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25D32AD-F116-461C-A70E-C6F32922ABAF}" type="datetimeFigureOut">
              <a:rPr lang="en-AU" smtClean="0"/>
              <a:pPr/>
              <a:t>23/03/2017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A40CB222-AAB8-4746-85F0-ACCA5969EC3F}" type="slidenum">
              <a:rPr lang="en-AU" smtClean="0"/>
              <a:pPr/>
              <a:t>‹#›</a:t>
            </a:fld>
            <a:endParaRPr lang="en-A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p>
            <a:fld id="{F25D32AD-F116-461C-A70E-C6F32922ABAF}" type="datetimeFigureOut">
              <a:rPr lang="en-AU" smtClean="0"/>
              <a:pPr/>
              <a:t>23/03/2017</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A40CB222-AAB8-4746-85F0-ACCA5969EC3F}" type="slidenum">
              <a:rPr lang="en-AU" smtClean="0"/>
              <a:pPr/>
              <a:t>‹#›</a:t>
            </a:fld>
            <a:endParaRPr lang="en-A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p>
            <a:fld id="{F25D32AD-F116-461C-A70E-C6F32922ABAF}" type="datetimeFigureOut">
              <a:rPr lang="en-AU" smtClean="0"/>
              <a:pPr/>
              <a:t>23/03/2017</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A40CB222-AAB8-4746-85F0-ACCA5969EC3F}" type="slidenum">
              <a:rPr lang="en-AU" smtClean="0"/>
              <a:pPr/>
              <a:t>‹#›</a:t>
            </a:fld>
            <a:endParaRPr lang="en-A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p>
            <a:fld id="{F25D32AD-F116-461C-A70E-C6F32922ABAF}" type="datetimeFigureOut">
              <a:rPr lang="en-AU" smtClean="0"/>
              <a:pPr/>
              <a:t>23/03/2017</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A40CB222-AAB8-4746-85F0-ACCA5969EC3F}" type="slidenum">
              <a:rPr lang="en-AU" smtClean="0"/>
              <a:pPr/>
              <a:t>‹#›</a:t>
            </a:fld>
            <a:endParaRPr lang="en-A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5D32AD-F116-461C-A70E-C6F32922ABAF}" type="datetimeFigureOut">
              <a:rPr lang="en-AU" smtClean="0"/>
              <a:pPr/>
              <a:t>23/03/2017</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A40CB222-AAB8-4746-85F0-ACCA5969EC3F}" type="slidenum">
              <a:rPr lang="en-AU" smtClean="0"/>
              <a:pPr/>
              <a:t>‹#›</a:t>
            </a:fld>
            <a:endParaRPr lang="en-A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25D32AD-F116-461C-A70E-C6F32922ABAF}" type="datetimeFigureOut">
              <a:rPr lang="en-AU" smtClean="0"/>
              <a:pPr/>
              <a:t>23/03/2017</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A40CB222-AAB8-4746-85F0-ACCA5969EC3F}" type="slidenum">
              <a:rPr lang="en-AU" smtClean="0"/>
              <a:pPr/>
              <a:t>‹#›</a:t>
            </a:fld>
            <a:endParaRPr lang="en-A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25D32AD-F116-461C-A70E-C6F32922ABAF}" type="datetimeFigureOut">
              <a:rPr lang="en-AU" smtClean="0"/>
              <a:pPr/>
              <a:t>23/03/2017</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A40CB222-AAB8-4746-85F0-ACCA5969EC3F}" type="slidenum">
              <a:rPr lang="en-AU" smtClean="0"/>
              <a:pPr/>
              <a:t>‹#›</a:t>
            </a:fld>
            <a:endParaRPr lang="en-A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F25D32AD-F116-461C-A70E-C6F32922ABAF}" type="datetimeFigureOut">
              <a:rPr lang="en-AU" smtClean="0"/>
              <a:pPr/>
              <a:t>23/03/2017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A40CB222-AAB8-4746-85F0-ACCA5969EC3F}" type="slidenum">
              <a:rPr lang="en-AU" smtClean="0"/>
              <a:pPr/>
              <a:t>‹#›</a:t>
            </a:fld>
            <a:endParaRPr lang="en-A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F25D32AD-F116-461C-A70E-C6F32922ABAF}" type="datetimeFigureOut">
              <a:rPr lang="en-AU" smtClean="0"/>
              <a:pPr/>
              <a:t>23/03/2017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A40CB222-AAB8-4746-85F0-ACCA5969EC3F}" type="slidenum">
              <a:rPr lang="en-AU" smtClean="0"/>
              <a:pPr/>
              <a:t>‹#›</a:t>
            </a:fld>
            <a:endParaRPr lang="en-A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AU"/>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5D32AD-F116-461C-A70E-C6F32922ABAF}" type="datetimeFigureOut">
              <a:rPr lang="en-AU" smtClean="0"/>
              <a:pPr/>
              <a:t>23/03/2017</a:t>
            </a:fld>
            <a:endParaRPr lang="en-AU"/>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0CB222-AAB8-4746-85F0-ACCA5969EC3F}" type="slidenum">
              <a:rPr lang="en-AU" smtClean="0"/>
              <a:pPr/>
              <a:t>‹#›</a:t>
            </a:fld>
            <a:endParaRPr lang="en-AU"/>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14.jpeg"/><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18.jpeg"/><Relationship Id="rId7"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21.jpeg"/><Relationship Id="rId5" Type="http://schemas.openxmlformats.org/officeDocument/2006/relationships/image" Target="../media/image20.jpeg"/><Relationship Id="rId10" Type="http://schemas.openxmlformats.org/officeDocument/2006/relationships/image" Target="../media/image25.jpeg"/><Relationship Id="rId4" Type="http://schemas.openxmlformats.org/officeDocument/2006/relationships/image" Target="../media/image19.jpeg"/><Relationship Id="rId9" Type="http://schemas.openxmlformats.org/officeDocument/2006/relationships/image" Target="../media/image24.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image" Target="../media/image26.jpeg"/><Relationship Id="rId7" Type="http://schemas.openxmlformats.org/officeDocument/2006/relationships/image" Target="../media/image30.jpe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29.jpeg"/><Relationship Id="rId11" Type="http://schemas.openxmlformats.org/officeDocument/2006/relationships/image" Target="../media/image34.jpeg"/><Relationship Id="rId5" Type="http://schemas.openxmlformats.org/officeDocument/2006/relationships/image" Target="../media/image28.jpeg"/><Relationship Id="rId10" Type="http://schemas.openxmlformats.org/officeDocument/2006/relationships/image" Target="../media/image33.jpeg"/><Relationship Id="rId4" Type="http://schemas.openxmlformats.org/officeDocument/2006/relationships/image" Target="../media/image27.jpeg"/><Relationship Id="rId9" Type="http://schemas.openxmlformats.org/officeDocument/2006/relationships/image" Target="../media/image32.jpeg"/></Relationships>
</file>

<file path=ppt/slides/_rels/slide1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5536" y="2130425"/>
            <a:ext cx="8496944" cy="1470025"/>
          </a:xfrm>
        </p:spPr>
        <p:txBody>
          <a:bodyPr>
            <a:noAutofit/>
          </a:bodyPr>
          <a:lstStyle/>
          <a:p>
            <a:r>
              <a:rPr lang="en-AU" sz="6000" dirty="0" smtClean="0">
                <a:solidFill>
                  <a:schemeClr val="bg1"/>
                </a:solidFill>
                <a:latin typeface="Calisto MT" pitchFamily="18" charset="0"/>
              </a:rPr>
              <a:t>Regressive Left, Alternative Right – Rationality and Politics</a:t>
            </a:r>
            <a:endParaRPr lang="en-AU" sz="6200" dirty="0">
              <a:solidFill>
                <a:schemeClr val="bg1"/>
              </a:solidFill>
              <a:latin typeface="Calisto MT" pitchFamily="18" charset="0"/>
            </a:endParaRPr>
          </a:p>
        </p:txBody>
      </p:sp>
      <p:sp>
        <p:nvSpPr>
          <p:cNvPr id="3" name="Subtitle 2"/>
          <p:cNvSpPr>
            <a:spLocks noGrp="1"/>
          </p:cNvSpPr>
          <p:nvPr>
            <p:ph type="subTitle" idx="1"/>
          </p:nvPr>
        </p:nvSpPr>
        <p:spPr>
          <a:xfrm>
            <a:off x="1371600" y="4412704"/>
            <a:ext cx="6400800" cy="1752600"/>
          </a:xfrm>
        </p:spPr>
        <p:txBody>
          <a:bodyPr/>
          <a:lstStyle/>
          <a:p>
            <a:r>
              <a:rPr lang="en-AU" dirty="0" smtClean="0">
                <a:solidFill>
                  <a:schemeClr val="bg1"/>
                </a:solidFill>
                <a:latin typeface="Calisto MT" pitchFamily="18" charset="0"/>
              </a:rPr>
              <a:t>James Fodor, March 2017</a:t>
            </a:r>
            <a:endParaRPr lang="en-AU" dirty="0">
              <a:solidFill>
                <a:schemeClr val="bg1"/>
              </a:solidFill>
              <a:latin typeface="Calisto MT"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smtClean="0">
                <a:latin typeface="Book Antiqua" pitchFamily="18" charset="0"/>
              </a:rPr>
              <a:t>Warning</a:t>
            </a:r>
            <a:endParaRPr lang="en-AU" sz="54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539552" y="1340768"/>
            <a:ext cx="7848872" cy="5262979"/>
          </a:xfrm>
          <a:prstGeom prst="rect">
            <a:avLst/>
          </a:prstGeom>
        </p:spPr>
        <p:txBody>
          <a:bodyPr wrap="square">
            <a:spAutoFit/>
          </a:bodyPr>
          <a:lstStyle/>
          <a:p>
            <a:pPr>
              <a:lnSpc>
                <a:spcPct val="150000"/>
              </a:lnSpc>
            </a:pPr>
            <a:r>
              <a:rPr lang="en-AU" sz="2800" dirty="0" smtClean="0"/>
              <a:t>This presentation includes memes and other content that are potentially offensive.</a:t>
            </a:r>
          </a:p>
          <a:p>
            <a:pPr>
              <a:lnSpc>
                <a:spcPct val="150000"/>
              </a:lnSpc>
            </a:pPr>
            <a:endParaRPr lang="en-AU" sz="2800" dirty="0" smtClean="0"/>
          </a:p>
          <a:p>
            <a:pPr>
              <a:lnSpc>
                <a:spcPct val="150000"/>
              </a:lnSpc>
            </a:pPr>
            <a:r>
              <a:rPr lang="en-AU" sz="2800" dirty="0" smtClean="0"/>
              <a:t>The Secular Society does not endorse such content or adopt any political </a:t>
            </a:r>
            <a:r>
              <a:rPr lang="en-AU" sz="2800" dirty="0" smtClean="0"/>
              <a:t>positions </a:t>
            </a:r>
            <a:r>
              <a:rPr lang="en-AU" sz="2800" dirty="0" smtClean="0"/>
              <a:t>other than secularism and protection of rights. The views presented here are to be critically discussed, and are not being promoted by the society.</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smtClean="0">
                <a:latin typeface="Book Antiqua" pitchFamily="18" charset="0"/>
              </a:rPr>
              <a:t>Warning</a:t>
            </a:r>
            <a:endParaRPr lang="en-AU" sz="54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6" name="Picture 2" descr="https://politicstheorypractice.files.wordpress.com/2016/03/ideology-is-the-source-of-political-gridlock-58326.jpg?w=600"/>
          <p:cNvPicPr>
            <a:picLocks noChangeAspect="1" noChangeArrowheads="1"/>
          </p:cNvPicPr>
          <p:nvPr/>
        </p:nvPicPr>
        <p:blipFill>
          <a:blip r:embed="rId3" cstate="print"/>
          <a:srcRect/>
          <a:stretch>
            <a:fillRect/>
          </a:stretch>
        </p:blipFill>
        <p:spPr bwMode="auto">
          <a:xfrm>
            <a:off x="1763688" y="1988840"/>
            <a:ext cx="5715000" cy="3876676"/>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smtClean="0">
                <a:latin typeface="Book Antiqua" pitchFamily="18" charset="0"/>
              </a:rPr>
              <a:t>The Political Spectrum</a:t>
            </a:r>
            <a:endParaRPr lang="en-AU" sz="54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20482" name="Picture 2" descr="https://image.slidesharecdn.com/politicsinweimargermany-slideshare-140831223914-phpapp02/95/politics-of-the-weimar-republic-10-638.jpg?cb=1409524796"/>
          <p:cNvPicPr>
            <a:picLocks noChangeAspect="1" noChangeArrowheads="1"/>
          </p:cNvPicPr>
          <p:nvPr/>
        </p:nvPicPr>
        <p:blipFill>
          <a:blip r:embed="rId3" cstate="print"/>
          <a:srcRect t="33144"/>
          <a:stretch>
            <a:fillRect/>
          </a:stretch>
        </p:blipFill>
        <p:spPr bwMode="auto">
          <a:xfrm>
            <a:off x="1547664" y="2492896"/>
            <a:ext cx="6076950" cy="3050308"/>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smtClean="0">
                <a:latin typeface="Book Antiqua" pitchFamily="18" charset="0"/>
              </a:rPr>
              <a:t>The Political Spectrum</a:t>
            </a:r>
            <a:endParaRPr lang="en-AU" sz="54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41986" name="Picture 2" descr="https://image.slidesharecdn.com/politicsinweimargermany-slideshare-140831223914-phpapp02/95/politics-of-the-weimar-republic-8-638.jpg?cb=1409524796"/>
          <p:cNvPicPr>
            <a:picLocks noChangeAspect="1" noChangeArrowheads="1"/>
          </p:cNvPicPr>
          <p:nvPr/>
        </p:nvPicPr>
        <p:blipFill>
          <a:blip r:embed="rId3" cstate="print"/>
          <a:srcRect t="31565"/>
          <a:stretch>
            <a:fillRect/>
          </a:stretch>
        </p:blipFill>
        <p:spPr bwMode="auto">
          <a:xfrm>
            <a:off x="1547664" y="2420888"/>
            <a:ext cx="6076950" cy="3122316"/>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smtClean="0">
                <a:latin typeface="Book Antiqua" pitchFamily="18" charset="0"/>
              </a:rPr>
              <a:t>The Political Spectrum</a:t>
            </a:r>
            <a:endParaRPr lang="en-AU" sz="54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46082" name="Picture 2" descr="http://media.factmyth.com/2016/03/origin-of-left-right.jpg"/>
          <p:cNvPicPr>
            <a:picLocks noChangeAspect="1" noChangeArrowheads="1"/>
          </p:cNvPicPr>
          <p:nvPr/>
        </p:nvPicPr>
        <p:blipFill>
          <a:blip r:embed="rId3" cstate="print"/>
          <a:srcRect/>
          <a:stretch>
            <a:fillRect/>
          </a:stretch>
        </p:blipFill>
        <p:spPr bwMode="auto">
          <a:xfrm>
            <a:off x="395536" y="1700808"/>
            <a:ext cx="8402913" cy="4397525"/>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smtClean="0">
                <a:latin typeface="Book Antiqua" pitchFamily="18" charset="0"/>
              </a:rPr>
              <a:t>Liberalism</a:t>
            </a:r>
            <a:endParaRPr lang="en-AU" sz="54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64516" name="Picture 4" descr="http://www.unitedliberty.org/files/images/laissez-faire.jpg"/>
          <p:cNvPicPr>
            <a:picLocks noChangeAspect="1" noChangeArrowheads="1"/>
          </p:cNvPicPr>
          <p:nvPr/>
        </p:nvPicPr>
        <p:blipFill>
          <a:blip r:embed="rId3" cstate="print"/>
          <a:srcRect/>
          <a:stretch>
            <a:fillRect/>
          </a:stretch>
        </p:blipFill>
        <p:spPr bwMode="auto">
          <a:xfrm>
            <a:off x="3851920" y="4509120"/>
            <a:ext cx="4680520" cy="2078152"/>
          </a:xfrm>
          <a:prstGeom prst="rect">
            <a:avLst/>
          </a:prstGeom>
          <a:noFill/>
        </p:spPr>
      </p:pic>
      <p:pic>
        <p:nvPicPr>
          <p:cNvPr id="64518" name="Picture 6" descr="http://www.markpack.org.uk/files/2012/07/John-Stuart-Mill.png"/>
          <p:cNvPicPr>
            <a:picLocks noChangeAspect="1" noChangeArrowheads="1"/>
          </p:cNvPicPr>
          <p:nvPr/>
        </p:nvPicPr>
        <p:blipFill>
          <a:blip r:embed="rId4" cstate="print"/>
          <a:srcRect/>
          <a:stretch>
            <a:fillRect/>
          </a:stretch>
        </p:blipFill>
        <p:spPr bwMode="auto">
          <a:xfrm>
            <a:off x="179512" y="1196752"/>
            <a:ext cx="3908362" cy="3067100"/>
          </a:xfrm>
          <a:prstGeom prst="rect">
            <a:avLst/>
          </a:prstGeom>
          <a:noFill/>
        </p:spPr>
      </p:pic>
      <p:pic>
        <p:nvPicPr>
          <p:cNvPr id="64520" name="Picture 8" descr="http://www.themichaelteaching.com/wp-content/uploads/2012/07/liberal-values.jpg"/>
          <p:cNvPicPr>
            <a:picLocks noChangeAspect="1" noChangeArrowheads="1"/>
          </p:cNvPicPr>
          <p:nvPr/>
        </p:nvPicPr>
        <p:blipFill>
          <a:blip r:embed="rId5" cstate="print"/>
          <a:srcRect/>
          <a:stretch>
            <a:fillRect/>
          </a:stretch>
        </p:blipFill>
        <p:spPr bwMode="auto">
          <a:xfrm>
            <a:off x="4355976" y="1196752"/>
            <a:ext cx="2200275" cy="3200401"/>
          </a:xfrm>
          <a:prstGeom prst="rect">
            <a:avLst/>
          </a:prstGeom>
          <a:noFill/>
        </p:spPr>
      </p:pic>
      <p:pic>
        <p:nvPicPr>
          <p:cNvPr id="64522" name="Picture 10" descr="https://c1.staticflickr.com/9/8494/8300906221_4eef707f05_z.jpg"/>
          <p:cNvPicPr>
            <a:picLocks noChangeAspect="1" noChangeArrowheads="1"/>
          </p:cNvPicPr>
          <p:nvPr/>
        </p:nvPicPr>
        <p:blipFill>
          <a:blip r:embed="rId6" cstate="print"/>
          <a:srcRect/>
          <a:stretch>
            <a:fillRect/>
          </a:stretch>
        </p:blipFill>
        <p:spPr bwMode="auto">
          <a:xfrm>
            <a:off x="827584" y="4509120"/>
            <a:ext cx="2088232" cy="2088232"/>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smtClean="0">
                <a:latin typeface="Book Antiqua" pitchFamily="18" charset="0"/>
              </a:rPr>
              <a:t>Socialism</a:t>
            </a:r>
            <a:endParaRPr lang="en-AU" sz="54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66564" name="Picture 4" descr="Related image"/>
          <p:cNvPicPr>
            <a:picLocks noChangeAspect="1" noChangeArrowheads="1"/>
          </p:cNvPicPr>
          <p:nvPr/>
        </p:nvPicPr>
        <p:blipFill>
          <a:blip r:embed="rId3" cstate="print"/>
          <a:srcRect/>
          <a:stretch>
            <a:fillRect/>
          </a:stretch>
        </p:blipFill>
        <p:spPr bwMode="auto">
          <a:xfrm>
            <a:off x="4788024" y="1340768"/>
            <a:ext cx="1862627" cy="2283022"/>
          </a:xfrm>
          <a:prstGeom prst="rect">
            <a:avLst/>
          </a:prstGeom>
          <a:noFill/>
        </p:spPr>
      </p:pic>
      <p:pic>
        <p:nvPicPr>
          <p:cNvPr id="66566" name="Picture 6" descr="Related image"/>
          <p:cNvPicPr>
            <a:picLocks noChangeAspect="1" noChangeArrowheads="1"/>
          </p:cNvPicPr>
          <p:nvPr/>
        </p:nvPicPr>
        <p:blipFill>
          <a:blip r:embed="rId4" cstate="print"/>
          <a:srcRect/>
          <a:stretch>
            <a:fillRect/>
          </a:stretch>
        </p:blipFill>
        <p:spPr bwMode="auto">
          <a:xfrm>
            <a:off x="467544" y="1412776"/>
            <a:ext cx="3610716" cy="4780460"/>
          </a:xfrm>
          <a:prstGeom prst="rect">
            <a:avLst/>
          </a:prstGeom>
          <a:noFill/>
        </p:spPr>
      </p:pic>
      <p:pic>
        <p:nvPicPr>
          <p:cNvPr id="66568" name="Picture 8" descr="http://cdn.differencebetween.net/wp-content/uploads/2010/06/NDP-Socialist-Caucus-Banner.png"/>
          <p:cNvPicPr>
            <a:picLocks noChangeAspect="1" noChangeArrowheads="1"/>
          </p:cNvPicPr>
          <p:nvPr/>
        </p:nvPicPr>
        <p:blipFill>
          <a:blip r:embed="rId5" cstate="print"/>
          <a:srcRect/>
          <a:stretch>
            <a:fillRect/>
          </a:stretch>
        </p:blipFill>
        <p:spPr bwMode="auto">
          <a:xfrm>
            <a:off x="4572000" y="4005064"/>
            <a:ext cx="4067175" cy="2571751"/>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smtClean="0">
                <a:latin typeface="Book Antiqua" pitchFamily="18" charset="0"/>
              </a:rPr>
              <a:t>Fascism</a:t>
            </a:r>
            <a:endParaRPr lang="en-AU" sz="54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64514" name="Picture 2" descr="Image result for fascism"/>
          <p:cNvPicPr>
            <a:picLocks noChangeAspect="1" noChangeArrowheads="1"/>
          </p:cNvPicPr>
          <p:nvPr/>
        </p:nvPicPr>
        <p:blipFill>
          <a:blip r:embed="rId3" cstate="print"/>
          <a:srcRect/>
          <a:stretch>
            <a:fillRect/>
          </a:stretch>
        </p:blipFill>
        <p:spPr bwMode="auto">
          <a:xfrm>
            <a:off x="611560" y="1412776"/>
            <a:ext cx="3487422" cy="4913785"/>
          </a:xfrm>
          <a:prstGeom prst="rect">
            <a:avLst/>
          </a:prstGeom>
          <a:noFill/>
        </p:spPr>
      </p:pic>
      <p:pic>
        <p:nvPicPr>
          <p:cNvPr id="68610" name="Picture 2" descr="http://s.hswstatic.com/gif/fascism-movement-2.jpg"/>
          <p:cNvPicPr>
            <a:picLocks noChangeAspect="1" noChangeArrowheads="1"/>
          </p:cNvPicPr>
          <p:nvPr/>
        </p:nvPicPr>
        <p:blipFill>
          <a:blip r:embed="rId4" cstate="print"/>
          <a:srcRect/>
          <a:stretch>
            <a:fillRect/>
          </a:stretch>
        </p:blipFill>
        <p:spPr bwMode="auto">
          <a:xfrm>
            <a:off x="4788024" y="3140968"/>
            <a:ext cx="3810000" cy="3105150"/>
          </a:xfrm>
          <a:prstGeom prst="rect">
            <a:avLst/>
          </a:prstGeom>
          <a:noFill/>
        </p:spPr>
      </p:pic>
      <p:pic>
        <p:nvPicPr>
          <p:cNvPr id="68612" name="Picture 4" descr="https://i0.wp.com/conspiracyanalysis.com/wp-content/uploads/2015/01/fasces.jpg?fit=600%2C215"/>
          <p:cNvPicPr>
            <a:picLocks noChangeAspect="1" noChangeArrowheads="1"/>
          </p:cNvPicPr>
          <p:nvPr/>
        </p:nvPicPr>
        <p:blipFill>
          <a:blip r:embed="rId5" cstate="print"/>
          <a:srcRect/>
          <a:stretch>
            <a:fillRect/>
          </a:stretch>
        </p:blipFill>
        <p:spPr bwMode="auto">
          <a:xfrm>
            <a:off x="4644008" y="1484784"/>
            <a:ext cx="3663280" cy="1312676"/>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smtClean="0">
                <a:latin typeface="Book Antiqua" pitchFamily="18" charset="0"/>
              </a:rPr>
              <a:t>The Political Compass</a:t>
            </a:r>
            <a:endParaRPr lang="en-AU" sz="54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18434" name="Picture 2" descr="http://photos1.blogger.com/x/blogger2/846/1216/1600/554019/PoliticalCompass.jpg"/>
          <p:cNvPicPr>
            <a:picLocks noChangeAspect="1" noChangeArrowheads="1"/>
          </p:cNvPicPr>
          <p:nvPr/>
        </p:nvPicPr>
        <p:blipFill>
          <a:blip r:embed="rId3" cstate="print"/>
          <a:srcRect t="20539" b="19424"/>
          <a:stretch>
            <a:fillRect/>
          </a:stretch>
        </p:blipFill>
        <p:spPr bwMode="auto">
          <a:xfrm>
            <a:off x="1619672" y="1484784"/>
            <a:ext cx="5979445" cy="4680520"/>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smtClean="0">
                <a:latin typeface="Book Antiqua" pitchFamily="18" charset="0"/>
              </a:rPr>
              <a:t>The Political Compass</a:t>
            </a:r>
            <a:endParaRPr lang="en-AU" sz="54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44034" name="Picture 2" descr="https://www.politicalcompass.org/images/aus2016.png"/>
          <p:cNvPicPr>
            <a:picLocks noChangeAspect="1" noChangeArrowheads="1"/>
          </p:cNvPicPr>
          <p:nvPr/>
        </p:nvPicPr>
        <p:blipFill>
          <a:blip r:embed="rId3" cstate="print"/>
          <a:srcRect/>
          <a:stretch>
            <a:fillRect/>
          </a:stretch>
        </p:blipFill>
        <p:spPr bwMode="auto">
          <a:xfrm>
            <a:off x="539552" y="2132856"/>
            <a:ext cx="3810000" cy="3810000"/>
          </a:xfrm>
          <a:prstGeom prst="rect">
            <a:avLst/>
          </a:prstGeom>
          <a:noFill/>
        </p:spPr>
      </p:pic>
      <p:pic>
        <p:nvPicPr>
          <p:cNvPr id="44036" name="Picture 4" descr="https://www.politicalcompass.org/images/usprimaries2016.png"/>
          <p:cNvPicPr>
            <a:picLocks noChangeAspect="1" noChangeArrowheads="1"/>
          </p:cNvPicPr>
          <p:nvPr/>
        </p:nvPicPr>
        <p:blipFill>
          <a:blip r:embed="rId4" cstate="print"/>
          <a:srcRect/>
          <a:stretch>
            <a:fillRect/>
          </a:stretch>
        </p:blipFill>
        <p:spPr bwMode="auto">
          <a:xfrm>
            <a:off x="4499992" y="2132856"/>
            <a:ext cx="3810000" cy="3810000"/>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smtClean="0">
                <a:latin typeface="Book Antiqua" pitchFamily="18" charset="0"/>
              </a:rPr>
              <a:t>Alternative Right</a:t>
            </a:r>
            <a:endParaRPr lang="en-AU" sz="54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539552" y="1340768"/>
            <a:ext cx="7848872" cy="3970318"/>
          </a:xfrm>
          <a:prstGeom prst="rect">
            <a:avLst/>
          </a:prstGeom>
        </p:spPr>
        <p:txBody>
          <a:bodyPr wrap="square">
            <a:spAutoFit/>
          </a:bodyPr>
          <a:lstStyle/>
          <a:p>
            <a:pPr>
              <a:lnSpc>
                <a:spcPct val="150000"/>
              </a:lnSpc>
              <a:buFont typeface="Arial" pitchFamily="34" charset="0"/>
              <a:buChar char="•"/>
            </a:pPr>
            <a:r>
              <a:rPr lang="en-AU" sz="2800" dirty="0" smtClean="0"/>
              <a:t> Term attributed to Richard Spencer, 2010</a:t>
            </a:r>
          </a:p>
          <a:p>
            <a:pPr>
              <a:lnSpc>
                <a:spcPct val="150000"/>
              </a:lnSpc>
              <a:buFont typeface="Arial" pitchFamily="34" charset="0"/>
              <a:buChar char="•"/>
            </a:pPr>
            <a:r>
              <a:rPr lang="en-AU" sz="2800" dirty="0" smtClean="0"/>
              <a:t> A loose collection of ideas and personalities</a:t>
            </a:r>
          </a:p>
          <a:p>
            <a:pPr>
              <a:lnSpc>
                <a:spcPct val="150000"/>
              </a:lnSpc>
              <a:buFont typeface="Arial" pitchFamily="34" charset="0"/>
              <a:buChar char="•"/>
            </a:pPr>
            <a:r>
              <a:rPr lang="en-AU" sz="2800" dirty="0" smtClean="0"/>
              <a:t> Mostly based online</a:t>
            </a:r>
          </a:p>
          <a:p>
            <a:pPr>
              <a:lnSpc>
                <a:spcPct val="150000"/>
              </a:lnSpc>
              <a:buFont typeface="Arial" pitchFamily="34" charset="0"/>
              <a:buChar char="•"/>
            </a:pPr>
            <a:r>
              <a:rPr lang="en-AU" sz="2800" dirty="0" smtClean="0"/>
              <a:t> Tend to support Donald Trump</a:t>
            </a:r>
          </a:p>
          <a:p>
            <a:pPr>
              <a:lnSpc>
                <a:spcPct val="150000"/>
              </a:lnSpc>
              <a:buFont typeface="Arial" pitchFamily="34" charset="0"/>
              <a:buChar char="•"/>
            </a:pPr>
            <a:r>
              <a:rPr lang="en-AU" sz="2800" dirty="0" smtClean="0"/>
              <a:t> Leading outlet is the </a:t>
            </a:r>
            <a:r>
              <a:rPr lang="en-AU" sz="2800" dirty="0" err="1" smtClean="0"/>
              <a:t>Breitbart</a:t>
            </a:r>
            <a:r>
              <a:rPr lang="en-AU" sz="2800" dirty="0" smtClean="0"/>
              <a:t> News Network (Steve </a:t>
            </a:r>
            <a:r>
              <a:rPr lang="en-AU" sz="2800" dirty="0" err="1" smtClean="0"/>
              <a:t>Bannon</a:t>
            </a:r>
            <a:r>
              <a:rPr lang="en-AU" sz="2800" dirty="0" smtClean="0"/>
              <a:t>)</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smtClean="0">
                <a:latin typeface="Book Antiqua" pitchFamily="18" charset="0"/>
              </a:rPr>
              <a:t>Alternative Right</a:t>
            </a:r>
            <a:endParaRPr lang="en-AU" sz="54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539552" y="1340768"/>
            <a:ext cx="7848872" cy="3323987"/>
          </a:xfrm>
          <a:prstGeom prst="rect">
            <a:avLst/>
          </a:prstGeom>
        </p:spPr>
        <p:txBody>
          <a:bodyPr wrap="square">
            <a:spAutoFit/>
          </a:bodyPr>
          <a:lstStyle/>
          <a:p>
            <a:pPr>
              <a:lnSpc>
                <a:spcPct val="150000"/>
              </a:lnSpc>
              <a:buFont typeface="Arial" pitchFamily="34" charset="0"/>
              <a:buChar char="•"/>
            </a:pPr>
            <a:r>
              <a:rPr lang="en-AU" sz="2800" dirty="0" smtClean="0"/>
              <a:t> White nationalism – protect the white race</a:t>
            </a:r>
          </a:p>
          <a:p>
            <a:pPr>
              <a:lnSpc>
                <a:spcPct val="150000"/>
              </a:lnSpc>
              <a:buFont typeface="Arial" pitchFamily="34" charset="0"/>
              <a:buChar char="•"/>
            </a:pPr>
            <a:r>
              <a:rPr lang="en-AU" sz="2800" dirty="0" smtClean="0"/>
              <a:t> Anti-immigration, anti-minority race rights</a:t>
            </a:r>
          </a:p>
          <a:p>
            <a:pPr>
              <a:lnSpc>
                <a:spcPct val="150000"/>
              </a:lnSpc>
              <a:buFont typeface="Arial" pitchFamily="34" charset="0"/>
              <a:buChar char="•"/>
            </a:pPr>
            <a:r>
              <a:rPr lang="en-AU" sz="2800" dirty="0" smtClean="0"/>
              <a:t> Strong opposition to political correctness</a:t>
            </a:r>
          </a:p>
          <a:p>
            <a:pPr>
              <a:lnSpc>
                <a:spcPct val="150000"/>
              </a:lnSpc>
              <a:buFont typeface="Arial" pitchFamily="34" charset="0"/>
              <a:buChar char="•"/>
            </a:pPr>
            <a:r>
              <a:rPr lang="en-AU" sz="2800" dirty="0" smtClean="0"/>
              <a:t> Often supportive of authoritarianism</a:t>
            </a:r>
          </a:p>
          <a:p>
            <a:pPr>
              <a:lnSpc>
                <a:spcPct val="150000"/>
              </a:lnSpc>
              <a:buFont typeface="Arial" pitchFamily="34" charset="0"/>
              <a:buChar char="•"/>
            </a:pPr>
            <a:r>
              <a:rPr lang="en-AU" sz="2800" dirty="0" smtClean="0"/>
              <a:t> Associated with anti-feminist movement</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smtClean="0">
                <a:latin typeface="Book Antiqua" pitchFamily="18" charset="0"/>
              </a:rPr>
              <a:t>Alternative Right</a:t>
            </a:r>
            <a:endParaRPr lang="en-AU" sz="54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48130" name="Picture 2" descr="https://itsgoingdown.org/wp-content/uploads/2017/01/milo.jpg"/>
          <p:cNvPicPr>
            <a:picLocks noChangeAspect="1" noChangeArrowheads="1"/>
          </p:cNvPicPr>
          <p:nvPr/>
        </p:nvPicPr>
        <p:blipFill>
          <a:blip r:embed="rId3" cstate="print"/>
          <a:srcRect/>
          <a:stretch>
            <a:fillRect/>
          </a:stretch>
        </p:blipFill>
        <p:spPr bwMode="auto">
          <a:xfrm>
            <a:off x="6084168" y="980727"/>
            <a:ext cx="3059832" cy="1873367"/>
          </a:xfrm>
          <a:prstGeom prst="rect">
            <a:avLst/>
          </a:prstGeom>
          <a:noFill/>
        </p:spPr>
      </p:pic>
      <p:pic>
        <p:nvPicPr>
          <p:cNvPr id="48132" name="Picture 4" descr="https://cdn-enterprise.discourse.org/boingboing/uploads/default/original/3X/8/9/893ef6b7745f596e9b2d66e151cbf7caf717b12f.jpg"/>
          <p:cNvPicPr>
            <a:picLocks noChangeAspect="1" noChangeArrowheads="1"/>
          </p:cNvPicPr>
          <p:nvPr/>
        </p:nvPicPr>
        <p:blipFill>
          <a:blip r:embed="rId4" cstate="print"/>
          <a:srcRect/>
          <a:stretch>
            <a:fillRect/>
          </a:stretch>
        </p:blipFill>
        <p:spPr bwMode="auto">
          <a:xfrm>
            <a:off x="0" y="2565096"/>
            <a:ext cx="3203848" cy="2376072"/>
          </a:xfrm>
          <a:prstGeom prst="rect">
            <a:avLst/>
          </a:prstGeom>
          <a:noFill/>
        </p:spPr>
      </p:pic>
      <p:pic>
        <p:nvPicPr>
          <p:cNvPr id="48134" name="Picture 6" descr="https://img.washingtonpost.com/rf/image_480w/2010-2019/WashingtonPost/2015/07/18/National-Enterprise/Images/2015-07-18T213402Z_01_CLB101_RTRIDSP_3_USA-SOUTH-CAROLINA-KLAN.jpg?uuid=ieSkFC2mEeWiUEK9gS78CQ"/>
          <p:cNvPicPr>
            <a:picLocks noChangeAspect="1" noChangeArrowheads="1"/>
          </p:cNvPicPr>
          <p:nvPr/>
        </p:nvPicPr>
        <p:blipFill>
          <a:blip r:embed="rId5" cstate="print"/>
          <a:srcRect/>
          <a:stretch>
            <a:fillRect/>
          </a:stretch>
        </p:blipFill>
        <p:spPr bwMode="auto">
          <a:xfrm>
            <a:off x="6084168" y="2773877"/>
            <a:ext cx="3059832" cy="1906021"/>
          </a:xfrm>
          <a:prstGeom prst="rect">
            <a:avLst/>
          </a:prstGeom>
          <a:noFill/>
        </p:spPr>
      </p:pic>
      <p:pic>
        <p:nvPicPr>
          <p:cNvPr id="48136" name="Picture 8" descr="Image result for alt right"/>
          <p:cNvPicPr>
            <a:picLocks noChangeAspect="1" noChangeArrowheads="1"/>
          </p:cNvPicPr>
          <p:nvPr/>
        </p:nvPicPr>
        <p:blipFill>
          <a:blip r:embed="rId6" cstate="print"/>
          <a:srcRect/>
          <a:stretch>
            <a:fillRect/>
          </a:stretch>
        </p:blipFill>
        <p:spPr bwMode="auto">
          <a:xfrm>
            <a:off x="0" y="4893817"/>
            <a:ext cx="3491879" cy="1964183"/>
          </a:xfrm>
          <a:prstGeom prst="rect">
            <a:avLst/>
          </a:prstGeom>
          <a:noFill/>
        </p:spPr>
      </p:pic>
      <p:pic>
        <p:nvPicPr>
          <p:cNvPr id="48138" name="Picture 10" descr="Image result for alt right"/>
          <p:cNvPicPr>
            <a:picLocks noChangeAspect="1" noChangeArrowheads="1"/>
          </p:cNvPicPr>
          <p:nvPr/>
        </p:nvPicPr>
        <p:blipFill>
          <a:blip r:embed="rId7" cstate="print"/>
          <a:srcRect l="5263" r="5263" b="8772"/>
          <a:stretch>
            <a:fillRect/>
          </a:stretch>
        </p:blipFill>
        <p:spPr bwMode="auto">
          <a:xfrm>
            <a:off x="3131840" y="4710467"/>
            <a:ext cx="2808312" cy="2147533"/>
          </a:xfrm>
          <a:prstGeom prst="rect">
            <a:avLst/>
          </a:prstGeom>
          <a:noFill/>
        </p:spPr>
      </p:pic>
      <p:pic>
        <p:nvPicPr>
          <p:cNvPr id="48140" name="Picture 12" descr="Related image"/>
          <p:cNvPicPr>
            <a:picLocks noChangeAspect="1" noChangeArrowheads="1"/>
          </p:cNvPicPr>
          <p:nvPr/>
        </p:nvPicPr>
        <p:blipFill>
          <a:blip r:embed="rId8" cstate="print"/>
          <a:srcRect/>
          <a:stretch>
            <a:fillRect/>
          </a:stretch>
        </p:blipFill>
        <p:spPr bwMode="auto">
          <a:xfrm>
            <a:off x="0" y="980728"/>
            <a:ext cx="3275856" cy="1700044"/>
          </a:xfrm>
          <a:prstGeom prst="rect">
            <a:avLst/>
          </a:prstGeom>
          <a:noFill/>
        </p:spPr>
      </p:pic>
      <p:pic>
        <p:nvPicPr>
          <p:cNvPr id="48142" name="Picture 14" descr="Image result for alternative right"/>
          <p:cNvPicPr>
            <a:picLocks noChangeAspect="1" noChangeArrowheads="1"/>
          </p:cNvPicPr>
          <p:nvPr/>
        </p:nvPicPr>
        <p:blipFill>
          <a:blip r:embed="rId9" cstate="print"/>
          <a:srcRect r="15877"/>
          <a:stretch>
            <a:fillRect/>
          </a:stretch>
        </p:blipFill>
        <p:spPr bwMode="auto">
          <a:xfrm>
            <a:off x="5903640" y="4565888"/>
            <a:ext cx="3240360" cy="2292112"/>
          </a:xfrm>
          <a:prstGeom prst="rect">
            <a:avLst/>
          </a:prstGeom>
          <a:noFill/>
        </p:spPr>
      </p:pic>
      <p:pic>
        <p:nvPicPr>
          <p:cNvPr id="48144" name="Picture 16" descr="Image result for anti alt right"/>
          <p:cNvPicPr>
            <a:picLocks noChangeAspect="1" noChangeArrowheads="1"/>
          </p:cNvPicPr>
          <p:nvPr/>
        </p:nvPicPr>
        <p:blipFill>
          <a:blip r:embed="rId10" cstate="print"/>
          <a:srcRect/>
          <a:stretch>
            <a:fillRect/>
          </a:stretch>
        </p:blipFill>
        <p:spPr bwMode="auto">
          <a:xfrm>
            <a:off x="2454524" y="980728"/>
            <a:ext cx="3744416" cy="3744416"/>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smtClean="0">
                <a:latin typeface="Book Antiqua" pitchFamily="18" charset="0"/>
              </a:rPr>
              <a:t>Regressive Left</a:t>
            </a:r>
            <a:endParaRPr lang="en-AU" sz="54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539552" y="1340768"/>
            <a:ext cx="7848872" cy="4616648"/>
          </a:xfrm>
          <a:prstGeom prst="rect">
            <a:avLst/>
          </a:prstGeom>
        </p:spPr>
        <p:txBody>
          <a:bodyPr wrap="square">
            <a:spAutoFit/>
          </a:bodyPr>
          <a:lstStyle/>
          <a:p>
            <a:pPr>
              <a:lnSpc>
                <a:spcPct val="150000"/>
              </a:lnSpc>
              <a:buFont typeface="Arial" pitchFamily="34" charset="0"/>
              <a:buChar char="•"/>
            </a:pPr>
            <a:r>
              <a:rPr lang="en-AU" sz="2800" dirty="0" smtClean="0"/>
              <a:t> Term coined by anti-Islamism activist Maajid </a:t>
            </a:r>
            <a:r>
              <a:rPr lang="en-AU" sz="2800" dirty="0" err="1" smtClean="0"/>
              <a:t>Nawaz</a:t>
            </a:r>
            <a:r>
              <a:rPr lang="en-AU" sz="2800" dirty="0" smtClean="0"/>
              <a:t> in 2012</a:t>
            </a:r>
          </a:p>
          <a:p>
            <a:pPr>
              <a:lnSpc>
                <a:spcPct val="150000"/>
              </a:lnSpc>
              <a:buFont typeface="Arial" pitchFamily="34" charset="0"/>
              <a:buChar char="•"/>
            </a:pPr>
            <a:r>
              <a:rPr lang="en-AU" sz="2800" dirty="0" smtClean="0"/>
              <a:t> Entirely a pejorative term – not a movement</a:t>
            </a:r>
          </a:p>
          <a:p>
            <a:pPr>
              <a:lnSpc>
                <a:spcPct val="150000"/>
              </a:lnSpc>
              <a:buFont typeface="Arial" pitchFamily="34" charset="0"/>
              <a:buChar char="•"/>
            </a:pPr>
            <a:r>
              <a:rPr lang="en-AU" sz="2800" dirty="0" smtClean="0"/>
              <a:t> Used by people on the left and right to refer to certain practices and beliefs they don’t like</a:t>
            </a:r>
          </a:p>
          <a:p>
            <a:pPr>
              <a:lnSpc>
                <a:spcPct val="150000"/>
              </a:lnSpc>
              <a:buFont typeface="Arial" pitchFamily="34" charset="0"/>
              <a:buChar char="•"/>
            </a:pPr>
            <a:r>
              <a:rPr lang="en-AU" sz="2800" dirty="0" smtClean="0"/>
              <a:t> Commonly applied to internet ‘social justice warriors’</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smtClean="0">
                <a:latin typeface="Book Antiqua" pitchFamily="18" charset="0"/>
              </a:rPr>
              <a:t>Regressive Left</a:t>
            </a:r>
            <a:endParaRPr lang="en-AU" sz="54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539552" y="1340768"/>
            <a:ext cx="7848872" cy="3970318"/>
          </a:xfrm>
          <a:prstGeom prst="rect">
            <a:avLst/>
          </a:prstGeom>
        </p:spPr>
        <p:txBody>
          <a:bodyPr wrap="square">
            <a:spAutoFit/>
          </a:bodyPr>
          <a:lstStyle/>
          <a:p>
            <a:pPr>
              <a:lnSpc>
                <a:spcPct val="150000"/>
              </a:lnSpc>
            </a:pPr>
            <a:r>
              <a:rPr lang="en-AU" sz="2800" dirty="0" smtClean="0"/>
              <a:t>“A section of the left (that has)... an inherent hesitation to challenge some of the bigotry that can occur within minority communities ... for the sake of political correctness, for the sake of tolerating what they believe is other cultures and respecting different lifestyles.” - Maajid </a:t>
            </a:r>
            <a:r>
              <a:rPr lang="en-AU" sz="2800" dirty="0" err="1" smtClean="0"/>
              <a:t>Nawaz</a:t>
            </a:r>
            <a:r>
              <a:rPr lang="en-AU" sz="2800" dirty="0" smtClean="0"/>
              <a:t>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smtClean="0">
                <a:latin typeface="Book Antiqua" pitchFamily="18" charset="0"/>
              </a:rPr>
              <a:t>Regressive Left</a:t>
            </a:r>
            <a:endParaRPr lang="en-AU" sz="54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539552" y="1340768"/>
            <a:ext cx="7848872" cy="5262979"/>
          </a:xfrm>
          <a:prstGeom prst="rect">
            <a:avLst/>
          </a:prstGeom>
        </p:spPr>
        <p:txBody>
          <a:bodyPr wrap="square">
            <a:spAutoFit/>
          </a:bodyPr>
          <a:lstStyle/>
          <a:p>
            <a:pPr>
              <a:lnSpc>
                <a:spcPct val="150000"/>
              </a:lnSpc>
              <a:buFont typeface="Arial" pitchFamily="34" charset="0"/>
              <a:buChar char="•"/>
            </a:pPr>
            <a:r>
              <a:rPr lang="en-AU" sz="2800" dirty="0" smtClean="0"/>
              <a:t> Criticism of perceived tolerance of intolerant views, especially Islam</a:t>
            </a:r>
          </a:p>
          <a:p>
            <a:pPr>
              <a:lnSpc>
                <a:spcPct val="150000"/>
              </a:lnSpc>
              <a:buFont typeface="Arial" pitchFamily="34" charset="0"/>
              <a:buChar char="•"/>
            </a:pPr>
            <a:r>
              <a:rPr lang="en-AU" sz="2800" dirty="0" smtClean="0"/>
              <a:t> Concern about censorious tendencies (anti free-speech) in some left-wing groups</a:t>
            </a:r>
          </a:p>
          <a:p>
            <a:pPr>
              <a:lnSpc>
                <a:spcPct val="150000"/>
              </a:lnSpc>
              <a:buFont typeface="Arial" pitchFamily="34" charset="0"/>
              <a:buChar char="•"/>
            </a:pPr>
            <a:r>
              <a:rPr lang="en-AU" sz="2800" dirty="0" smtClean="0"/>
              <a:t> Critical of excessive focus of minority rights over ‘human rights’</a:t>
            </a:r>
          </a:p>
          <a:p>
            <a:pPr>
              <a:lnSpc>
                <a:spcPct val="150000"/>
              </a:lnSpc>
              <a:buFont typeface="Arial" pitchFamily="34" charset="0"/>
              <a:buChar char="•"/>
            </a:pPr>
            <a:r>
              <a:rPr lang="en-AU" sz="2800" dirty="0" smtClean="0"/>
              <a:t> Concern of focus on petty issues and personal offence</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smtClean="0">
                <a:latin typeface="Book Antiqua" pitchFamily="18" charset="0"/>
              </a:rPr>
              <a:t>Regressive Left</a:t>
            </a:r>
            <a:endParaRPr lang="en-AU" sz="54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54274" name="Picture 2" descr="Image result for regressive left"/>
          <p:cNvPicPr>
            <a:picLocks noChangeAspect="1" noChangeArrowheads="1"/>
          </p:cNvPicPr>
          <p:nvPr/>
        </p:nvPicPr>
        <p:blipFill>
          <a:blip r:embed="rId3" cstate="print"/>
          <a:srcRect/>
          <a:stretch>
            <a:fillRect/>
          </a:stretch>
        </p:blipFill>
        <p:spPr bwMode="auto">
          <a:xfrm>
            <a:off x="0" y="1052736"/>
            <a:ext cx="3059832" cy="3059832"/>
          </a:xfrm>
          <a:prstGeom prst="rect">
            <a:avLst/>
          </a:prstGeom>
          <a:noFill/>
        </p:spPr>
      </p:pic>
      <p:pic>
        <p:nvPicPr>
          <p:cNvPr id="54276" name="Picture 4" descr="https://thetraumacentral.files.wordpress.com/2015/05/isjw.jpg"/>
          <p:cNvPicPr>
            <a:picLocks noChangeAspect="1" noChangeArrowheads="1"/>
          </p:cNvPicPr>
          <p:nvPr/>
        </p:nvPicPr>
        <p:blipFill>
          <a:blip r:embed="rId4" cstate="print"/>
          <a:srcRect/>
          <a:stretch>
            <a:fillRect/>
          </a:stretch>
        </p:blipFill>
        <p:spPr bwMode="auto">
          <a:xfrm>
            <a:off x="6219056" y="3933056"/>
            <a:ext cx="2924944" cy="2924944"/>
          </a:xfrm>
          <a:prstGeom prst="rect">
            <a:avLst/>
          </a:prstGeom>
          <a:noFill/>
        </p:spPr>
      </p:pic>
      <p:pic>
        <p:nvPicPr>
          <p:cNvPr id="54280" name="Picture 8" descr="http://img07.deviantart.net/4896/i/2016/005/9/9/the_cowardice_of_the_left_by_americandreaming-d7zwvoh.jpg"/>
          <p:cNvPicPr>
            <a:picLocks noChangeAspect="1" noChangeArrowheads="1"/>
          </p:cNvPicPr>
          <p:nvPr/>
        </p:nvPicPr>
        <p:blipFill>
          <a:blip r:embed="rId5" cstate="print"/>
          <a:srcRect/>
          <a:stretch>
            <a:fillRect/>
          </a:stretch>
        </p:blipFill>
        <p:spPr bwMode="auto">
          <a:xfrm>
            <a:off x="5966512" y="980728"/>
            <a:ext cx="3177488" cy="1709886"/>
          </a:xfrm>
          <a:prstGeom prst="rect">
            <a:avLst/>
          </a:prstGeom>
          <a:noFill/>
        </p:spPr>
      </p:pic>
      <p:pic>
        <p:nvPicPr>
          <p:cNvPr id="54282" name="Picture 10" descr="Related image"/>
          <p:cNvPicPr>
            <a:picLocks noChangeAspect="1" noChangeArrowheads="1"/>
          </p:cNvPicPr>
          <p:nvPr/>
        </p:nvPicPr>
        <p:blipFill>
          <a:blip r:embed="rId6" cstate="print"/>
          <a:srcRect t="14302"/>
          <a:stretch>
            <a:fillRect/>
          </a:stretch>
        </p:blipFill>
        <p:spPr bwMode="auto">
          <a:xfrm>
            <a:off x="3059832" y="980728"/>
            <a:ext cx="2992395" cy="2588915"/>
          </a:xfrm>
          <a:prstGeom prst="rect">
            <a:avLst/>
          </a:prstGeom>
          <a:noFill/>
        </p:spPr>
      </p:pic>
      <p:pic>
        <p:nvPicPr>
          <p:cNvPr id="54284" name="Picture 12" descr="Image result for regressive left"/>
          <p:cNvPicPr>
            <a:picLocks noChangeAspect="1" noChangeArrowheads="1"/>
          </p:cNvPicPr>
          <p:nvPr/>
        </p:nvPicPr>
        <p:blipFill>
          <a:blip r:embed="rId7" cstate="print"/>
          <a:srcRect b="6152"/>
          <a:stretch>
            <a:fillRect/>
          </a:stretch>
        </p:blipFill>
        <p:spPr bwMode="auto">
          <a:xfrm>
            <a:off x="3491880" y="5078725"/>
            <a:ext cx="2808312" cy="1779275"/>
          </a:xfrm>
          <a:prstGeom prst="rect">
            <a:avLst/>
          </a:prstGeom>
          <a:noFill/>
        </p:spPr>
      </p:pic>
      <p:pic>
        <p:nvPicPr>
          <p:cNvPr id="54286" name="Picture 14" descr="Image result for islamophobia"/>
          <p:cNvPicPr>
            <a:picLocks noChangeAspect="1" noChangeArrowheads="1"/>
          </p:cNvPicPr>
          <p:nvPr/>
        </p:nvPicPr>
        <p:blipFill>
          <a:blip r:embed="rId8" cstate="print"/>
          <a:srcRect/>
          <a:stretch>
            <a:fillRect/>
          </a:stretch>
        </p:blipFill>
        <p:spPr bwMode="auto">
          <a:xfrm>
            <a:off x="3059832" y="2996952"/>
            <a:ext cx="3312368" cy="2206866"/>
          </a:xfrm>
          <a:prstGeom prst="rect">
            <a:avLst/>
          </a:prstGeom>
          <a:noFill/>
        </p:spPr>
      </p:pic>
      <p:pic>
        <p:nvPicPr>
          <p:cNvPr id="54288" name="Picture 16" descr="Image result for islamophobia"/>
          <p:cNvPicPr>
            <a:picLocks noChangeAspect="1" noChangeArrowheads="1"/>
          </p:cNvPicPr>
          <p:nvPr/>
        </p:nvPicPr>
        <p:blipFill>
          <a:blip r:embed="rId9" cstate="print"/>
          <a:srcRect/>
          <a:stretch>
            <a:fillRect/>
          </a:stretch>
        </p:blipFill>
        <p:spPr bwMode="auto">
          <a:xfrm>
            <a:off x="6084168" y="2420888"/>
            <a:ext cx="3059832" cy="1778528"/>
          </a:xfrm>
          <a:prstGeom prst="rect">
            <a:avLst/>
          </a:prstGeom>
          <a:noFill/>
        </p:spPr>
      </p:pic>
      <p:pic>
        <p:nvPicPr>
          <p:cNvPr id="54278" name="Picture 6" descr="http://cdn.thedailybeast.com/content/dailybeast/articles/2015/08/08/the-british-left-s-hypocritical-embrace-of-islamism/jcr:content/image.img.2000.jpg/1439137674679.cached.jpg"/>
          <p:cNvPicPr>
            <a:picLocks noChangeAspect="1" noChangeArrowheads="1"/>
          </p:cNvPicPr>
          <p:nvPr/>
        </p:nvPicPr>
        <p:blipFill>
          <a:blip r:embed="rId10" cstate="print"/>
          <a:srcRect/>
          <a:stretch>
            <a:fillRect/>
          </a:stretch>
        </p:blipFill>
        <p:spPr bwMode="auto">
          <a:xfrm>
            <a:off x="1" y="4509120"/>
            <a:ext cx="3522091" cy="2348879"/>
          </a:xfrm>
          <a:prstGeom prst="rect">
            <a:avLst/>
          </a:prstGeom>
          <a:noFill/>
        </p:spPr>
      </p:pic>
      <p:pic>
        <p:nvPicPr>
          <p:cNvPr id="54290" name="Picture 18" descr="Image result for liberalism"/>
          <p:cNvPicPr>
            <a:picLocks noChangeAspect="1" noChangeArrowheads="1"/>
          </p:cNvPicPr>
          <p:nvPr/>
        </p:nvPicPr>
        <p:blipFill>
          <a:blip r:embed="rId11" cstate="print"/>
          <a:srcRect/>
          <a:stretch>
            <a:fillRect/>
          </a:stretch>
        </p:blipFill>
        <p:spPr bwMode="auto">
          <a:xfrm>
            <a:off x="0" y="3140968"/>
            <a:ext cx="1979712" cy="1715751"/>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smtClean="0">
                <a:latin typeface="Book Antiqua" pitchFamily="18" charset="0"/>
              </a:rPr>
              <a:t>Alternative Right</a:t>
            </a:r>
            <a:endParaRPr lang="en-AU" sz="54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56322" name="Picture 2" descr="https://img.4plebs.org/boards/pol/image/1468/90/1468905277176.jpg"/>
          <p:cNvPicPr>
            <a:picLocks noChangeAspect="1" noChangeArrowheads="1"/>
          </p:cNvPicPr>
          <p:nvPr/>
        </p:nvPicPr>
        <p:blipFill>
          <a:blip r:embed="rId3" cstate="print"/>
          <a:srcRect/>
          <a:stretch>
            <a:fillRect/>
          </a:stretch>
        </p:blipFill>
        <p:spPr bwMode="auto">
          <a:xfrm>
            <a:off x="35496" y="188640"/>
            <a:ext cx="9072220" cy="6597352"/>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2591</TotalTime>
  <Words>336</Words>
  <Application>Microsoft Office PowerPoint</Application>
  <PresentationFormat>On-screen Show (4:3)</PresentationFormat>
  <Paragraphs>61</Paragraphs>
  <Slides>19</Slides>
  <Notes>19</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Regressive Left, Alternative Right – Rationality and Politics</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Fods12</dc:creator>
  <cp:lastModifiedBy>HP User</cp:lastModifiedBy>
  <cp:revision>292</cp:revision>
  <dcterms:created xsi:type="dcterms:W3CDTF">2014-03-21T04:49:25Z</dcterms:created>
  <dcterms:modified xsi:type="dcterms:W3CDTF">2017-03-22T21:14:45Z</dcterms:modified>
</cp:coreProperties>
</file>