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324" r:id="rId4"/>
    <p:sldId id="289" r:id="rId5"/>
    <p:sldId id="285" r:id="rId6"/>
    <p:sldId id="293" r:id="rId7"/>
    <p:sldId id="308" r:id="rId8"/>
    <p:sldId id="326" r:id="rId9"/>
    <p:sldId id="288" r:id="rId10"/>
    <p:sldId id="315" r:id="rId11"/>
    <p:sldId id="327" r:id="rId12"/>
    <p:sldId id="286" r:id="rId13"/>
    <p:sldId id="318" r:id="rId14"/>
    <p:sldId id="321" r:id="rId15"/>
    <p:sldId id="322" r:id="rId16"/>
    <p:sldId id="323" r:id="rId17"/>
    <p:sldId id="320" r:id="rId18"/>
    <p:sldId id="304" r:id="rId19"/>
    <p:sldId id="306" r:id="rId20"/>
    <p:sldId id="32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63" autoAdjust="0"/>
    <p:restoredTop sz="94660"/>
  </p:normalViewPr>
  <p:slideViewPr>
    <p:cSldViewPr>
      <p:cViewPr varScale="1">
        <p:scale>
          <a:sx n="118" d="100"/>
          <a:sy n="11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16/10/2015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thegodlesstheist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352928" cy="2520280"/>
          </a:xfrm>
        </p:spPr>
        <p:txBody>
          <a:bodyPr>
            <a:noAutofit/>
          </a:bodyPr>
          <a:lstStyle/>
          <a:p>
            <a:r>
              <a:rPr lang="en-AU" sz="1800" dirty="0"/>
              <a:t>Synopsis: </a:t>
            </a:r>
            <a:r>
              <a:rPr lang="en-AU" sz="1800" dirty="0" smtClean="0"/>
              <a:t>Many people think about science in a fairly simplistic way: collect evidence, formulate a theory, test the theory. </a:t>
            </a:r>
            <a:r>
              <a:rPr lang="en-AU" sz="1800" dirty="0" smtClean="0"/>
              <a:t>I question </a:t>
            </a:r>
            <a:r>
              <a:rPr lang="en-AU" sz="1800" dirty="0" smtClean="0"/>
              <a:t>this simple understanding of science by examining of the key controversies in philosophy of science, including the theory-</a:t>
            </a:r>
            <a:r>
              <a:rPr lang="en-AU" sz="1800" dirty="0" err="1" smtClean="0"/>
              <a:t>ladenness</a:t>
            </a:r>
            <a:r>
              <a:rPr lang="en-AU" sz="1800" dirty="0" smtClean="0"/>
              <a:t> of observation, </a:t>
            </a:r>
            <a:r>
              <a:rPr lang="en-AU" sz="1800" dirty="0" err="1" smtClean="0"/>
              <a:t>underdetermination</a:t>
            </a:r>
            <a:r>
              <a:rPr lang="en-AU" sz="1800" dirty="0" smtClean="0"/>
              <a:t>, theory choice, and the nature of scientific explanation. I </a:t>
            </a:r>
            <a:r>
              <a:rPr lang="en-AU" sz="1800" dirty="0" smtClean="0"/>
              <a:t>argue </a:t>
            </a:r>
            <a:r>
              <a:rPr lang="en-AU" sz="1800" dirty="0" smtClean="0"/>
              <a:t>that philosophy of science paints a much richer and messier picture of the relationship between science and truth than many people commonly imagine, and highlight why I think some knowledge of philosophy of science is important for both producers and consumers of scientific </a:t>
            </a:r>
            <a:r>
              <a:rPr lang="en-AU" sz="1800" dirty="0" smtClean="0"/>
              <a:t>knowledge.</a:t>
            </a:r>
            <a:endParaRPr lang="en-AU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James Fodor, </a:t>
            </a:r>
            <a:r>
              <a:rPr lang="en-AU" sz="2400" dirty="0" smtClean="0"/>
              <a:t>16</a:t>
            </a:r>
            <a:r>
              <a:rPr lang="en-AU" sz="2400" baseline="30000" dirty="0" smtClean="0"/>
              <a:t>th</a:t>
            </a:r>
            <a:r>
              <a:rPr lang="en-AU" sz="2400" dirty="0" smtClean="0"/>
              <a:t> Oct 2015</a:t>
            </a:r>
            <a:endParaRPr lang="en-AU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251520" y="260648"/>
            <a:ext cx="86409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400" dirty="0" smtClean="0">
                <a:latin typeface="Book Antiqua" pitchFamily="18" charset="0"/>
              </a:rPr>
              <a:t>Philosophy </a:t>
            </a:r>
            <a:r>
              <a:rPr lang="en-AU" sz="4400" dirty="0" smtClean="0">
                <a:latin typeface="Book Antiqua" pitchFamily="18" charset="0"/>
              </a:rPr>
              <a:t>of </a:t>
            </a:r>
            <a:r>
              <a:rPr lang="en-AU" sz="4400" dirty="0" smtClean="0">
                <a:latin typeface="Book Antiqua" pitchFamily="18" charset="0"/>
              </a:rPr>
              <a:t>Science:</a:t>
            </a:r>
            <a:br>
              <a:rPr lang="en-AU" sz="4400" dirty="0" smtClean="0">
                <a:latin typeface="Book Antiqua" pitchFamily="18" charset="0"/>
              </a:rPr>
            </a:br>
            <a:r>
              <a:rPr lang="en-AU" sz="3200" dirty="0" smtClean="0">
                <a:latin typeface="Book Antiqua" pitchFamily="18" charset="0"/>
              </a:rPr>
              <a:t>What </a:t>
            </a:r>
            <a:r>
              <a:rPr lang="en-AU" sz="3200" dirty="0" err="1" smtClean="0">
                <a:latin typeface="Book Antiqua" pitchFamily="18" charset="0"/>
              </a:rPr>
              <a:t>Skeptics</a:t>
            </a:r>
            <a:r>
              <a:rPr lang="en-AU" sz="3200" dirty="0" smtClean="0">
                <a:latin typeface="Book Antiqua" pitchFamily="18" charset="0"/>
              </a:rPr>
              <a:t> Need to Know</a:t>
            </a:r>
            <a:endParaRPr lang="en-AU" sz="3600" dirty="0">
              <a:latin typeface="Book Antiqua" pitchFamily="18" charset="0"/>
            </a:endParaRPr>
          </a:p>
        </p:txBody>
      </p:sp>
      <p:pic>
        <p:nvPicPr>
          <p:cNvPr id="13314" name="Picture 2" descr="http://undsci.berkeley.edu/images/us101/sci_nons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984490"/>
            <a:ext cx="5400600" cy="2108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1124744"/>
            <a:ext cx="80648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“</a:t>
            </a:r>
            <a:r>
              <a:rPr lang="en-AU" sz="3200" dirty="0" smtClean="0"/>
              <a:t>The” </a:t>
            </a:r>
            <a:r>
              <a:rPr lang="en-AU" sz="3200" dirty="0" smtClean="0"/>
              <a:t>Scientific </a:t>
            </a:r>
            <a:r>
              <a:rPr lang="en-AU" sz="3200" dirty="0" smtClean="0"/>
              <a:t>Method</a:t>
            </a:r>
            <a:endParaRPr lang="en-AU" sz="3200" dirty="0" smtClean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The Theory-</a:t>
            </a:r>
            <a:r>
              <a:rPr lang="en-AU" sz="3200" dirty="0" err="1" smtClean="0"/>
              <a:t>Ladenness</a:t>
            </a:r>
            <a:r>
              <a:rPr lang="en-AU" sz="3200" dirty="0" smtClean="0"/>
              <a:t> of Observation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</a:t>
            </a:r>
            <a:r>
              <a:rPr lang="en-AU" sz="3200" dirty="0" err="1" smtClean="0"/>
              <a:t>Confirmational</a:t>
            </a:r>
            <a:r>
              <a:rPr lang="en-AU" sz="3200" dirty="0" smtClean="0"/>
              <a:t> Holism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Underdetermination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Models of Scientific Explanation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</a:t>
            </a:r>
            <a:r>
              <a:rPr lang="en-AU" sz="3200" dirty="0" smtClean="0"/>
              <a:t>Conclusions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3200" dirty="0" smtClean="0"/>
              <a:t> Further Reading</a:t>
            </a:r>
            <a:endParaRPr lang="en-AU" sz="32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0. </a:t>
            </a:r>
            <a:r>
              <a:rPr lang="en-AU" sz="4000" dirty="0" smtClean="0"/>
              <a:t>Overview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556792"/>
            <a:ext cx="85689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According to the Scientific Method, we test theories by making empirical observations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</a:t>
            </a:r>
            <a:r>
              <a:rPr lang="en-AU" sz="2800" dirty="0" smtClean="0"/>
              <a:t>we cannot make </a:t>
            </a:r>
            <a:r>
              <a:rPr lang="en-AU" sz="2800" dirty="0" smtClean="0"/>
              <a:t>observations without appealing to </a:t>
            </a:r>
            <a:r>
              <a:rPr lang="en-AU" sz="2800" dirty="0" smtClean="0"/>
              <a:t>some </a:t>
            </a:r>
            <a:r>
              <a:rPr lang="en-AU" sz="2800" dirty="0" smtClean="0"/>
              <a:t>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Evidence doesn’t “speak for itself” – requires theory-laden interpretation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1. “</a:t>
            </a:r>
            <a:r>
              <a:rPr lang="en-AU" sz="4000" dirty="0" smtClean="0"/>
              <a:t>The” </a:t>
            </a:r>
            <a:r>
              <a:rPr lang="en-AU" sz="4000" dirty="0" smtClean="0"/>
              <a:t>Scientific </a:t>
            </a:r>
            <a:r>
              <a:rPr lang="en-AU" sz="4000" dirty="0" smtClean="0"/>
              <a:t>Method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Downloads\86144647.png"/>
          <p:cNvPicPr>
            <a:picLocks noChangeAspect="1" noChangeArrowheads="1"/>
          </p:cNvPicPr>
          <p:nvPr/>
        </p:nvPicPr>
        <p:blipFill>
          <a:blip r:embed="rId2" cstate="print"/>
          <a:srcRect l="6585" t="20250" r="8637" b="7319"/>
          <a:stretch>
            <a:fillRect/>
          </a:stretch>
        </p:blipFill>
        <p:spPr bwMode="auto">
          <a:xfrm>
            <a:off x="395536" y="1124744"/>
            <a:ext cx="8424936" cy="5398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556792"/>
            <a:ext cx="52565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According to the Scientific Method, we test theories by making empirical observations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</a:t>
            </a:r>
            <a:r>
              <a:rPr lang="en-AU" sz="2800" dirty="0" smtClean="0"/>
              <a:t>we cannot make </a:t>
            </a:r>
            <a:r>
              <a:rPr lang="en-AU" sz="2800" dirty="0" smtClean="0"/>
              <a:t>observations without appealing to </a:t>
            </a:r>
            <a:r>
              <a:rPr lang="en-AU" sz="2800" dirty="0" smtClean="0"/>
              <a:t>some </a:t>
            </a:r>
            <a:r>
              <a:rPr lang="en-AU" sz="2800" dirty="0" smtClean="0"/>
              <a:t>theory?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Evidence doesn’t “speak for itself” – requires theory-laden interpretation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elte.prompt.hu/sites/default/files/tananyagok/bev_tudomanyfilozofiaba/images/5b6abb09.jpg"/>
          <p:cNvPicPr>
            <a:picLocks noChangeAspect="1" noChangeArrowheads="1"/>
          </p:cNvPicPr>
          <p:nvPr/>
        </p:nvPicPr>
        <p:blipFill>
          <a:blip r:embed="rId2" cstate="print"/>
          <a:srcRect b="3724"/>
          <a:stretch>
            <a:fillRect/>
          </a:stretch>
        </p:blipFill>
        <p:spPr bwMode="auto">
          <a:xfrm>
            <a:off x="5508104" y="1628800"/>
            <a:ext cx="3421622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55568" y="5373216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Thomas Kuhn (1922-1996)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0" name="Picture 10" descr="http://www.cs.dartmouth.edu/~dwagn/aiproj/davey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398588"/>
            <a:ext cx="3024336" cy="22707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2. Theory-</a:t>
            </a:r>
            <a:r>
              <a:rPr lang="en-AU" sz="4000" dirty="0" err="1" smtClean="0"/>
              <a:t>Ladenness</a:t>
            </a:r>
            <a:r>
              <a:rPr lang="en-AU" sz="4000" dirty="0" smtClean="0"/>
              <a:t> of Observation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http://people.cryst.bbk.ac.uk/~ubcg48a/deptonly/nmr/nicknmr3.gif"/>
          <p:cNvPicPr>
            <a:picLocks noChangeAspect="1" noChangeArrowheads="1"/>
          </p:cNvPicPr>
          <p:nvPr/>
        </p:nvPicPr>
        <p:blipFill>
          <a:blip r:embed="rId3" cstate="print"/>
          <a:srcRect l="11289"/>
          <a:stretch>
            <a:fillRect/>
          </a:stretch>
        </p:blipFill>
        <p:spPr bwMode="auto">
          <a:xfrm>
            <a:off x="5436096" y="3789040"/>
            <a:ext cx="3528392" cy="2877780"/>
          </a:xfrm>
          <a:prstGeom prst="rect">
            <a:avLst/>
          </a:prstGeom>
          <a:noFill/>
        </p:spPr>
      </p:pic>
      <p:pic>
        <p:nvPicPr>
          <p:cNvPr id="25604" name="Picture 4" descr="http://path.upmc.edu/cases/case137/images/micro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526846" y="3343270"/>
            <a:ext cx="3952753" cy="2540037"/>
          </a:xfrm>
          <a:prstGeom prst="rect">
            <a:avLst/>
          </a:prstGeom>
          <a:noFill/>
        </p:spPr>
      </p:pic>
      <p:pic>
        <p:nvPicPr>
          <p:cNvPr id="25606" name="Picture 6" descr="http://www.naturphilosophie.co.uk/wp-content/uploads/2013/01/Bubble-chamb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908720"/>
            <a:ext cx="4464496" cy="2481114"/>
          </a:xfrm>
          <a:prstGeom prst="rect">
            <a:avLst/>
          </a:prstGeom>
          <a:noFill/>
        </p:spPr>
      </p:pic>
      <p:pic>
        <p:nvPicPr>
          <p:cNvPr id="25608" name="Picture 8" descr="https://62e528761d0685343e1c-f3d1b99a743ffa4142d9d7f1978d9686.ssl.cf2.rackcdn.com/files/40005/area14mp/4bbrxnyb-13909035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908720"/>
            <a:ext cx="2479586" cy="2520280"/>
          </a:xfrm>
          <a:prstGeom prst="rect">
            <a:avLst/>
          </a:prstGeom>
          <a:noFill/>
        </p:spPr>
      </p:pic>
      <p:pic>
        <p:nvPicPr>
          <p:cNvPr id="25612" name="Picture 12" descr="http://www.kyb.tuebingen.mpg.de/fileadmin/user_upload/files/Employees/ehses/figure_image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908720"/>
            <a:ext cx="3600400" cy="2849039"/>
          </a:xfrm>
          <a:prstGeom prst="rect">
            <a:avLst/>
          </a:prstGeom>
          <a:noFill/>
        </p:spPr>
      </p:pic>
      <p:pic>
        <p:nvPicPr>
          <p:cNvPr id="25614" name="Picture 14" descr="http://2.bp.blogspot.com/-5gycL4_NNEs/Ujum40QeJGI/AAAAAAAAHwg/dNlmFopMJdQ/s1600/2013-09-19-Latent+Class2.png"/>
          <p:cNvPicPr>
            <a:picLocks noChangeAspect="1" noChangeArrowheads="1"/>
          </p:cNvPicPr>
          <p:nvPr/>
        </p:nvPicPr>
        <p:blipFill>
          <a:blip r:embed="rId8" cstate="print"/>
          <a:srcRect l="5439" b="21621"/>
          <a:stretch>
            <a:fillRect/>
          </a:stretch>
        </p:blipFill>
        <p:spPr bwMode="auto">
          <a:xfrm>
            <a:off x="2566623" y="2780928"/>
            <a:ext cx="2869473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132856"/>
            <a:ext cx="5400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If a prediction fails, what exactly do we </a:t>
            </a:r>
            <a:r>
              <a:rPr lang="en-AU" sz="2800" dirty="0" smtClean="0"/>
              <a:t>reject?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Our h</a:t>
            </a:r>
            <a:r>
              <a:rPr lang="en-AU" sz="2800" dirty="0" smtClean="0"/>
              <a:t>ypotheses </a:t>
            </a:r>
            <a:r>
              <a:rPr lang="en-AU" sz="2800" dirty="0" smtClean="0"/>
              <a:t>are </a:t>
            </a:r>
            <a:r>
              <a:rPr lang="en-AU" sz="2800" dirty="0" smtClean="0"/>
              <a:t>conjoined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‘At least one of our beliefs is false’</a:t>
            </a:r>
            <a:endParaRPr lang="en-AU" sz="2800" dirty="0" smtClean="0"/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err="1" smtClean="0"/>
              <a:t>Quine</a:t>
            </a:r>
            <a:r>
              <a:rPr lang="en-AU" sz="2800" dirty="0" smtClean="0"/>
              <a:t>: “The unit of empirical significance is the whole of science”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3. </a:t>
            </a:r>
            <a:r>
              <a:rPr lang="en-AU" sz="4000" dirty="0" err="1" smtClean="0"/>
              <a:t>Confirmational</a:t>
            </a:r>
            <a:r>
              <a:rPr lang="en-AU" sz="4000" dirty="0" smtClean="0"/>
              <a:t> Holism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www.babelio.com/users/AVT_Willard-Van-Orman-Quine_825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132856"/>
            <a:ext cx="3037066" cy="31683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5271591"/>
            <a:ext cx="3635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Willard </a:t>
            </a:r>
            <a:r>
              <a:rPr lang="en-AU" sz="2400" dirty="0" err="1" smtClean="0"/>
              <a:t>Quine</a:t>
            </a:r>
            <a:r>
              <a:rPr lang="en-AU" sz="2400" dirty="0" smtClean="0"/>
              <a:t> (1908-2000)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3. </a:t>
            </a:r>
            <a:r>
              <a:rPr lang="en-AU" sz="4000" dirty="0" err="1" smtClean="0"/>
              <a:t>Confirmational</a:t>
            </a:r>
            <a:r>
              <a:rPr lang="en-AU" sz="4000" dirty="0" smtClean="0"/>
              <a:t> Holism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4" name="Picture 2" descr="http://lh6.ggpht.com/-rV61bgp8Vhc/UAhuhMGBDbI/AAAAAAAACk8/C5TgbJHkbVs/vulcan_thumb%25255B2%25255D.jpg?imgmax=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340768"/>
            <a:ext cx="3672408" cy="3354133"/>
          </a:xfrm>
          <a:prstGeom prst="rect">
            <a:avLst/>
          </a:prstGeom>
          <a:noFill/>
        </p:spPr>
      </p:pic>
      <p:pic>
        <p:nvPicPr>
          <p:cNvPr id="33796" name="Picture 4" descr="http://cdn.phys.org/newman/gfx/news/2006/1196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312368" cy="317780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23528" y="5013176"/>
            <a:ext cx="4320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1845: Newton </a:t>
            </a:r>
            <a:r>
              <a:rPr lang="en-AU" sz="2800" dirty="0" smtClean="0"/>
              <a:t>gets orbit of Uranus wrong – reject Newton or posit Neptune?</a:t>
            </a:r>
            <a:endParaRPr lang="en-AU" sz="28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4716016" y="5013176"/>
            <a:ext cx="3960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1859: </a:t>
            </a:r>
            <a:r>
              <a:rPr lang="en-AU" sz="2800" dirty="0" smtClean="0"/>
              <a:t>Newton gets orbit of Mercury wrong – reject Newton or posit Vulcan?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844824"/>
            <a:ext cx="51845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Evidence </a:t>
            </a:r>
            <a:r>
              <a:rPr lang="en-AU" sz="2800" dirty="0" smtClean="0"/>
              <a:t>is always consistent with </a:t>
            </a:r>
            <a:r>
              <a:rPr lang="en-AU" sz="2800" dirty="0" smtClean="0"/>
              <a:t>many competing </a:t>
            </a:r>
            <a:r>
              <a:rPr lang="en-AU" sz="2800" dirty="0" smtClean="0"/>
              <a:t>theories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choose among these theories?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Problem of unconceived alternatives: ideas we haven’t thought of yet</a:t>
            </a:r>
            <a:endParaRPr lang="en-AU" sz="2800" dirty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7.nrostatic.com/sites/default/files/uploaded/pic_giant_122113_D.jpg"/>
          <p:cNvPicPr>
            <a:picLocks noChangeAspect="1" noChangeArrowheads="1"/>
          </p:cNvPicPr>
          <p:nvPr/>
        </p:nvPicPr>
        <p:blipFill>
          <a:blip r:embed="rId2" cstate="print"/>
          <a:srcRect l="13860" r="26921"/>
          <a:stretch>
            <a:fillRect/>
          </a:stretch>
        </p:blipFill>
        <p:spPr bwMode="auto">
          <a:xfrm>
            <a:off x="5604006" y="1956980"/>
            <a:ext cx="3144458" cy="309742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20072" y="4982393"/>
            <a:ext cx="392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Pierre Duhem (1861-1916)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upload.wikimedia.org/wikipedia/commons/4/45/Duck-Rabbit_illu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64" y="1484784"/>
            <a:ext cx="7047320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4. Underdetermination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http://media.moddb.com/images/groups/1/6/5319/NoFossi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88840"/>
            <a:ext cx="4065035" cy="3727005"/>
          </a:xfrm>
          <a:prstGeom prst="rect">
            <a:avLst/>
          </a:prstGeom>
          <a:noFill/>
        </p:spPr>
      </p:pic>
      <p:pic>
        <p:nvPicPr>
          <p:cNvPr id="34820" name="Picture 4" descr="http://www.creationism.org/topbar/FossilRecordBigF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276872"/>
            <a:ext cx="4752528" cy="3168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887215"/>
            <a:ext cx="53285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A major goal of science is to explain things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But makes a good explanation?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How do we judge </a:t>
            </a:r>
            <a:r>
              <a:rPr lang="en-AU" sz="2800" dirty="0" smtClean="0"/>
              <a:t>‘</a:t>
            </a:r>
            <a:r>
              <a:rPr lang="en-AU" sz="2800" dirty="0" smtClean="0"/>
              <a:t>simplicity</a:t>
            </a:r>
            <a:r>
              <a:rPr lang="en-AU" sz="2800" dirty="0" smtClean="0"/>
              <a:t>’?</a:t>
            </a:r>
            <a:endParaRPr lang="en-AU" sz="2800" dirty="0" smtClean="0"/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How do we judge ‘explanatory power’?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How to weigh competing virtues?</a:t>
            </a:r>
            <a:endParaRPr lang="en-AU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citelighter-cards.s3.amazonaws.com/p16omj2gnmfji1g0aj3j1uvtmki0_53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743199"/>
            <a:ext cx="2755505" cy="37444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79096" y="5487615"/>
            <a:ext cx="34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Carl </a:t>
            </a:r>
            <a:r>
              <a:rPr lang="en-AU" sz="2400" dirty="0" err="1" smtClean="0"/>
              <a:t>Hempel</a:t>
            </a:r>
            <a:r>
              <a:rPr lang="en-AU" sz="2400" dirty="0" smtClean="0"/>
              <a:t> (1905-1997)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340768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DN </a:t>
            </a:r>
            <a:r>
              <a:rPr lang="en-AU" sz="2800" dirty="0" smtClean="0"/>
              <a:t>Model: A phenomenon is scientifically explained if we can logically derive the phenomenon from some laws of nature and specified initial </a:t>
            </a:r>
            <a:r>
              <a:rPr lang="en-AU" sz="2800" dirty="0" smtClean="0"/>
              <a:t>conditions</a:t>
            </a:r>
            <a:endParaRPr lang="en-AU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https://aureliomadrid.files.wordpress.com/2013/06/clip_image00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8415537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2276872"/>
            <a:ext cx="73448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Condition: Hill is 10m high with a 30 degree slope</a:t>
            </a:r>
          </a:p>
          <a:p>
            <a:pPr>
              <a:spcAft>
                <a:spcPts val="1200"/>
              </a:spcAft>
            </a:pPr>
            <a:r>
              <a:rPr lang="en-AU" sz="2800" dirty="0" smtClean="0"/>
              <a:t>Laws: F=</a:t>
            </a:r>
            <a:r>
              <a:rPr lang="en-AU" sz="2800" dirty="0" err="1" smtClean="0"/>
              <a:t>mg×sin</a:t>
            </a:r>
            <a:r>
              <a:rPr lang="en-AU" sz="2800" dirty="0" smtClean="0"/>
              <a:t>(θ), x=</a:t>
            </a:r>
            <a:r>
              <a:rPr lang="en-AU" sz="2800" dirty="0" smtClean="0"/>
              <a:t>½</a:t>
            </a:r>
            <a:r>
              <a:rPr lang="en-AU" sz="2800" dirty="0" smtClean="0"/>
              <a:t>at</a:t>
            </a:r>
            <a:r>
              <a:rPr lang="en-AU" sz="2800" baseline="30000" dirty="0" smtClean="0"/>
              <a:t>2</a:t>
            </a:r>
            <a:endParaRPr lang="en-AU" sz="2800" u="sng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9592" y="3573016"/>
            <a:ext cx="72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827584" y="3717032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err="1" smtClean="0"/>
              <a:t>Explanandum</a:t>
            </a:r>
            <a:r>
              <a:rPr lang="en-AU" sz="2800" dirty="0" smtClean="0"/>
              <a:t>: The ball takes 2.85 seconds to reach the bottom of the hill</a:t>
            </a:r>
            <a:endParaRPr lang="en-AU" sz="28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2276872"/>
            <a:ext cx="73448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Condition: Hill is 10m high with a 30 degree slope</a:t>
            </a:r>
          </a:p>
          <a:p>
            <a:pPr>
              <a:spcAft>
                <a:spcPts val="1200"/>
              </a:spcAft>
            </a:pPr>
            <a:r>
              <a:rPr lang="en-AU" sz="2800" dirty="0" smtClean="0"/>
              <a:t>Laws: F=</a:t>
            </a:r>
            <a:r>
              <a:rPr lang="en-AU" sz="2800" dirty="0" err="1" smtClean="0"/>
              <a:t>mg×sin</a:t>
            </a:r>
            <a:r>
              <a:rPr lang="en-AU" sz="2800" dirty="0" smtClean="0"/>
              <a:t>(θ), x=</a:t>
            </a:r>
            <a:r>
              <a:rPr lang="en-AU" sz="2800" dirty="0" smtClean="0"/>
              <a:t>½</a:t>
            </a:r>
            <a:r>
              <a:rPr lang="en-AU" sz="2800" dirty="0" smtClean="0"/>
              <a:t>at</a:t>
            </a:r>
            <a:r>
              <a:rPr lang="en-AU" sz="2800" baseline="30000" dirty="0" smtClean="0"/>
              <a:t>2</a:t>
            </a:r>
            <a:endParaRPr lang="en-AU" sz="2800" u="sng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9592" y="3573016"/>
            <a:ext cx="72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827584" y="3717032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err="1" smtClean="0"/>
              <a:t>Explanandum</a:t>
            </a:r>
            <a:r>
              <a:rPr lang="en-AU" sz="2800" dirty="0" smtClean="0"/>
              <a:t>: The ball takes 2.85 seconds to reach the bottom of the hill</a:t>
            </a:r>
            <a:endParaRPr lang="en-AU" sz="2800" u="sng" dirty="0" smtClean="0"/>
          </a:p>
        </p:txBody>
      </p:sp>
      <p:pic>
        <p:nvPicPr>
          <p:cNvPr id="9" name="Picture 2" descr="http://www.aviationgraphix.com/images/P/GRX250D119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02640">
            <a:off x="7781373" y="2976776"/>
            <a:ext cx="1116910" cy="64943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019256" y="4221088"/>
            <a:ext cx="2124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But we could flip this around!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244408" y="3501008"/>
            <a:ext cx="288032" cy="72008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1916832"/>
            <a:ext cx="734481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/>
              <a:t>Condition: </a:t>
            </a:r>
            <a:r>
              <a:rPr lang="en-AU" sz="2800" dirty="0" smtClean="0"/>
              <a:t>The ball </a:t>
            </a:r>
            <a:r>
              <a:rPr lang="en-AU" sz="2800" dirty="0" smtClean="0"/>
              <a:t>takes 2.85 </a:t>
            </a:r>
            <a:r>
              <a:rPr lang="en-AU" sz="2800" dirty="0" smtClean="0"/>
              <a:t>seconds to reach the bottom of the hill</a:t>
            </a:r>
            <a:endParaRPr lang="en-AU" sz="2800" dirty="0" smtClean="0"/>
          </a:p>
          <a:p>
            <a:pPr>
              <a:spcAft>
                <a:spcPts val="1200"/>
              </a:spcAft>
            </a:pPr>
            <a:r>
              <a:rPr lang="en-AU" sz="2800" dirty="0" smtClean="0"/>
              <a:t>Laws: F=</a:t>
            </a:r>
            <a:r>
              <a:rPr lang="en-AU" sz="2800" dirty="0" err="1" smtClean="0"/>
              <a:t>mg×sin</a:t>
            </a:r>
            <a:r>
              <a:rPr lang="en-AU" sz="2800" dirty="0" smtClean="0"/>
              <a:t>(θ), x=</a:t>
            </a:r>
            <a:r>
              <a:rPr lang="en-AU" sz="2800" dirty="0" smtClean="0"/>
              <a:t>½</a:t>
            </a:r>
            <a:r>
              <a:rPr lang="en-AU" sz="2800" dirty="0" smtClean="0"/>
              <a:t>at</a:t>
            </a:r>
            <a:r>
              <a:rPr lang="en-AU" sz="2800" baseline="30000" dirty="0" smtClean="0"/>
              <a:t>2</a:t>
            </a:r>
            <a:endParaRPr lang="en-AU" sz="2800" u="sng" dirty="0" smtClean="0"/>
          </a:p>
        </p:txBody>
      </p:sp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9592" y="3573016"/>
            <a:ext cx="72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827584" y="3717032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2800" dirty="0" err="1" smtClean="0"/>
              <a:t>Explanandum</a:t>
            </a:r>
            <a:r>
              <a:rPr lang="en-AU" sz="2800" dirty="0" smtClean="0"/>
              <a:t>: The hill </a:t>
            </a:r>
            <a:r>
              <a:rPr lang="en-AU" sz="2800" dirty="0" smtClean="0"/>
              <a:t>is 10m high with a 30 degree </a:t>
            </a:r>
            <a:r>
              <a:rPr lang="en-AU" sz="2800" dirty="0" smtClean="0"/>
              <a:t>slope</a:t>
            </a:r>
            <a:endParaRPr lang="en-A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5. Scientific Explanation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http://scienceblogs.com/purepedantry/wp-content/blogs.dir/454/files/2012/04/i-de85c3e38920aa09eb47b0803c3c44f6-Internet%20Explorer%20Wallpape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556792"/>
            <a:ext cx="4968552" cy="4485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9552" y="1124744"/>
            <a:ext cx="80648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Science is </a:t>
            </a:r>
            <a:r>
              <a:rPr lang="en-AU" sz="2800" dirty="0" smtClean="0"/>
              <a:t>complicated, </a:t>
            </a:r>
            <a:r>
              <a:rPr lang="en-AU" sz="2800" dirty="0" smtClean="0"/>
              <a:t>not a simple exercise!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Take care making claims about science or its findings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Philosophy helps us to understand what we are doing when we do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Help to spot snake oil and fake science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AU" sz="2800" dirty="0" smtClean="0"/>
              <a:t> </a:t>
            </a:r>
            <a:r>
              <a:rPr lang="en-AU" sz="2800" dirty="0" smtClean="0"/>
              <a:t>Helps us to avoid things like…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6. Conclusions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http://bytesizebio.net/wp-content/uploads/2009/07/einstein-end-of-science.jpg"/>
          <p:cNvPicPr>
            <a:picLocks noChangeAspect="1" noChangeArrowheads="1"/>
          </p:cNvPicPr>
          <p:nvPr/>
        </p:nvPicPr>
        <p:blipFill>
          <a:blip r:embed="rId2" cstate="print"/>
          <a:srcRect b="3401"/>
          <a:stretch>
            <a:fillRect/>
          </a:stretch>
        </p:blipFill>
        <p:spPr bwMode="auto">
          <a:xfrm>
            <a:off x="1187624" y="1340768"/>
            <a:ext cx="6659217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7. Further Reading</a:t>
            </a:r>
            <a:endParaRPr lang="en-AU" sz="4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698" name="Picture 2" descr="http://ecx.images-amazon.com/images/I/51ZCXF4QWTL._SX284_BO1,204,203,2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06437"/>
            <a:ext cx="2724150" cy="4514851"/>
          </a:xfrm>
          <a:prstGeom prst="rect">
            <a:avLst/>
          </a:prstGeom>
          <a:noFill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5" y="1685453"/>
            <a:ext cx="5472609" cy="204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061718"/>
            <a:ext cx="5472608" cy="176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4000" dirty="0" smtClean="0"/>
              <a:t>7. Further Reading</a:t>
            </a:r>
            <a:endParaRPr lang="en-AU" sz="4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124744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AU" sz="3200" dirty="0" smtClean="0"/>
              <a:t>Check </a:t>
            </a:r>
            <a:r>
              <a:rPr lang="en-AU" sz="3200" dirty="0" smtClean="0"/>
              <a:t>out my blog at </a:t>
            </a:r>
            <a:r>
              <a:rPr lang="en-AU" sz="3200" u="sng" dirty="0" smtClean="0">
                <a:hlinkClick r:id="rId2"/>
              </a:rPr>
              <a:t>thegodlesstheist.com</a:t>
            </a:r>
            <a:endParaRPr lang="en-AU" sz="3200" u="sng" dirty="0" smtClean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8640960" cy="443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649</Words>
  <Application>Microsoft Office PowerPoint</Application>
  <PresentationFormat>On-screen Show (4:3)</PresentationFormat>
  <Paragraphs>71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Microsoft</cp:lastModifiedBy>
  <cp:revision>397</cp:revision>
  <dcterms:created xsi:type="dcterms:W3CDTF">2014-01-18T00:25:40Z</dcterms:created>
  <dcterms:modified xsi:type="dcterms:W3CDTF">2015-10-15T22:20:18Z</dcterms:modified>
</cp:coreProperties>
</file>