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4" r:id="rId3"/>
    <p:sldId id="317" r:id="rId4"/>
    <p:sldId id="296" r:id="rId5"/>
    <p:sldId id="283" r:id="rId6"/>
    <p:sldId id="301" r:id="rId7"/>
    <p:sldId id="289" r:id="rId8"/>
    <p:sldId id="295" r:id="rId9"/>
    <p:sldId id="284" r:id="rId10"/>
    <p:sldId id="290" r:id="rId11"/>
    <p:sldId id="291" r:id="rId12"/>
    <p:sldId id="297" r:id="rId13"/>
    <p:sldId id="285" r:id="rId14"/>
    <p:sldId id="293" r:id="rId15"/>
    <p:sldId id="294" r:id="rId16"/>
    <p:sldId id="288" r:id="rId17"/>
    <p:sldId id="308" r:id="rId18"/>
    <p:sldId id="310" r:id="rId19"/>
    <p:sldId id="302" r:id="rId20"/>
    <p:sldId id="315" r:id="rId21"/>
    <p:sldId id="299" r:id="rId22"/>
    <p:sldId id="286" r:id="rId23"/>
    <p:sldId id="313" r:id="rId24"/>
    <p:sldId id="307" r:id="rId25"/>
    <p:sldId id="311" r:id="rId26"/>
    <p:sldId id="300" r:id="rId27"/>
    <p:sldId id="287" r:id="rId28"/>
    <p:sldId id="316" r:id="rId29"/>
    <p:sldId id="303" r:id="rId30"/>
    <p:sldId id="304" r:id="rId31"/>
    <p:sldId id="306" r:id="rId32"/>
    <p:sldId id="305" r:id="rId33"/>
    <p:sldId id="276" r:id="rId34"/>
    <p:sldId id="31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63" autoAdjust="0"/>
    <p:restoredTop sz="94660"/>
  </p:normalViewPr>
  <p:slideViewPr>
    <p:cSldViewPr>
      <p:cViewPr varScale="1">
        <p:scale>
          <a:sx n="73" d="100"/>
          <a:sy n="73" d="100"/>
        </p:scale>
        <p:origin x="-3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23/08/2014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23/08/2014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107ED1-85D5-4BA2-A6D6-7D01D305AC8A}" type="datetimeFigureOut">
              <a:rPr lang="en-AU" smtClean="0"/>
              <a:pPr/>
              <a:t>23/08/2014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4D107ED1-85D5-4BA2-A6D6-7D01D305AC8A}" type="datetimeFigureOut">
              <a:rPr lang="en-AU" smtClean="0"/>
              <a:pPr/>
              <a:t>23/08/2014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4D107ED1-85D5-4BA2-A6D6-7D01D305AC8A}" type="datetimeFigureOut">
              <a:rPr lang="en-AU" smtClean="0"/>
              <a:pPr/>
              <a:t>23/08/2014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4D107ED1-85D5-4BA2-A6D6-7D01D305AC8A}" type="datetimeFigureOut">
              <a:rPr lang="en-AU" smtClean="0"/>
              <a:pPr/>
              <a:t>23/08/2014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107ED1-85D5-4BA2-A6D6-7D01D305AC8A}" type="datetimeFigureOut">
              <a:rPr lang="en-AU" smtClean="0"/>
              <a:pPr/>
              <a:t>23/08/2014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23/08/2014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23/08/2014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23/08/2014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23/08/2014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07ED1-85D5-4BA2-A6D6-7D01D305AC8A}" type="datetimeFigureOut">
              <a:rPr lang="en-AU" smtClean="0"/>
              <a:pPr/>
              <a:t>23/08/2014</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A4246-757C-4B15-8B30-70C8F2A1AD97}"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gif"/><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hyperlink" Target="http://www.fods12.wordpress.com/" TargetMode="External"/><Relationship Id="rId7" Type="http://schemas.openxmlformats.org/officeDocument/2006/relationships/image" Target="../media/image24.png"/><Relationship Id="rId2" Type="http://schemas.openxmlformats.org/officeDocument/2006/relationships/hyperlink" Target="http://www.umss.org/" TargetMode="Externa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hyperlink" Target="mailto:Fods12@gmail.com" TargetMode="External"/><Relationship Id="rId4" Type="http://schemas.openxmlformats.org/officeDocument/2006/relationships/hyperlink" Target="http://www.fods12.podbean.com/"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83768" y="1628800"/>
            <a:ext cx="6192688" cy="4392488"/>
          </a:xfrm>
        </p:spPr>
        <p:txBody>
          <a:bodyPr>
            <a:noAutofit/>
          </a:bodyPr>
          <a:lstStyle/>
          <a:p>
            <a:r>
              <a:rPr lang="en-AU" sz="2000" dirty="0"/>
              <a:t>Synopsis: </a:t>
            </a:r>
            <a:r>
              <a:rPr lang="en-AU" sz="2000" dirty="0" smtClean="0"/>
              <a:t>Many people think about science in a fairly simplistic way: collect evidence, formulate a theory, test the theory. By this method, it is claimed, science can achieve objective knowledge about reality. I will question this simple understanding of science by examining of the key controversies in philosophy of science, including the problem of induction, the theory-</a:t>
            </a:r>
            <a:r>
              <a:rPr lang="en-AU" sz="2000" dirty="0" err="1" smtClean="0"/>
              <a:t>ladenness</a:t>
            </a:r>
            <a:r>
              <a:rPr lang="en-AU" sz="2000" dirty="0" smtClean="0"/>
              <a:t> of observation, the nature of scientific explanation, theory choice, and scientific realism. I will argue that philosophy of science paints a much richer and messier picture of the relationship between science and truth than many people commonly imagine, and highlight why I think some knowledge of philosophy of science is important for both producers and consumers of scientific knowledge.</a:t>
            </a:r>
          </a:p>
          <a:p>
            <a:endParaRPr lang="en-AU" sz="2000" dirty="0"/>
          </a:p>
        </p:txBody>
      </p:sp>
      <p:sp>
        <p:nvSpPr>
          <p:cNvPr id="6" name="Rectangle 5"/>
          <p:cNvSpPr/>
          <p:nvPr/>
        </p:nvSpPr>
        <p:spPr>
          <a:xfrm>
            <a:off x="0" y="6093296"/>
            <a:ext cx="9144000" cy="461665"/>
          </a:xfrm>
          <a:prstGeom prst="rect">
            <a:avLst/>
          </a:prstGeom>
        </p:spPr>
        <p:txBody>
          <a:bodyPr wrap="square">
            <a:spAutoFit/>
          </a:bodyPr>
          <a:lstStyle/>
          <a:p>
            <a:pPr algn="ctr"/>
            <a:r>
              <a:rPr lang="en-AU" sz="2400" dirty="0" smtClean="0"/>
              <a:t>James Fodor, 23</a:t>
            </a:r>
            <a:r>
              <a:rPr lang="en-AU" sz="2400" baseline="30000" dirty="0" smtClean="0"/>
              <a:t>rd</a:t>
            </a:r>
            <a:r>
              <a:rPr lang="en-AU" sz="2400" dirty="0" smtClean="0"/>
              <a:t> August 2014</a:t>
            </a:r>
          </a:p>
        </p:txBody>
      </p:sp>
      <p:sp>
        <p:nvSpPr>
          <p:cNvPr id="5" name="Rectangle 4"/>
          <p:cNvSpPr/>
          <p:nvPr/>
        </p:nvSpPr>
        <p:spPr>
          <a:xfrm>
            <a:off x="2411760" y="476672"/>
            <a:ext cx="6480720" cy="1077218"/>
          </a:xfrm>
          <a:prstGeom prst="rect">
            <a:avLst/>
          </a:prstGeom>
        </p:spPr>
        <p:txBody>
          <a:bodyPr wrap="square">
            <a:spAutoFit/>
          </a:bodyPr>
          <a:lstStyle/>
          <a:p>
            <a:pPr algn="ctr"/>
            <a:r>
              <a:rPr lang="en-AU" sz="3200" dirty="0" smtClean="0">
                <a:latin typeface="Book Antiqua" pitchFamily="18" charset="0"/>
              </a:rPr>
              <a:t>The Shaky Foundations of Science:</a:t>
            </a:r>
          </a:p>
          <a:p>
            <a:pPr algn="ctr"/>
            <a:r>
              <a:rPr lang="en-AU" sz="3200" dirty="0" smtClean="0">
                <a:latin typeface="Book Antiqua" pitchFamily="18" charset="0"/>
              </a:rPr>
              <a:t>An Overview of the Big Issues</a:t>
            </a:r>
            <a:endParaRPr lang="en-AU" sz="3200" dirty="0">
              <a:latin typeface="Book Antiqua" pitchFamily="18" charset="0"/>
            </a:endParaRPr>
          </a:p>
        </p:txBody>
      </p:sp>
      <p:pic>
        <p:nvPicPr>
          <p:cNvPr id="32769" name="Picture 1"/>
          <p:cNvPicPr>
            <a:picLocks noChangeAspect="1" noChangeArrowheads="1"/>
          </p:cNvPicPr>
          <p:nvPr/>
        </p:nvPicPr>
        <p:blipFill>
          <a:blip r:embed="rId2" cstate="print"/>
          <a:srcRect/>
          <a:stretch>
            <a:fillRect/>
          </a:stretch>
        </p:blipFill>
        <p:spPr bwMode="auto">
          <a:xfrm rot="288195">
            <a:off x="402760" y="683634"/>
            <a:ext cx="1741842" cy="56839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3508653"/>
          </a:xfrm>
          <a:prstGeom prst="rect">
            <a:avLst/>
          </a:prstGeom>
          <a:noFill/>
        </p:spPr>
        <p:txBody>
          <a:bodyPr wrap="square" rtlCol="0">
            <a:spAutoFit/>
          </a:bodyPr>
          <a:lstStyle/>
          <a:p>
            <a:pPr>
              <a:spcAft>
                <a:spcPts val="1200"/>
              </a:spcAft>
              <a:buFont typeface="Arial" pitchFamily="34" charset="0"/>
              <a:buChar char="•"/>
            </a:pPr>
            <a:r>
              <a:rPr lang="en-AU" sz="3200" dirty="0" smtClean="0"/>
              <a:t> How well-grounded is science philosophically?</a:t>
            </a:r>
          </a:p>
          <a:p>
            <a:pPr>
              <a:spcAft>
                <a:spcPts val="1200"/>
              </a:spcAft>
              <a:buFont typeface="Arial" pitchFamily="34" charset="0"/>
              <a:buChar char="•"/>
            </a:pPr>
            <a:r>
              <a:rPr lang="en-AU" sz="3200" dirty="0" smtClean="0"/>
              <a:t> How certain are the findings of science?</a:t>
            </a:r>
          </a:p>
          <a:p>
            <a:pPr>
              <a:spcAft>
                <a:spcPts val="1200"/>
              </a:spcAft>
              <a:buFont typeface="Arial" pitchFamily="34" charset="0"/>
              <a:buChar char="•"/>
            </a:pPr>
            <a:r>
              <a:rPr lang="en-AU" sz="3200" dirty="0" smtClean="0"/>
              <a:t> What does philosophy have to say about the methods and practise of science?</a:t>
            </a:r>
          </a:p>
          <a:p>
            <a:pPr>
              <a:spcAft>
                <a:spcPts val="1200"/>
              </a:spcAft>
              <a:buFont typeface="Arial" pitchFamily="34" charset="0"/>
              <a:buChar char="•"/>
            </a:pPr>
            <a:r>
              <a:rPr lang="en-AU" sz="3200" dirty="0" smtClean="0"/>
              <a:t> Why should you care about philosophy of science?</a:t>
            </a:r>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0. Introduction</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4462760"/>
          </a:xfrm>
          <a:prstGeom prst="rect">
            <a:avLst/>
          </a:prstGeom>
          <a:noFill/>
        </p:spPr>
        <p:txBody>
          <a:bodyPr wrap="square" rtlCol="0">
            <a:spAutoFit/>
          </a:bodyPr>
          <a:lstStyle/>
          <a:p>
            <a:pPr marL="514350" indent="-514350">
              <a:spcAft>
                <a:spcPts val="1200"/>
              </a:spcAft>
              <a:buFont typeface="+mj-lt"/>
              <a:buAutoNum type="arabicPeriod"/>
            </a:pPr>
            <a:r>
              <a:rPr lang="en-AU" sz="3200" dirty="0" smtClean="0"/>
              <a:t> Naive Falsificationism</a:t>
            </a:r>
          </a:p>
          <a:p>
            <a:pPr marL="514350" indent="-514350">
              <a:spcAft>
                <a:spcPts val="1200"/>
              </a:spcAft>
              <a:buFont typeface="+mj-lt"/>
              <a:buAutoNum type="arabicPeriod"/>
            </a:pPr>
            <a:r>
              <a:rPr lang="en-AU" sz="3200" dirty="0" smtClean="0"/>
              <a:t> The problem of Induction</a:t>
            </a:r>
          </a:p>
          <a:p>
            <a:pPr marL="514350" indent="-514350">
              <a:spcAft>
                <a:spcPts val="1200"/>
              </a:spcAft>
              <a:buFont typeface="+mj-lt"/>
              <a:buAutoNum type="arabicPeriod"/>
            </a:pPr>
            <a:r>
              <a:rPr lang="en-AU" sz="3200" dirty="0" smtClean="0"/>
              <a:t> The Theory-</a:t>
            </a:r>
            <a:r>
              <a:rPr lang="en-AU" sz="3200" dirty="0" err="1" smtClean="0"/>
              <a:t>Ladenness</a:t>
            </a:r>
            <a:r>
              <a:rPr lang="en-AU" sz="3200" dirty="0" smtClean="0"/>
              <a:t> of Observation</a:t>
            </a:r>
          </a:p>
          <a:p>
            <a:pPr marL="514350" indent="-514350">
              <a:spcAft>
                <a:spcPts val="1200"/>
              </a:spcAft>
              <a:buFont typeface="+mj-lt"/>
              <a:buAutoNum type="arabicPeriod"/>
            </a:pPr>
            <a:r>
              <a:rPr lang="en-AU" sz="3200" dirty="0" smtClean="0"/>
              <a:t> Underdetermination</a:t>
            </a:r>
          </a:p>
          <a:p>
            <a:pPr marL="514350" indent="-514350">
              <a:spcAft>
                <a:spcPts val="1200"/>
              </a:spcAft>
              <a:buFont typeface="+mj-lt"/>
              <a:buAutoNum type="arabicPeriod"/>
            </a:pPr>
            <a:r>
              <a:rPr lang="en-AU" sz="3200" dirty="0" smtClean="0"/>
              <a:t> Models of Scientific Explanation</a:t>
            </a:r>
          </a:p>
          <a:p>
            <a:pPr marL="514350" indent="-514350">
              <a:spcAft>
                <a:spcPts val="1200"/>
              </a:spcAft>
              <a:buFont typeface="+mj-lt"/>
              <a:buAutoNum type="arabicPeriod"/>
            </a:pPr>
            <a:r>
              <a:rPr lang="en-AU" sz="3200" dirty="0" smtClean="0"/>
              <a:t> Scientific Realism</a:t>
            </a:r>
          </a:p>
          <a:p>
            <a:pPr marL="514350" indent="-514350">
              <a:spcAft>
                <a:spcPts val="1200"/>
              </a:spcAft>
              <a:buFont typeface="+mj-lt"/>
              <a:buAutoNum type="arabicPeriod"/>
            </a:pPr>
            <a:r>
              <a:rPr lang="en-AU" sz="3200" dirty="0" smtClean="0"/>
              <a:t> Conclusions</a:t>
            </a:r>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0. An Overview</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1. Naive Falsificationism</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67544" y="5589240"/>
            <a:ext cx="8064896" cy="584775"/>
          </a:xfrm>
          <a:prstGeom prst="rect">
            <a:avLst/>
          </a:prstGeom>
          <a:noFill/>
        </p:spPr>
        <p:txBody>
          <a:bodyPr wrap="square" rtlCol="0">
            <a:spAutoFit/>
          </a:bodyPr>
          <a:lstStyle/>
          <a:p>
            <a:pPr algn="ctr"/>
            <a:r>
              <a:rPr lang="en-AU" sz="3200" dirty="0" smtClean="0"/>
              <a:t>Karl Popper (1902-1994)</a:t>
            </a:r>
            <a:endParaRPr lang="en-AU" sz="3200" dirty="0"/>
          </a:p>
        </p:txBody>
      </p:sp>
      <p:pic>
        <p:nvPicPr>
          <p:cNvPr id="26626" name="Picture 2" descr="http://www.afilosofia.com.br/media/images/FILOSOFIA-KARLPOPPER.jpg"/>
          <p:cNvPicPr>
            <a:picLocks noChangeAspect="1" noChangeArrowheads="1"/>
          </p:cNvPicPr>
          <p:nvPr/>
        </p:nvPicPr>
        <p:blipFill>
          <a:blip r:embed="rId2" cstate="print"/>
          <a:srcRect/>
          <a:stretch>
            <a:fillRect/>
          </a:stretch>
        </p:blipFill>
        <p:spPr bwMode="auto">
          <a:xfrm>
            <a:off x="2267744" y="1628800"/>
            <a:ext cx="4736623" cy="362898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3508653"/>
          </a:xfrm>
          <a:prstGeom prst="rect">
            <a:avLst/>
          </a:prstGeom>
          <a:noFill/>
        </p:spPr>
        <p:txBody>
          <a:bodyPr wrap="square" rtlCol="0">
            <a:spAutoFit/>
          </a:bodyPr>
          <a:lstStyle/>
          <a:p>
            <a:pPr>
              <a:spcAft>
                <a:spcPts val="1200"/>
              </a:spcAft>
              <a:buFont typeface="Arial" pitchFamily="34" charset="0"/>
              <a:buChar char="•"/>
            </a:pPr>
            <a:r>
              <a:rPr lang="en-AU" sz="3200" dirty="0" smtClean="0"/>
              <a:t> A simplistic model of the scientific method</a:t>
            </a:r>
          </a:p>
          <a:p>
            <a:pPr>
              <a:spcAft>
                <a:spcPts val="1200"/>
              </a:spcAft>
              <a:buFont typeface="Arial" pitchFamily="34" charset="0"/>
              <a:buChar char="•"/>
            </a:pPr>
            <a:r>
              <a:rPr lang="en-AU" sz="3200" dirty="0" smtClean="0"/>
              <a:t> Still generally taught in school and believed by some/many scientists</a:t>
            </a:r>
          </a:p>
          <a:p>
            <a:pPr>
              <a:spcAft>
                <a:spcPts val="1200"/>
              </a:spcAft>
              <a:buFont typeface="Arial" pitchFamily="34" charset="0"/>
              <a:buChar char="•"/>
            </a:pPr>
            <a:r>
              <a:rPr lang="en-AU" sz="3200" dirty="0" smtClean="0"/>
              <a:t> Often (unfairly) associated with Karl Popper</a:t>
            </a:r>
          </a:p>
          <a:p>
            <a:pPr>
              <a:spcAft>
                <a:spcPts val="1200"/>
              </a:spcAft>
              <a:buFont typeface="Arial" pitchFamily="34" charset="0"/>
              <a:buChar char="•"/>
            </a:pPr>
            <a:r>
              <a:rPr lang="en-AU" sz="3200" dirty="0" smtClean="0"/>
              <a:t> Not </a:t>
            </a:r>
            <a:r>
              <a:rPr lang="en-AU" sz="3200" i="1" dirty="0" smtClean="0"/>
              <a:t>wrong</a:t>
            </a:r>
            <a:r>
              <a:rPr lang="en-AU" sz="3200" dirty="0" smtClean="0"/>
              <a:t> exactly, but (as we will see) problematic and highly incomplete</a:t>
            </a:r>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1. Naive Falsificationism</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2862322"/>
          </a:xfrm>
          <a:prstGeom prst="rect">
            <a:avLst/>
          </a:prstGeom>
          <a:noFill/>
        </p:spPr>
        <p:txBody>
          <a:bodyPr wrap="square" rtlCol="0">
            <a:spAutoFit/>
          </a:bodyPr>
          <a:lstStyle/>
          <a:p>
            <a:pPr>
              <a:spcAft>
                <a:spcPts val="1200"/>
              </a:spcAft>
              <a:buFont typeface="Arial" pitchFamily="34" charset="0"/>
              <a:buChar char="•"/>
            </a:pPr>
            <a:r>
              <a:rPr lang="en-AU" sz="3200" dirty="0" smtClean="0"/>
              <a:t> </a:t>
            </a:r>
            <a:r>
              <a:rPr lang="en-AU" sz="3200" dirty="0" err="1" smtClean="0"/>
              <a:t>Falsifiability</a:t>
            </a:r>
            <a:r>
              <a:rPr lang="en-AU" sz="3200" dirty="0" smtClean="0"/>
              <a:t>: possible to prove wrong by some conceivable evidence or argument</a:t>
            </a:r>
          </a:p>
          <a:p>
            <a:pPr>
              <a:spcAft>
                <a:spcPts val="1200"/>
              </a:spcAft>
              <a:buFont typeface="Arial" pitchFamily="34" charset="0"/>
              <a:buChar char="•"/>
            </a:pPr>
            <a:r>
              <a:rPr lang="en-AU" sz="3200" dirty="0" smtClean="0"/>
              <a:t> Popper said that </a:t>
            </a:r>
            <a:r>
              <a:rPr lang="en-AU" sz="3200" dirty="0" err="1" smtClean="0"/>
              <a:t>unfalsifiable</a:t>
            </a:r>
            <a:r>
              <a:rPr lang="en-AU" sz="3200" dirty="0" smtClean="0"/>
              <a:t> beliefs (e.g. astrology) are not scientific</a:t>
            </a:r>
          </a:p>
          <a:p>
            <a:pPr>
              <a:spcAft>
                <a:spcPts val="1200"/>
              </a:spcAft>
              <a:buFont typeface="Arial" pitchFamily="34" charset="0"/>
              <a:buChar char="•"/>
            </a:pPr>
            <a:r>
              <a:rPr lang="en-AU" sz="3200" dirty="0" smtClean="0"/>
              <a:t> Example:</a:t>
            </a:r>
            <a:endParaRPr lang="en-AU" sz="3200" dirty="0"/>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1. </a:t>
            </a:r>
            <a:r>
              <a:rPr lang="en-AU" sz="4000" dirty="0" err="1" smtClean="0"/>
              <a:t>Falsifiability</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683568" y="3898210"/>
            <a:ext cx="7992888" cy="2339102"/>
          </a:xfrm>
          <a:prstGeom prst="rect">
            <a:avLst/>
          </a:prstGeom>
        </p:spPr>
        <p:txBody>
          <a:bodyPr wrap="square">
            <a:spAutoFit/>
          </a:bodyPr>
          <a:lstStyle/>
          <a:p>
            <a:r>
              <a:rPr lang="en-AU" sz="2400" dirty="0" smtClean="0"/>
              <a:t>“This is a year in which your true self may be rediscovered!... With Jupiter in the opposing house of relationships, partnerships and marriage, you will need to find ways to balance the need for independence and self-discovery with the needs of others. This will be your biggest challenge by far.”</a:t>
            </a:r>
            <a:br>
              <a:rPr lang="en-AU" sz="2400" dirty="0" smtClean="0"/>
            </a:br>
            <a:r>
              <a:rPr lang="en-AU" sz="1000" dirty="0" smtClean="0"/>
              <a:t> </a:t>
            </a:r>
            <a:endParaRPr lang="en-AU" sz="2400" dirty="0" smtClean="0"/>
          </a:p>
          <a:p>
            <a:r>
              <a:rPr lang="en-AU" sz="1600" dirty="0" smtClean="0">
                <a:solidFill>
                  <a:schemeClr val="bg1">
                    <a:lumMod val="75000"/>
                  </a:schemeClr>
                </a:solidFill>
              </a:rPr>
              <a:t>(http://www.astrology.com.au/yearly-horoscopes/capricorn.html)</a:t>
            </a:r>
            <a:endParaRPr lang="en-AU" sz="2400" dirty="0">
              <a:solidFill>
                <a:schemeClr val="bg1">
                  <a:lumMod val="75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1. The Scientific Method?</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D:\Downloads\86144647.png"/>
          <p:cNvPicPr>
            <a:picLocks noChangeAspect="1" noChangeArrowheads="1"/>
          </p:cNvPicPr>
          <p:nvPr/>
        </p:nvPicPr>
        <p:blipFill>
          <a:blip r:embed="rId2" cstate="print"/>
          <a:srcRect t="8178" b="7319"/>
          <a:stretch>
            <a:fillRect/>
          </a:stretch>
        </p:blipFill>
        <p:spPr bwMode="auto">
          <a:xfrm>
            <a:off x="179512" y="980728"/>
            <a:ext cx="8748534" cy="554461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2. Problem of Induction</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39552" y="5877272"/>
            <a:ext cx="8064896" cy="584775"/>
          </a:xfrm>
          <a:prstGeom prst="rect">
            <a:avLst/>
          </a:prstGeom>
          <a:noFill/>
        </p:spPr>
        <p:txBody>
          <a:bodyPr wrap="square" rtlCol="0">
            <a:spAutoFit/>
          </a:bodyPr>
          <a:lstStyle/>
          <a:p>
            <a:pPr algn="ctr"/>
            <a:r>
              <a:rPr lang="en-AU" sz="3200" dirty="0" smtClean="0"/>
              <a:t>David Hume (1711-1776)</a:t>
            </a:r>
            <a:endParaRPr lang="en-AU" sz="3200" dirty="0"/>
          </a:p>
        </p:txBody>
      </p:sp>
      <p:pic>
        <p:nvPicPr>
          <p:cNvPr id="27650" name="Picture 2" descr="http://philosophy-e.com/wp-content/uploads/2013/01/David-Hume-philosopher.jpg"/>
          <p:cNvPicPr>
            <a:picLocks noChangeAspect="1" noChangeArrowheads="1"/>
          </p:cNvPicPr>
          <p:nvPr/>
        </p:nvPicPr>
        <p:blipFill>
          <a:blip r:embed="rId2" cstate="print"/>
          <a:srcRect l="3671" t="6165" r="878" b="4447"/>
          <a:stretch>
            <a:fillRect/>
          </a:stretch>
        </p:blipFill>
        <p:spPr bwMode="auto">
          <a:xfrm>
            <a:off x="2699792" y="1484784"/>
            <a:ext cx="3744416" cy="417646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4985980"/>
          </a:xfrm>
          <a:prstGeom prst="rect">
            <a:avLst/>
          </a:prstGeom>
          <a:noFill/>
        </p:spPr>
        <p:txBody>
          <a:bodyPr wrap="square" rtlCol="0">
            <a:spAutoFit/>
          </a:bodyPr>
          <a:lstStyle/>
          <a:p>
            <a:pPr>
              <a:spcAft>
                <a:spcPts val="1200"/>
              </a:spcAft>
              <a:buFont typeface="Arial" pitchFamily="34" charset="0"/>
              <a:buChar char="•"/>
            </a:pPr>
            <a:r>
              <a:rPr lang="en-AU" sz="3200" dirty="0" smtClean="0"/>
              <a:t> Induction is a </a:t>
            </a:r>
            <a:r>
              <a:rPr lang="en-AU" sz="3200" i="1" dirty="0" smtClean="0"/>
              <a:t>fallible</a:t>
            </a:r>
            <a:r>
              <a:rPr lang="en-AU" sz="3200" dirty="0" smtClean="0"/>
              <a:t> method of inference commonly used in science</a:t>
            </a:r>
          </a:p>
          <a:p>
            <a:pPr>
              <a:spcAft>
                <a:spcPts val="1200"/>
              </a:spcAft>
              <a:buFont typeface="Arial" pitchFamily="34" charset="0"/>
              <a:buChar char="•"/>
            </a:pPr>
            <a:r>
              <a:rPr lang="en-AU" sz="3200" dirty="0" smtClean="0"/>
              <a:t> Distinct from deduction, which derives </a:t>
            </a:r>
            <a:r>
              <a:rPr lang="en-AU" sz="3200" i="1" dirty="0" smtClean="0"/>
              <a:t>certain</a:t>
            </a:r>
            <a:r>
              <a:rPr lang="en-AU" sz="3200" dirty="0" smtClean="0"/>
              <a:t> truths given axioms and rules</a:t>
            </a:r>
          </a:p>
          <a:p>
            <a:pPr>
              <a:spcAft>
                <a:spcPts val="1200"/>
              </a:spcAft>
              <a:buFont typeface="Arial" pitchFamily="34" charset="0"/>
              <a:buChar char="•"/>
            </a:pPr>
            <a:r>
              <a:rPr lang="en-AU" sz="3200" dirty="0" smtClean="0"/>
              <a:t> Simplistic ‘enumerative induction’: all swans seen so far are white, so all swans are white</a:t>
            </a:r>
          </a:p>
          <a:p>
            <a:pPr>
              <a:spcAft>
                <a:spcPts val="1200"/>
              </a:spcAft>
              <a:buFont typeface="Arial" pitchFamily="34" charset="0"/>
              <a:buChar char="•"/>
            </a:pPr>
            <a:r>
              <a:rPr lang="en-AU" sz="3200" dirty="0" smtClean="0"/>
              <a:t> Probabilistic version: most swans seen so far are white, so if I see another swan it will probably be white</a:t>
            </a:r>
            <a:endParaRPr lang="en-AU" sz="3200" dirty="0"/>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2. What is Induction?</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5293757"/>
          </a:xfrm>
          <a:prstGeom prst="rect">
            <a:avLst/>
          </a:prstGeom>
          <a:noFill/>
        </p:spPr>
        <p:txBody>
          <a:bodyPr wrap="square" rtlCol="0">
            <a:spAutoFit/>
          </a:bodyPr>
          <a:lstStyle/>
          <a:p>
            <a:pPr>
              <a:spcAft>
                <a:spcPts val="1200"/>
              </a:spcAft>
              <a:buFont typeface="Arial" pitchFamily="34" charset="0"/>
              <a:buChar char="•"/>
            </a:pPr>
            <a:r>
              <a:rPr lang="en-AU" sz="3200" dirty="0" smtClean="0"/>
              <a:t> The Problem of Induction concerns how inductive inference can be justified</a:t>
            </a:r>
          </a:p>
          <a:p>
            <a:pPr>
              <a:spcAft>
                <a:spcPts val="1200"/>
              </a:spcAft>
              <a:buFont typeface="Arial" pitchFamily="34" charset="0"/>
              <a:buChar char="•"/>
            </a:pPr>
            <a:r>
              <a:rPr lang="en-AU" sz="3200" dirty="0" smtClean="0"/>
              <a:t> Inductive arguments don’t follow deductively</a:t>
            </a:r>
          </a:p>
          <a:p>
            <a:pPr>
              <a:spcAft>
                <a:spcPts val="1200"/>
              </a:spcAft>
              <a:buFont typeface="Arial" pitchFamily="34" charset="0"/>
              <a:buChar char="•"/>
            </a:pPr>
            <a:r>
              <a:rPr lang="en-AU" sz="3200" dirty="0" smtClean="0"/>
              <a:t> “It worked well in the past” – begging the question!</a:t>
            </a:r>
          </a:p>
          <a:p>
            <a:pPr>
              <a:spcAft>
                <a:spcPts val="1200"/>
              </a:spcAft>
              <a:buFont typeface="Arial" pitchFamily="34" charset="0"/>
              <a:buChar char="•"/>
            </a:pPr>
            <a:r>
              <a:rPr lang="en-AU" sz="3200" dirty="0" smtClean="0"/>
              <a:t> How to justify induction non-circularly?</a:t>
            </a:r>
          </a:p>
          <a:p>
            <a:pPr>
              <a:spcAft>
                <a:spcPts val="1200"/>
              </a:spcAft>
              <a:buFont typeface="Arial" pitchFamily="34" charset="0"/>
              <a:buChar char="•"/>
            </a:pPr>
            <a:r>
              <a:rPr lang="en-AU" sz="3200" dirty="0" smtClean="0"/>
              <a:t> Good </a:t>
            </a:r>
            <a:r>
              <a:rPr lang="en-AU" sz="3200" dirty="0" err="1" smtClean="0"/>
              <a:t>vs</a:t>
            </a:r>
            <a:r>
              <a:rPr lang="en-AU" sz="3200" dirty="0" smtClean="0"/>
              <a:t> bad induction: </a:t>
            </a:r>
            <a:r>
              <a:rPr lang="en-AU" sz="3200" i="1" dirty="0" smtClean="0"/>
              <a:t>“If someone dies, it's never me, so probably I won’t die</a:t>
            </a:r>
            <a:r>
              <a:rPr lang="en-AU" sz="3200" dirty="0" smtClean="0"/>
              <a:t>”</a:t>
            </a:r>
          </a:p>
          <a:p>
            <a:pPr>
              <a:spcAft>
                <a:spcPts val="1200"/>
              </a:spcAft>
              <a:buFont typeface="Arial" pitchFamily="34" charset="0"/>
              <a:buChar char="•"/>
            </a:pPr>
            <a:endParaRPr lang="en-AU" sz="3200" dirty="0"/>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2. The Problem of Induction</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5"/>
            <a:ext cx="8064896" cy="5139869"/>
          </a:xfrm>
          <a:prstGeom prst="rect">
            <a:avLst/>
          </a:prstGeom>
          <a:noFill/>
        </p:spPr>
        <p:txBody>
          <a:bodyPr wrap="square" rtlCol="0">
            <a:spAutoFit/>
          </a:bodyPr>
          <a:lstStyle/>
          <a:p>
            <a:pPr>
              <a:spcAft>
                <a:spcPts val="1200"/>
              </a:spcAft>
              <a:buFont typeface="Arial" pitchFamily="34" charset="0"/>
              <a:buChar char="•"/>
            </a:pPr>
            <a:r>
              <a:rPr lang="en-AU" sz="3200" dirty="0" smtClean="0"/>
              <a:t> Popper: reject induction – theories are not supported but survive attempts at falsification</a:t>
            </a:r>
          </a:p>
          <a:p>
            <a:pPr>
              <a:spcAft>
                <a:spcPts val="1200"/>
              </a:spcAft>
              <a:buFont typeface="Arial" pitchFamily="34" charset="0"/>
              <a:buChar char="•"/>
            </a:pPr>
            <a:r>
              <a:rPr lang="en-AU" sz="3200" dirty="0" smtClean="0"/>
              <a:t> Armstrong: the rationality of induction is a necessary truth</a:t>
            </a:r>
          </a:p>
          <a:p>
            <a:pPr>
              <a:spcAft>
                <a:spcPts val="1200"/>
              </a:spcAft>
              <a:buFont typeface="Arial" pitchFamily="34" charset="0"/>
              <a:buChar char="•"/>
            </a:pPr>
            <a:r>
              <a:rPr lang="en-AU" sz="3200" dirty="0" smtClean="0"/>
              <a:t> </a:t>
            </a:r>
            <a:r>
              <a:rPr lang="en-AU" sz="3200" dirty="0" err="1" smtClean="0"/>
              <a:t>Reichenbach</a:t>
            </a:r>
            <a:r>
              <a:rPr lang="en-AU" sz="3200" dirty="0" smtClean="0"/>
              <a:t>: if any method will work, it is induction, so it’s our best bet to try</a:t>
            </a:r>
          </a:p>
          <a:p>
            <a:pPr>
              <a:spcAft>
                <a:spcPts val="1200"/>
              </a:spcAft>
              <a:buFont typeface="Arial" pitchFamily="34" charset="0"/>
              <a:buChar char="•"/>
            </a:pPr>
            <a:r>
              <a:rPr lang="en-AU" sz="3200" dirty="0" smtClean="0"/>
              <a:t> </a:t>
            </a:r>
            <a:r>
              <a:rPr lang="en-AU" sz="3200" dirty="0" err="1" smtClean="0"/>
              <a:t>Strawson</a:t>
            </a:r>
            <a:r>
              <a:rPr lang="en-AU" sz="3200" dirty="0" smtClean="0"/>
              <a:t>: use of induction is ‘built in’ to our very notion of what ‘good reasoning’ is</a:t>
            </a:r>
          </a:p>
          <a:p>
            <a:pPr>
              <a:spcAft>
                <a:spcPts val="1200"/>
              </a:spcAft>
              <a:buFont typeface="Arial" pitchFamily="34" charset="0"/>
              <a:buChar char="•"/>
            </a:pPr>
            <a:r>
              <a:rPr lang="en-AU" sz="3200" dirty="0" smtClean="0"/>
              <a:t> New Riddle of Induction: </a:t>
            </a:r>
            <a:r>
              <a:rPr lang="en-AU" sz="3200" dirty="0" err="1" smtClean="0"/>
              <a:t>grue</a:t>
            </a:r>
            <a:r>
              <a:rPr lang="en-AU" sz="3200" dirty="0" smtClean="0"/>
              <a:t> and </a:t>
            </a:r>
            <a:r>
              <a:rPr lang="en-AU" sz="3200" dirty="0" err="1" smtClean="0"/>
              <a:t>bleen</a:t>
            </a:r>
            <a:endParaRPr lang="en-AU" sz="3200" dirty="0"/>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2. Potential Responses</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3. Theory-</a:t>
            </a:r>
            <a:r>
              <a:rPr lang="en-AU" sz="4000" dirty="0" err="1" smtClean="0"/>
              <a:t>Ladenness</a:t>
            </a:r>
            <a:r>
              <a:rPr lang="en-AU" sz="4000" dirty="0" smtClean="0"/>
              <a:t> of Observation</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39552" y="5949280"/>
            <a:ext cx="8064896" cy="584775"/>
          </a:xfrm>
          <a:prstGeom prst="rect">
            <a:avLst/>
          </a:prstGeom>
          <a:noFill/>
        </p:spPr>
        <p:txBody>
          <a:bodyPr wrap="square" rtlCol="0">
            <a:spAutoFit/>
          </a:bodyPr>
          <a:lstStyle/>
          <a:p>
            <a:pPr algn="ctr"/>
            <a:r>
              <a:rPr lang="en-AU" sz="3200" dirty="0" smtClean="0"/>
              <a:t>Thomas Kuhn (1922-1996)</a:t>
            </a:r>
            <a:endParaRPr lang="en-AU" sz="3200" dirty="0"/>
          </a:p>
        </p:txBody>
      </p:sp>
      <p:pic>
        <p:nvPicPr>
          <p:cNvPr id="29698" name="Picture 2" descr="http://elte.prompt.hu/sites/default/files/tananyagok/bev_tudomanyfilozofiaba/images/5b6abb09.jpg"/>
          <p:cNvPicPr>
            <a:picLocks noChangeAspect="1" noChangeArrowheads="1"/>
          </p:cNvPicPr>
          <p:nvPr/>
        </p:nvPicPr>
        <p:blipFill>
          <a:blip r:embed="rId2" cstate="print"/>
          <a:srcRect b="3724"/>
          <a:stretch>
            <a:fillRect/>
          </a:stretch>
        </p:blipFill>
        <p:spPr bwMode="auto">
          <a:xfrm>
            <a:off x="2699792" y="1628800"/>
            <a:ext cx="3816424" cy="4176464"/>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3847207"/>
          </a:xfrm>
          <a:prstGeom prst="rect">
            <a:avLst/>
          </a:prstGeom>
          <a:noFill/>
        </p:spPr>
        <p:txBody>
          <a:bodyPr wrap="square" rtlCol="0">
            <a:spAutoFit/>
          </a:bodyPr>
          <a:lstStyle/>
          <a:p>
            <a:pPr>
              <a:spcAft>
                <a:spcPts val="1200"/>
              </a:spcAft>
              <a:buFont typeface="Arial" pitchFamily="34" charset="0"/>
              <a:buChar char="•"/>
            </a:pPr>
            <a:r>
              <a:rPr lang="en-AU" sz="3200" dirty="0" smtClean="0"/>
              <a:t> Naive </a:t>
            </a:r>
            <a:r>
              <a:rPr lang="en-AU" sz="3200" dirty="0" err="1" smtClean="0"/>
              <a:t>falsificationism</a:t>
            </a:r>
            <a:r>
              <a:rPr lang="en-AU" sz="3200" dirty="0" smtClean="0"/>
              <a:t> says we test theories by making empirical observations</a:t>
            </a:r>
          </a:p>
          <a:p>
            <a:pPr>
              <a:spcAft>
                <a:spcPts val="1200"/>
              </a:spcAft>
              <a:buFont typeface="Arial" pitchFamily="34" charset="0"/>
              <a:buChar char="•"/>
            </a:pPr>
            <a:r>
              <a:rPr lang="en-AU" sz="3200" dirty="0" smtClean="0"/>
              <a:t> But can we make observations without appealing to the framework of some theory?</a:t>
            </a:r>
          </a:p>
          <a:p>
            <a:pPr>
              <a:spcAft>
                <a:spcPts val="1200"/>
              </a:spcAft>
              <a:buFont typeface="Arial" pitchFamily="34" charset="0"/>
              <a:buChar char="•"/>
            </a:pPr>
            <a:r>
              <a:rPr lang="en-AU" sz="3200" dirty="0" smtClean="0"/>
              <a:t> If observations can only be made with respect to a particular theory, how can any theory be falsified in an absolute sense?</a:t>
            </a:r>
            <a:endParaRPr lang="en-AU" sz="3200" dirty="0"/>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3. Theory-</a:t>
            </a:r>
            <a:r>
              <a:rPr lang="en-AU" sz="4000" dirty="0" err="1" smtClean="0"/>
              <a:t>Ladenness</a:t>
            </a:r>
            <a:r>
              <a:rPr lang="en-AU" sz="4000" dirty="0" smtClean="0"/>
              <a:t> of Observation</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3. Some Examples</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5602" name="Picture 2" descr="http://people.cryst.bbk.ac.uk/~ubcg48a/deptonly/nmr/nicknmr3.gif"/>
          <p:cNvPicPr>
            <a:picLocks noChangeAspect="1" noChangeArrowheads="1"/>
          </p:cNvPicPr>
          <p:nvPr/>
        </p:nvPicPr>
        <p:blipFill>
          <a:blip r:embed="rId2" cstate="print"/>
          <a:srcRect/>
          <a:stretch>
            <a:fillRect/>
          </a:stretch>
        </p:blipFill>
        <p:spPr bwMode="auto">
          <a:xfrm>
            <a:off x="4987070" y="3861048"/>
            <a:ext cx="3977418" cy="2877780"/>
          </a:xfrm>
          <a:prstGeom prst="rect">
            <a:avLst/>
          </a:prstGeom>
          <a:noFill/>
        </p:spPr>
      </p:pic>
      <p:pic>
        <p:nvPicPr>
          <p:cNvPr id="25604" name="Picture 4" descr="http://path.upmc.edu/cases/case137/images/micro7.jpg"/>
          <p:cNvPicPr>
            <a:picLocks noChangeAspect="1" noChangeArrowheads="1"/>
          </p:cNvPicPr>
          <p:nvPr/>
        </p:nvPicPr>
        <p:blipFill>
          <a:blip r:embed="rId3" cstate="print"/>
          <a:srcRect/>
          <a:stretch>
            <a:fillRect/>
          </a:stretch>
        </p:blipFill>
        <p:spPr bwMode="auto">
          <a:xfrm rot="5400000">
            <a:off x="-526846" y="3343270"/>
            <a:ext cx="3952753" cy="2540037"/>
          </a:xfrm>
          <a:prstGeom prst="rect">
            <a:avLst/>
          </a:prstGeom>
          <a:noFill/>
        </p:spPr>
      </p:pic>
      <p:pic>
        <p:nvPicPr>
          <p:cNvPr id="25606" name="Picture 6" descr="http://www.naturphilosophie.co.uk/wp-content/uploads/2013/01/Bubble-chamber.jpg"/>
          <p:cNvPicPr>
            <a:picLocks noChangeAspect="1" noChangeArrowheads="1"/>
          </p:cNvPicPr>
          <p:nvPr/>
        </p:nvPicPr>
        <p:blipFill>
          <a:blip r:embed="rId4" cstate="print"/>
          <a:srcRect/>
          <a:stretch>
            <a:fillRect/>
          </a:stretch>
        </p:blipFill>
        <p:spPr bwMode="auto">
          <a:xfrm>
            <a:off x="1979712" y="908720"/>
            <a:ext cx="4464496" cy="2481114"/>
          </a:xfrm>
          <a:prstGeom prst="rect">
            <a:avLst/>
          </a:prstGeom>
          <a:noFill/>
        </p:spPr>
      </p:pic>
      <p:pic>
        <p:nvPicPr>
          <p:cNvPr id="25608" name="Picture 8" descr="https://62e528761d0685343e1c-f3d1b99a743ffa4142d9d7f1978d9686.ssl.cf2.rackcdn.com/files/40005/area14mp/4bbrxnyb-1390903587.jpg"/>
          <p:cNvPicPr>
            <a:picLocks noChangeAspect="1" noChangeArrowheads="1"/>
          </p:cNvPicPr>
          <p:nvPr/>
        </p:nvPicPr>
        <p:blipFill>
          <a:blip r:embed="rId5" cstate="print"/>
          <a:srcRect/>
          <a:stretch>
            <a:fillRect/>
          </a:stretch>
        </p:blipFill>
        <p:spPr bwMode="auto">
          <a:xfrm>
            <a:off x="107504" y="908720"/>
            <a:ext cx="2479586" cy="2520280"/>
          </a:xfrm>
          <a:prstGeom prst="rect">
            <a:avLst/>
          </a:prstGeom>
          <a:noFill/>
        </p:spPr>
      </p:pic>
      <p:pic>
        <p:nvPicPr>
          <p:cNvPr id="25610" name="Picture 10" descr="http://www.cs.dartmouth.edu/~dwagn/aiproj/daveyes.jpg"/>
          <p:cNvPicPr>
            <a:picLocks noChangeAspect="1" noChangeArrowheads="1"/>
          </p:cNvPicPr>
          <p:nvPr/>
        </p:nvPicPr>
        <p:blipFill>
          <a:blip r:embed="rId6" cstate="print"/>
          <a:srcRect/>
          <a:stretch>
            <a:fillRect/>
          </a:stretch>
        </p:blipFill>
        <p:spPr bwMode="auto">
          <a:xfrm>
            <a:off x="2555776" y="4365104"/>
            <a:ext cx="3024336" cy="2270772"/>
          </a:xfrm>
          <a:prstGeom prst="rect">
            <a:avLst/>
          </a:prstGeom>
          <a:noFill/>
        </p:spPr>
      </p:pic>
      <p:pic>
        <p:nvPicPr>
          <p:cNvPr id="25612" name="Picture 12" descr="http://www.kyb.tuebingen.mpg.de/fileadmin/user_upload/files/Employees/ehses/figure_images.png"/>
          <p:cNvPicPr>
            <a:picLocks noChangeAspect="1" noChangeArrowheads="1"/>
          </p:cNvPicPr>
          <p:nvPr/>
        </p:nvPicPr>
        <p:blipFill>
          <a:blip r:embed="rId7" cstate="print"/>
          <a:srcRect/>
          <a:stretch>
            <a:fillRect/>
          </a:stretch>
        </p:blipFill>
        <p:spPr bwMode="auto">
          <a:xfrm>
            <a:off x="5436096" y="908720"/>
            <a:ext cx="3600400" cy="2849039"/>
          </a:xfrm>
          <a:prstGeom prst="rect">
            <a:avLst/>
          </a:prstGeom>
          <a:noFill/>
        </p:spPr>
      </p:pic>
      <p:pic>
        <p:nvPicPr>
          <p:cNvPr id="25614" name="Picture 14" descr="http://2.bp.blogspot.com/-5gycL4_NNEs/Ujum40QeJGI/AAAAAAAAHwg/dNlmFopMJdQ/s1600/2013-09-19-Latent+Class2.png"/>
          <p:cNvPicPr>
            <a:picLocks noChangeAspect="1" noChangeArrowheads="1"/>
          </p:cNvPicPr>
          <p:nvPr/>
        </p:nvPicPr>
        <p:blipFill>
          <a:blip r:embed="rId8" cstate="print"/>
          <a:srcRect l="5439" b="21621"/>
          <a:stretch>
            <a:fillRect/>
          </a:stretch>
        </p:blipFill>
        <p:spPr bwMode="auto">
          <a:xfrm>
            <a:off x="2555776" y="2780928"/>
            <a:ext cx="2903890" cy="174892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4. Underdetermination</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6146" name="Picture 2" descr="http://c7.nrostatic.com/sites/default/files/uploaded/pic_giant_122113_D.jpg"/>
          <p:cNvPicPr>
            <a:picLocks noChangeAspect="1" noChangeArrowheads="1"/>
          </p:cNvPicPr>
          <p:nvPr/>
        </p:nvPicPr>
        <p:blipFill>
          <a:blip r:embed="rId2" cstate="print"/>
          <a:srcRect l="13860" r="26921"/>
          <a:stretch>
            <a:fillRect/>
          </a:stretch>
        </p:blipFill>
        <p:spPr bwMode="auto">
          <a:xfrm>
            <a:off x="2843808" y="2060848"/>
            <a:ext cx="3384376" cy="3333750"/>
          </a:xfrm>
          <a:prstGeom prst="rect">
            <a:avLst/>
          </a:prstGeom>
          <a:noFill/>
        </p:spPr>
      </p:pic>
      <p:sp>
        <p:nvSpPr>
          <p:cNvPr id="6" name="TextBox 5"/>
          <p:cNvSpPr txBox="1"/>
          <p:nvPr/>
        </p:nvSpPr>
        <p:spPr>
          <a:xfrm>
            <a:off x="467544" y="5724545"/>
            <a:ext cx="8064896" cy="584775"/>
          </a:xfrm>
          <a:prstGeom prst="rect">
            <a:avLst/>
          </a:prstGeom>
          <a:noFill/>
        </p:spPr>
        <p:txBody>
          <a:bodyPr wrap="square" rtlCol="0">
            <a:spAutoFit/>
          </a:bodyPr>
          <a:lstStyle/>
          <a:p>
            <a:pPr algn="ctr"/>
            <a:r>
              <a:rPr lang="en-AU" sz="3200" dirty="0" smtClean="0"/>
              <a:t>Pierre Duhem (1861-1916)</a:t>
            </a:r>
            <a:endParaRPr lang="en-AU"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4647426"/>
          </a:xfrm>
          <a:prstGeom prst="rect">
            <a:avLst/>
          </a:prstGeom>
          <a:noFill/>
        </p:spPr>
        <p:txBody>
          <a:bodyPr wrap="square" rtlCol="0">
            <a:spAutoFit/>
          </a:bodyPr>
          <a:lstStyle/>
          <a:p>
            <a:pPr>
              <a:spcAft>
                <a:spcPts val="1200"/>
              </a:spcAft>
              <a:buFont typeface="Arial" pitchFamily="34" charset="0"/>
              <a:buChar char="•"/>
            </a:pPr>
            <a:r>
              <a:rPr lang="en-AU" sz="3200" dirty="0" smtClean="0"/>
              <a:t> The available evidence is always consistent with a large number of theories</a:t>
            </a:r>
          </a:p>
          <a:p>
            <a:pPr>
              <a:spcAft>
                <a:spcPts val="1200"/>
              </a:spcAft>
              <a:buFont typeface="Arial" pitchFamily="34" charset="0"/>
              <a:buChar char="•"/>
            </a:pPr>
            <a:r>
              <a:rPr lang="en-AU" sz="3200" dirty="0" smtClean="0"/>
              <a:t> How do we choose among these theories?</a:t>
            </a:r>
          </a:p>
          <a:p>
            <a:pPr>
              <a:spcAft>
                <a:spcPts val="1200"/>
              </a:spcAft>
              <a:buFont typeface="Arial" pitchFamily="34" charset="0"/>
              <a:buChar char="•"/>
            </a:pPr>
            <a:r>
              <a:rPr lang="en-AU" sz="3200" dirty="0" smtClean="0"/>
              <a:t> Related to theory-</a:t>
            </a:r>
            <a:r>
              <a:rPr lang="en-AU" sz="3200" dirty="0" err="1" smtClean="0"/>
              <a:t>ladenness</a:t>
            </a:r>
            <a:r>
              <a:rPr lang="en-AU" sz="3200" dirty="0" smtClean="0"/>
              <a:t> but more focused on the theorising past</a:t>
            </a:r>
          </a:p>
          <a:p>
            <a:pPr>
              <a:spcAft>
                <a:spcPts val="1200"/>
              </a:spcAft>
              <a:buFont typeface="Arial" pitchFamily="34" charset="0"/>
              <a:buChar char="•"/>
            </a:pPr>
            <a:r>
              <a:rPr lang="en-AU" sz="3200" dirty="0" smtClean="0"/>
              <a:t> Two versions: confirmation holism and contrastive </a:t>
            </a:r>
            <a:r>
              <a:rPr lang="en-AU" sz="3200" dirty="0" err="1" smtClean="0"/>
              <a:t>underdetermination</a:t>
            </a:r>
            <a:endParaRPr lang="en-AU" sz="3200" dirty="0" smtClean="0"/>
          </a:p>
          <a:p>
            <a:pPr>
              <a:spcAft>
                <a:spcPts val="1200"/>
              </a:spcAft>
              <a:buFont typeface="Arial" pitchFamily="34" charset="0"/>
              <a:buChar char="•"/>
            </a:pPr>
            <a:endParaRPr lang="en-AU" sz="3200" dirty="0"/>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4. Underdetermination</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5632311"/>
          </a:xfrm>
          <a:prstGeom prst="rect">
            <a:avLst/>
          </a:prstGeom>
          <a:noFill/>
        </p:spPr>
        <p:txBody>
          <a:bodyPr wrap="square" rtlCol="0">
            <a:spAutoFit/>
          </a:bodyPr>
          <a:lstStyle/>
          <a:p>
            <a:pPr>
              <a:spcAft>
                <a:spcPts val="1200"/>
              </a:spcAft>
              <a:buFont typeface="Arial" pitchFamily="34" charset="0"/>
              <a:buChar char="•"/>
            </a:pPr>
            <a:r>
              <a:rPr lang="en-AU" sz="3200" dirty="0" smtClean="0"/>
              <a:t> If a prediction fails, what exactly do we reject? Hypotheses are conjoined</a:t>
            </a:r>
          </a:p>
          <a:p>
            <a:pPr>
              <a:spcAft>
                <a:spcPts val="1200"/>
              </a:spcAft>
              <a:buFont typeface="Arial" pitchFamily="34" charset="0"/>
              <a:buChar char="•"/>
            </a:pPr>
            <a:r>
              <a:rPr lang="en-AU" sz="3200" dirty="0" smtClean="0"/>
              <a:t> Example 1: Newton gets orbit of Uranus wrong – reject Newton or posit Neptune?</a:t>
            </a:r>
          </a:p>
          <a:p>
            <a:pPr>
              <a:spcAft>
                <a:spcPts val="1200"/>
              </a:spcAft>
              <a:buFont typeface="Arial" pitchFamily="34" charset="0"/>
              <a:buChar char="•"/>
            </a:pPr>
            <a:r>
              <a:rPr lang="en-AU" sz="3200" dirty="0" smtClean="0"/>
              <a:t> Example 2: Newton gets orbit of Mercury wrong – reject Newton or posit Vulcan?</a:t>
            </a:r>
          </a:p>
          <a:p>
            <a:pPr>
              <a:spcAft>
                <a:spcPts val="1200"/>
              </a:spcAft>
              <a:buFont typeface="Arial" pitchFamily="34" charset="0"/>
              <a:buChar char="•"/>
            </a:pPr>
            <a:r>
              <a:rPr lang="en-AU" sz="3200" dirty="0" smtClean="0"/>
              <a:t> Experiment shows some belief is wrong, but which belief?</a:t>
            </a:r>
          </a:p>
          <a:p>
            <a:pPr>
              <a:spcAft>
                <a:spcPts val="1200"/>
              </a:spcAft>
              <a:buFont typeface="Arial" pitchFamily="34" charset="0"/>
              <a:buChar char="•"/>
            </a:pPr>
            <a:r>
              <a:rPr lang="en-AU" sz="3200" dirty="0" smtClean="0"/>
              <a:t> </a:t>
            </a:r>
            <a:r>
              <a:rPr lang="en-AU" sz="3200" dirty="0" err="1" smtClean="0"/>
              <a:t>Quine</a:t>
            </a:r>
            <a:r>
              <a:rPr lang="en-AU" sz="3200" dirty="0" smtClean="0"/>
              <a:t>: “The unit of empirical significance is the whole of science”</a:t>
            </a:r>
            <a:endParaRPr lang="en-AU" sz="3200" dirty="0"/>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4. Confirmation holism</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4832092"/>
          </a:xfrm>
          <a:prstGeom prst="rect">
            <a:avLst/>
          </a:prstGeom>
          <a:noFill/>
        </p:spPr>
        <p:txBody>
          <a:bodyPr wrap="square" rtlCol="0">
            <a:spAutoFit/>
          </a:bodyPr>
          <a:lstStyle/>
          <a:p>
            <a:pPr>
              <a:spcAft>
                <a:spcPts val="1200"/>
              </a:spcAft>
              <a:buFont typeface="Arial" pitchFamily="34" charset="0"/>
              <a:buChar char="•"/>
            </a:pPr>
            <a:r>
              <a:rPr lang="en-AU" sz="3200" dirty="0" smtClean="0"/>
              <a:t> Many theories will fit the data. They are ‘empirically equivalent’. So how to choose?</a:t>
            </a:r>
          </a:p>
          <a:p>
            <a:pPr>
              <a:spcAft>
                <a:spcPts val="1200"/>
              </a:spcAft>
              <a:buFont typeface="Arial" pitchFamily="34" charset="0"/>
              <a:buChar char="•"/>
            </a:pPr>
            <a:r>
              <a:rPr lang="en-AU" sz="3200" dirty="0" smtClean="0"/>
              <a:t> Problem of unconceived alternatives</a:t>
            </a:r>
          </a:p>
          <a:p>
            <a:pPr>
              <a:spcAft>
                <a:spcPts val="1200"/>
              </a:spcAft>
              <a:buFont typeface="Arial" pitchFamily="34" charset="0"/>
              <a:buChar char="•"/>
            </a:pPr>
            <a:r>
              <a:rPr lang="en-AU" sz="3200" dirty="0" smtClean="0"/>
              <a:t> Stanford: “the history of scientific inquiry itself offers a straightforward rationale for thinking that there typically are alternatives to our best theories equally well confirmed by the evidence, even when we are unable to conceive of them at the time”</a:t>
            </a:r>
            <a:endParaRPr lang="en-AU" sz="3200" dirty="0"/>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4. Contrastive </a:t>
            </a:r>
            <a:r>
              <a:rPr lang="en-AU" sz="4000" dirty="0" err="1" smtClean="0"/>
              <a:t>underdetermination</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4. Example</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9218" name="Picture 2" descr="http://sugiyama-www.cs.titech.ac.jp/~sugi/figs/model-selection.png"/>
          <p:cNvPicPr>
            <a:picLocks noChangeAspect="1" noChangeArrowheads="1"/>
          </p:cNvPicPr>
          <p:nvPr/>
        </p:nvPicPr>
        <p:blipFill>
          <a:blip r:embed="rId2" cstate="print"/>
          <a:srcRect/>
          <a:stretch>
            <a:fillRect/>
          </a:stretch>
        </p:blipFill>
        <p:spPr bwMode="auto">
          <a:xfrm>
            <a:off x="1763688" y="1052736"/>
            <a:ext cx="5328592" cy="5615334"/>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4. Example</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http://upload.wikimedia.org/wikipedia/commons/4/45/Duck-Rabbit_illusion.jpg"/>
          <p:cNvPicPr>
            <a:picLocks noChangeAspect="1" noChangeArrowheads="1"/>
          </p:cNvPicPr>
          <p:nvPr/>
        </p:nvPicPr>
        <p:blipFill>
          <a:blip r:embed="rId2" cstate="print"/>
          <a:srcRect/>
          <a:stretch>
            <a:fillRect/>
          </a:stretch>
        </p:blipFill>
        <p:spPr bwMode="auto">
          <a:xfrm>
            <a:off x="981064" y="1484784"/>
            <a:ext cx="7047320" cy="475252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5. Scientific Explanation</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39552" y="5805264"/>
            <a:ext cx="8064896" cy="584775"/>
          </a:xfrm>
          <a:prstGeom prst="rect">
            <a:avLst/>
          </a:prstGeom>
          <a:noFill/>
        </p:spPr>
        <p:txBody>
          <a:bodyPr wrap="square" rtlCol="0">
            <a:spAutoFit/>
          </a:bodyPr>
          <a:lstStyle/>
          <a:p>
            <a:pPr algn="ctr"/>
            <a:r>
              <a:rPr lang="en-AU" sz="3200" dirty="0" smtClean="0"/>
              <a:t>Carl </a:t>
            </a:r>
            <a:r>
              <a:rPr lang="en-AU" sz="3200" dirty="0" err="1" smtClean="0"/>
              <a:t>Hempel</a:t>
            </a:r>
            <a:r>
              <a:rPr lang="en-AU" sz="3200" dirty="0" smtClean="0"/>
              <a:t> (1905-1997)</a:t>
            </a:r>
            <a:endParaRPr lang="en-AU" sz="3200" dirty="0"/>
          </a:p>
        </p:txBody>
      </p:sp>
      <p:pic>
        <p:nvPicPr>
          <p:cNvPr id="30722" name="Picture 2" descr="http://citelighter-cards.s3.amazonaws.com/p16omj2gnmfji1g0aj3j1uvtmki0_53637.jpg"/>
          <p:cNvPicPr>
            <a:picLocks noChangeAspect="1" noChangeArrowheads="1"/>
          </p:cNvPicPr>
          <p:nvPr/>
        </p:nvPicPr>
        <p:blipFill>
          <a:blip r:embed="rId2" cstate="print"/>
          <a:srcRect/>
          <a:stretch>
            <a:fillRect/>
          </a:stretch>
        </p:blipFill>
        <p:spPr bwMode="auto">
          <a:xfrm>
            <a:off x="3066523" y="1556792"/>
            <a:ext cx="2945637" cy="4002783"/>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4647426"/>
          </a:xfrm>
          <a:prstGeom prst="rect">
            <a:avLst/>
          </a:prstGeom>
          <a:noFill/>
        </p:spPr>
        <p:txBody>
          <a:bodyPr wrap="square" rtlCol="0">
            <a:spAutoFit/>
          </a:bodyPr>
          <a:lstStyle/>
          <a:p>
            <a:pPr>
              <a:spcAft>
                <a:spcPts val="1200"/>
              </a:spcAft>
              <a:buFont typeface="Arial" pitchFamily="34" charset="0"/>
              <a:buChar char="•"/>
            </a:pPr>
            <a:r>
              <a:rPr lang="en-AU" sz="3200" dirty="0" smtClean="0"/>
              <a:t> A major goal of science is to explain things</a:t>
            </a:r>
          </a:p>
          <a:p>
            <a:pPr>
              <a:spcAft>
                <a:spcPts val="1200"/>
              </a:spcAft>
              <a:buFont typeface="Arial" pitchFamily="34" charset="0"/>
              <a:buChar char="•"/>
            </a:pPr>
            <a:r>
              <a:rPr lang="en-AU" sz="3200" dirty="0" smtClean="0"/>
              <a:t> But makes a good explanation?</a:t>
            </a:r>
          </a:p>
          <a:p>
            <a:pPr>
              <a:spcAft>
                <a:spcPts val="1200"/>
              </a:spcAft>
              <a:buFont typeface="Arial" pitchFamily="34" charset="0"/>
              <a:buChar char="•"/>
            </a:pPr>
            <a:r>
              <a:rPr lang="en-AU" sz="3200" dirty="0" smtClean="0"/>
              <a:t> Do explanations have to make predictions? - What about psychology or historical sciences?</a:t>
            </a:r>
          </a:p>
          <a:p>
            <a:pPr>
              <a:spcAft>
                <a:spcPts val="1200"/>
              </a:spcAft>
              <a:buFont typeface="Arial" pitchFamily="34" charset="0"/>
              <a:buChar char="•"/>
            </a:pPr>
            <a:r>
              <a:rPr lang="en-AU" sz="3200" dirty="0" smtClean="0"/>
              <a:t> How do we judge the ‘simplicity’ of an explanation or theory?</a:t>
            </a:r>
          </a:p>
          <a:p>
            <a:pPr>
              <a:spcAft>
                <a:spcPts val="1200"/>
              </a:spcAft>
              <a:buFont typeface="Arial" pitchFamily="34" charset="0"/>
              <a:buChar char="•"/>
            </a:pPr>
            <a:r>
              <a:rPr lang="en-AU" sz="3200" dirty="0" smtClean="0"/>
              <a:t> How do we weight up competing virtues (scope, empirical support, simplicity, etc)?</a:t>
            </a:r>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5. Scientific Explanation</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4985980"/>
          </a:xfrm>
          <a:prstGeom prst="rect">
            <a:avLst/>
          </a:prstGeom>
          <a:noFill/>
        </p:spPr>
        <p:txBody>
          <a:bodyPr wrap="square" rtlCol="0">
            <a:spAutoFit/>
          </a:bodyPr>
          <a:lstStyle/>
          <a:p>
            <a:pPr>
              <a:spcAft>
                <a:spcPts val="1200"/>
              </a:spcAft>
              <a:buFont typeface="Arial" pitchFamily="34" charset="0"/>
              <a:buChar char="•"/>
            </a:pPr>
            <a:r>
              <a:rPr lang="en-AU" sz="3200" dirty="0" smtClean="0"/>
              <a:t> DN Model: A phenomenon is scientifically explained if we can logically derive the phenomenon some laws of nature</a:t>
            </a:r>
          </a:p>
          <a:p>
            <a:pPr>
              <a:spcAft>
                <a:spcPts val="1200"/>
              </a:spcAft>
              <a:buFont typeface="Arial" pitchFamily="34" charset="0"/>
              <a:buChar char="•"/>
            </a:pPr>
            <a:r>
              <a:rPr lang="en-AU" sz="3200" dirty="0" smtClean="0"/>
              <a:t> Example: To explain the position of Mars at some future time, begin with Newtons laws, facts about the mass of Mars and the sun (etc), and derive by logic the future position of Mars</a:t>
            </a:r>
          </a:p>
          <a:p>
            <a:pPr>
              <a:spcAft>
                <a:spcPts val="1200"/>
              </a:spcAft>
              <a:buFont typeface="Arial" pitchFamily="34" charset="0"/>
              <a:buChar char="•"/>
            </a:pPr>
            <a:r>
              <a:rPr lang="en-AU" sz="3200" dirty="0" smtClean="0"/>
              <a:t> Problems: What is a ‘law of nature’? What about the ‘special sciences’?</a:t>
            </a:r>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5. Deductive-</a:t>
            </a:r>
            <a:r>
              <a:rPr lang="en-AU" sz="4000" dirty="0" err="1" smtClean="0"/>
              <a:t>Nomological</a:t>
            </a:r>
            <a:r>
              <a:rPr lang="en-AU" sz="4000" dirty="0" smtClean="0"/>
              <a:t> Model</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3200876"/>
          </a:xfrm>
          <a:prstGeom prst="rect">
            <a:avLst/>
          </a:prstGeom>
          <a:noFill/>
        </p:spPr>
        <p:txBody>
          <a:bodyPr wrap="square" rtlCol="0">
            <a:spAutoFit/>
          </a:bodyPr>
          <a:lstStyle/>
          <a:p>
            <a:pPr>
              <a:spcAft>
                <a:spcPts val="1200"/>
              </a:spcAft>
              <a:buFont typeface="Arial" pitchFamily="34" charset="0"/>
              <a:buChar char="•"/>
            </a:pPr>
            <a:r>
              <a:rPr lang="en-AU" sz="3200" dirty="0" smtClean="0"/>
              <a:t> “The pole has height </a:t>
            </a:r>
            <a:r>
              <a:rPr lang="en-AU" sz="3200" i="1" dirty="0" smtClean="0"/>
              <a:t>h</a:t>
            </a:r>
            <a:r>
              <a:rPr lang="en-AU" sz="3200" dirty="0" smtClean="0"/>
              <a:t> because its shadow has length </a:t>
            </a:r>
            <a:r>
              <a:rPr lang="en-AU" sz="3200" i="1" dirty="0" smtClean="0"/>
              <a:t>l</a:t>
            </a:r>
            <a:r>
              <a:rPr lang="en-AU" sz="3200" dirty="0" smtClean="0"/>
              <a:t> and the sun is at angle </a:t>
            </a:r>
            <a:r>
              <a:rPr lang="el-GR" sz="3200" dirty="0" smtClean="0"/>
              <a:t>θ</a:t>
            </a:r>
            <a:r>
              <a:rPr lang="en-AU" sz="3200" dirty="0" smtClean="0"/>
              <a:t>”</a:t>
            </a:r>
          </a:p>
          <a:p>
            <a:pPr>
              <a:spcAft>
                <a:spcPts val="1200"/>
              </a:spcAft>
              <a:buFont typeface="Arial" pitchFamily="34" charset="0"/>
              <a:buChar char="•"/>
            </a:pPr>
            <a:r>
              <a:rPr lang="en-AU" sz="3200" dirty="0" smtClean="0"/>
              <a:t> “John Jones failed to get pregnant because he has been taking birth control pills regularly, and all males who take birth control pills regularly fail to get pregnant”</a:t>
            </a:r>
            <a:endParaRPr lang="en-AU" sz="3200" dirty="0"/>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5. Counterexamples</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5324535"/>
          </a:xfrm>
          <a:prstGeom prst="rect">
            <a:avLst/>
          </a:prstGeom>
          <a:noFill/>
        </p:spPr>
        <p:txBody>
          <a:bodyPr wrap="square" rtlCol="0">
            <a:spAutoFit/>
          </a:bodyPr>
          <a:lstStyle/>
          <a:p>
            <a:pPr>
              <a:spcAft>
                <a:spcPts val="1200"/>
              </a:spcAft>
              <a:buFont typeface="Arial" pitchFamily="34" charset="0"/>
              <a:buChar char="•"/>
            </a:pPr>
            <a:r>
              <a:rPr lang="en-AU" sz="3200" dirty="0" smtClean="0"/>
              <a:t> Statistical Relevance Model: an explanation is not an argument, but an assembly of statistically relevant properties</a:t>
            </a:r>
          </a:p>
          <a:p>
            <a:pPr>
              <a:spcAft>
                <a:spcPts val="1200"/>
              </a:spcAft>
              <a:buFont typeface="Arial" pitchFamily="34" charset="0"/>
              <a:buChar char="•"/>
            </a:pPr>
            <a:r>
              <a:rPr lang="en-AU" sz="3200" dirty="0" smtClean="0"/>
              <a:t> Causal Mechanical Model: an explanation is an account of the series of causal processes and interactions leading to some phenomena</a:t>
            </a:r>
          </a:p>
          <a:p>
            <a:pPr>
              <a:spcAft>
                <a:spcPts val="1200"/>
              </a:spcAft>
              <a:buFont typeface="Arial" pitchFamily="34" charset="0"/>
              <a:buChar char="•"/>
            </a:pPr>
            <a:r>
              <a:rPr lang="en-AU" sz="3200" dirty="0" smtClean="0"/>
              <a:t> Unificationist Account: scientific explanations are logical structures which allow us to derive descriptions of many phenomena using as limited set of initial facts as possible</a:t>
            </a:r>
            <a:endParaRPr lang="en-AU" sz="3200" dirty="0"/>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5. Other Models</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6. Scientific Realism</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39552" y="5733256"/>
            <a:ext cx="8064896" cy="584775"/>
          </a:xfrm>
          <a:prstGeom prst="rect">
            <a:avLst/>
          </a:prstGeom>
          <a:noFill/>
        </p:spPr>
        <p:txBody>
          <a:bodyPr wrap="square" rtlCol="0">
            <a:spAutoFit/>
          </a:bodyPr>
          <a:lstStyle/>
          <a:p>
            <a:pPr algn="ctr"/>
            <a:r>
              <a:rPr lang="en-AU" sz="3200" dirty="0" smtClean="0"/>
              <a:t>Willard </a:t>
            </a:r>
            <a:r>
              <a:rPr lang="en-AU" sz="3200" dirty="0" err="1" smtClean="0"/>
              <a:t>Quine</a:t>
            </a:r>
            <a:r>
              <a:rPr lang="en-AU" sz="3200" dirty="0" smtClean="0"/>
              <a:t> (1908-2000)</a:t>
            </a:r>
            <a:endParaRPr lang="en-AU" sz="3200" dirty="0"/>
          </a:p>
        </p:txBody>
      </p:sp>
      <p:pic>
        <p:nvPicPr>
          <p:cNvPr id="31748" name="Picture 4" descr="http://www.babelio.com/users/AVT_Willard-Van-Orman-Quine_8255.gif"/>
          <p:cNvPicPr>
            <a:picLocks noChangeAspect="1" noChangeArrowheads="1"/>
          </p:cNvPicPr>
          <p:nvPr/>
        </p:nvPicPr>
        <p:blipFill>
          <a:blip r:embed="rId2" cstate="print"/>
          <a:srcRect/>
          <a:stretch>
            <a:fillRect/>
          </a:stretch>
        </p:blipFill>
        <p:spPr bwMode="auto">
          <a:xfrm>
            <a:off x="2915816" y="1988840"/>
            <a:ext cx="3305175" cy="3448051"/>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4001095"/>
          </a:xfrm>
          <a:prstGeom prst="rect">
            <a:avLst/>
          </a:prstGeom>
          <a:noFill/>
        </p:spPr>
        <p:txBody>
          <a:bodyPr wrap="square" rtlCol="0">
            <a:spAutoFit/>
          </a:bodyPr>
          <a:lstStyle/>
          <a:p>
            <a:pPr>
              <a:spcAft>
                <a:spcPts val="1200"/>
              </a:spcAft>
              <a:buFont typeface="Arial" pitchFamily="34" charset="0"/>
              <a:buChar char="•"/>
            </a:pPr>
            <a:r>
              <a:rPr lang="en-AU" sz="3200" dirty="0" smtClean="0"/>
              <a:t> What does science actually say about the ‘real world’?</a:t>
            </a:r>
          </a:p>
          <a:p>
            <a:pPr>
              <a:spcAft>
                <a:spcPts val="1200"/>
              </a:spcAft>
              <a:buFont typeface="Arial" pitchFamily="34" charset="0"/>
              <a:buChar char="•"/>
            </a:pPr>
            <a:r>
              <a:rPr lang="en-AU" sz="3200" dirty="0" smtClean="0"/>
              <a:t> Are scientific explanations ‘true’, or merely ‘useful’?</a:t>
            </a:r>
          </a:p>
          <a:p>
            <a:pPr>
              <a:spcAft>
                <a:spcPts val="1200"/>
              </a:spcAft>
              <a:buFont typeface="Arial" pitchFamily="34" charset="0"/>
              <a:buChar char="•"/>
            </a:pPr>
            <a:r>
              <a:rPr lang="en-AU" sz="3200" dirty="0" smtClean="0"/>
              <a:t> What is the status of ‘theoretical entities’, such as electrons, photons, genes, species?</a:t>
            </a:r>
          </a:p>
          <a:p>
            <a:pPr>
              <a:spcAft>
                <a:spcPts val="1200"/>
              </a:spcAft>
              <a:buFont typeface="Arial" pitchFamily="34" charset="0"/>
              <a:buChar char="•"/>
            </a:pPr>
            <a:r>
              <a:rPr lang="en-AU" sz="3200" dirty="0" smtClean="0"/>
              <a:t> Realism </a:t>
            </a:r>
            <a:r>
              <a:rPr lang="en-AU" sz="3200" dirty="0" err="1" smtClean="0"/>
              <a:t>vs</a:t>
            </a:r>
            <a:r>
              <a:rPr lang="en-AU" sz="3200" dirty="0" smtClean="0"/>
              <a:t> Anti-Realism</a:t>
            </a:r>
            <a:endParaRPr lang="en-AU" sz="3200" dirty="0"/>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6. Scientific Realism</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8064896" cy="4985980"/>
          </a:xfrm>
          <a:prstGeom prst="rect">
            <a:avLst/>
          </a:prstGeom>
          <a:noFill/>
        </p:spPr>
        <p:txBody>
          <a:bodyPr wrap="square" rtlCol="0">
            <a:spAutoFit/>
          </a:bodyPr>
          <a:lstStyle/>
          <a:p>
            <a:pPr>
              <a:spcAft>
                <a:spcPts val="1200"/>
              </a:spcAft>
              <a:buFont typeface="Arial" pitchFamily="34" charset="0"/>
              <a:buChar char="•"/>
            </a:pPr>
            <a:r>
              <a:rPr lang="en-AU" sz="3200" dirty="0" smtClean="0"/>
              <a:t> (Pro) Success argument: cannot explain the success of science unless its theories refer to real things</a:t>
            </a:r>
          </a:p>
          <a:p>
            <a:pPr>
              <a:spcAft>
                <a:spcPts val="1200"/>
              </a:spcAft>
              <a:buFont typeface="Arial" pitchFamily="34" charset="0"/>
              <a:buChar char="•"/>
            </a:pPr>
            <a:r>
              <a:rPr lang="en-AU" sz="3200" dirty="0" smtClean="0"/>
              <a:t> (Pro) Corroboration: same entities can be detected by multiple methods</a:t>
            </a:r>
          </a:p>
          <a:p>
            <a:pPr>
              <a:spcAft>
                <a:spcPts val="1200"/>
              </a:spcAft>
              <a:buFont typeface="Arial" pitchFamily="34" charset="0"/>
              <a:buChar char="•"/>
            </a:pPr>
            <a:r>
              <a:rPr lang="en-AU" sz="3200" dirty="0" smtClean="0"/>
              <a:t> (Con) Pessimistic induction: history shows that many/most theories turn out to be false</a:t>
            </a:r>
          </a:p>
          <a:p>
            <a:pPr>
              <a:spcAft>
                <a:spcPts val="1200"/>
              </a:spcAft>
              <a:buFont typeface="Arial" pitchFamily="34" charset="0"/>
              <a:buChar char="•"/>
            </a:pPr>
            <a:r>
              <a:rPr lang="en-AU" sz="3200" dirty="0" smtClean="0"/>
              <a:t> (Con) Instrumentalism: it isn’t meaningful or valid to even talk about </a:t>
            </a:r>
            <a:r>
              <a:rPr lang="en-AU" sz="3200" dirty="0" err="1" smtClean="0"/>
              <a:t>unobservables</a:t>
            </a:r>
            <a:endParaRPr lang="en-AU" sz="3200" dirty="0"/>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6. Some Arguments</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6. Illustrations</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1750" name="Picture 6" descr="http://schools.ednet.ns.ca/avrsb/712/routlejo/Chemistry/chemclassnotes/images/atmodel.jpg"/>
          <p:cNvPicPr>
            <a:picLocks noChangeAspect="1" noChangeArrowheads="1"/>
          </p:cNvPicPr>
          <p:nvPr/>
        </p:nvPicPr>
        <p:blipFill>
          <a:blip r:embed="rId2" cstate="print"/>
          <a:srcRect/>
          <a:stretch>
            <a:fillRect/>
          </a:stretch>
        </p:blipFill>
        <p:spPr bwMode="auto">
          <a:xfrm>
            <a:off x="1259632" y="3573016"/>
            <a:ext cx="6624736" cy="1814845"/>
          </a:xfrm>
          <a:prstGeom prst="rect">
            <a:avLst/>
          </a:prstGeom>
          <a:noFill/>
        </p:spPr>
      </p:pic>
      <p:pic>
        <p:nvPicPr>
          <p:cNvPr id="31752" name="Picture 8" descr="http://abyss.uoregon.edu/~js/images/atoms_history.gif"/>
          <p:cNvPicPr>
            <a:picLocks noChangeAspect="1" noChangeArrowheads="1"/>
          </p:cNvPicPr>
          <p:nvPr/>
        </p:nvPicPr>
        <p:blipFill>
          <a:blip r:embed="rId3" cstate="print"/>
          <a:srcRect/>
          <a:stretch>
            <a:fillRect/>
          </a:stretch>
        </p:blipFill>
        <p:spPr bwMode="auto">
          <a:xfrm>
            <a:off x="1763688" y="5301208"/>
            <a:ext cx="5498155" cy="1296144"/>
          </a:xfrm>
          <a:prstGeom prst="rect">
            <a:avLst/>
          </a:prstGeom>
          <a:noFill/>
        </p:spPr>
      </p:pic>
      <p:pic>
        <p:nvPicPr>
          <p:cNvPr id="31754" name="Picture 10" descr="http://science.nasa.gov/media/medialibrary/2005/03/27/28mar_gamma_resources/spacetime_strip.jpg"/>
          <p:cNvPicPr>
            <a:picLocks noChangeAspect="1" noChangeArrowheads="1"/>
          </p:cNvPicPr>
          <p:nvPr/>
        </p:nvPicPr>
        <p:blipFill>
          <a:blip r:embed="rId4" cstate="print"/>
          <a:srcRect/>
          <a:stretch>
            <a:fillRect/>
          </a:stretch>
        </p:blipFill>
        <p:spPr bwMode="auto">
          <a:xfrm>
            <a:off x="1835696" y="980727"/>
            <a:ext cx="5544616" cy="2408269"/>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7. Conclusions</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39552" y="1124744"/>
            <a:ext cx="8064896" cy="5139869"/>
          </a:xfrm>
          <a:prstGeom prst="rect">
            <a:avLst/>
          </a:prstGeom>
          <a:noFill/>
        </p:spPr>
        <p:txBody>
          <a:bodyPr wrap="square" rtlCol="0">
            <a:spAutoFit/>
          </a:bodyPr>
          <a:lstStyle/>
          <a:p>
            <a:pPr>
              <a:spcAft>
                <a:spcPts val="1200"/>
              </a:spcAft>
              <a:buFont typeface="Arial" pitchFamily="34" charset="0"/>
              <a:buChar char="•"/>
            </a:pPr>
            <a:r>
              <a:rPr lang="en-AU" sz="3200" dirty="0" smtClean="0"/>
              <a:t> Science is messy</a:t>
            </a:r>
          </a:p>
          <a:p>
            <a:pPr>
              <a:spcAft>
                <a:spcPts val="1200"/>
              </a:spcAft>
              <a:buFont typeface="Arial" pitchFamily="34" charset="0"/>
              <a:buChar char="•"/>
            </a:pPr>
            <a:r>
              <a:rPr lang="en-AU" sz="3200" dirty="0" smtClean="0"/>
              <a:t> Must be careful in making claims about science or its findings</a:t>
            </a:r>
          </a:p>
          <a:p>
            <a:pPr>
              <a:spcAft>
                <a:spcPts val="1200"/>
              </a:spcAft>
              <a:buFont typeface="Arial" pitchFamily="34" charset="0"/>
              <a:buChar char="•"/>
            </a:pPr>
            <a:r>
              <a:rPr lang="en-AU" sz="3200" dirty="0" smtClean="0"/>
              <a:t> Give up simplistically neat models of scientific method</a:t>
            </a:r>
          </a:p>
          <a:p>
            <a:pPr>
              <a:spcAft>
                <a:spcPts val="1200"/>
              </a:spcAft>
              <a:buFont typeface="Arial" pitchFamily="34" charset="0"/>
              <a:buChar char="•"/>
            </a:pPr>
            <a:r>
              <a:rPr lang="en-AU" sz="3200" dirty="0" smtClean="0"/>
              <a:t> Philosophy helps us to understand what we are doing when we do science</a:t>
            </a:r>
          </a:p>
          <a:p>
            <a:pPr>
              <a:spcAft>
                <a:spcPts val="1200"/>
              </a:spcAft>
              <a:buFont typeface="Arial" pitchFamily="34" charset="0"/>
              <a:buChar char="•"/>
            </a:pPr>
            <a:r>
              <a:rPr lang="en-AU" sz="3200" dirty="0" smtClean="0"/>
              <a:t> Helps us to tell good science from bad. Helps us to avoid things like…</a:t>
            </a:r>
            <a:endParaRPr lang="en-AU" sz="32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7. Conclusions</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6" descr="http://bytesizebio.net/wp-content/uploads/2009/07/einstein-end-of-science.jpg"/>
          <p:cNvPicPr>
            <a:picLocks noChangeAspect="1" noChangeArrowheads="1"/>
          </p:cNvPicPr>
          <p:nvPr/>
        </p:nvPicPr>
        <p:blipFill>
          <a:blip r:embed="rId2" cstate="print"/>
          <a:srcRect b="3401"/>
          <a:stretch>
            <a:fillRect/>
          </a:stretch>
        </p:blipFill>
        <p:spPr bwMode="auto">
          <a:xfrm>
            <a:off x="1763688" y="1484784"/>
            <a:ext cx="5565913" cy="4032448"/>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7. Conclusions</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4" descr="http://phdcomics.com/comics/archive/phd091606s.gif"/>
          <p:cNvPicPr>
            <a:picLocks noChangeAspect="1" noChangeArrowheads="1"/>
          </p:cNvPicPr>
          <p:nvPr/>
        </p:nvPicPr>
        <p:blipFill>
          <a:blip r:embed="rId2" cstate="print"/>
          <a:srcRect/>
          <a:stretch>
            <a:fillRect/>
          </a:stretch>
        </p:blipFill>
        <p:spPr bwMode="auto">
          <a:xfrm>
            <a:off x="251520" y="1844824"/>
            <a:ext cx="8640957" cy="3744416"/>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Shameless Self-Promotion</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95536" y="908720"/>
            <a:ext cx="8280920" cy="3431709"/>
          </a:xfrm>
          <a:prstGeom prst="rect">
            <a:avLst/>
          </a:prstGeom>
          <a:noFill/>
        </p:spPr>
        <p:txBody>
          <a:bodyPr wrap="square" rtlCol="0">
            <a:spAutoFit/>
          </a:bodyPr>
          <a:lstStyle/>
          <a:p>
            <a:pPr>
              <a:spcAft>
                <a:spcPts val="600"/>
              </a:spcAft>
              <a:buFont typeface="Arial" pitchFamily="34" charset="0"/>
              <a:buChar char="•"/>
            </a:pPr>
            <a:r>
              <a:rPr lang="en-AU" sz="3200" dirty="0" smtClean="0"/>
              <a:t> Check out the University of </a:t>
            </a:r>
          </a:p>
          <a:p>
            <a:pPr>
              <a:spcAft>
                <a:spcPts val="600"/>
              </a:spcAft>
            </a:pPr>
            <a:r>
              <a:rPr lang="en-AU" sz="3200" dirty="0" smtClean="0"/>
              <a:t>  Melbourne </a:t>
            </a:r>
            <a:r>
              <a:rPr lang="en-AU" sz="3200" b="1" dirty="0" smtClean="0"/>
              <a:t>Secular Society </a:t>
            </a:r>
          </a:p>
          <a:p>
            <a:pPr>
              <a:spcAft>
                <a:spcPts val="600"/>
              </a:spcAft>
            </a:pPr>
            <a:r>
              <a:rPr lang="en-AU" sz="3200" dirty="0" smtClean="0"/>
              <a:t>  on </a:t>
            </a:r>
            <a:r>
              <a:rPr lang="en-AU" sz="3200" dirty="0" err="1" smtClean="0"/>
              <a:t>facebook</a:t>
            </a:r>
            <a:r>
              <a:rPr lang="en-AU" sz="3200" dirty="0" smtClean="0"/>
              <a:t>, or at </a:t>
            </a:r>
            <a:r>
              <a:rPr lang="en-AU" sz="3200" dirty="0" smtClean="0">
                <a:hlinkClick r:id="rId2"/>
              </a:rPr>
              <a:t>umss.org</a:t>
            </a:r>
            <a:endParaRPr lang="en-AU" sz="3200" dirty="0" smtClean="0"/>
          </a:p>
          <a:p>
            <a:pPr>
              <a:spcAft>
                <a:spcPts val="600"/>
              </a:spcAft>
              <a:buFont typeface="Arial" pitchFamily="34" charset="0"/>
              <a:buChar char="•"/>
            </a:pPr>
            <a:r>
              <a:rPr lang="en-AU" sz="3200" dirty="0" smtClean="0"/>
              <a:t> Visit my </a:t>
            </a:r>
            <a:r>
              <a:rPr lang="en-AU" sz="3200" b="1" dirty="0" smtClean="0"/>
              <a:t>blog</a:t>
            </a:r>
            <a:r>
              <a:rPr lang="en-AU" sz="3200" dirty="0" smtClean="0"/>
              <a:t> </a:t>
            </a:r>
            <a:r>
              <a:rPr lang="en-AU" sz="3200" dirty="0" smtClean="0">
                <a:hlinkClick r:id="rId3"/>
              </a:rPr>
              <a:t>fods12.wordpress.com</a:t>
            </a:r>
            <a:endParaRPr lang="en-AU" sz="3200" dirty="0" smtClean="0"/>
          </a:p>
          <a:p>
            <a:pPr>
              <a:spcAft>
                <a:spcPts val="600"/>
              </a:spcAft>
              <a:buFont typeface="Arial" pitchFamily="34" charset="0"/>
              <a:buChar char="•"/>
            </a:pPr>
            <a:r>
              <a:rPr lang="en-AU" sz="3200" dirty="0" smtClean="0"/>
              <a:t> Check out my </a:t>
            </a:r>
            <a:r>
              <a:rPr lang="en-AU" sz="3200" b="1" dirty="0" smtClean="0"/>
              <a:t>podcast</a:t>
            </a:r>
            <a:r>
              <a:rPr lang="en-AU" sz="3200" dirty="0" smtClean="0"/>
              <a:t> at </a:t>
            </a:r>
            <a:r>
              <a:rPr lang="en-AU" sz="3200" dirty="0" smtClean="0">
                <a:hlinkClick r:id="rId4"/>
              </a:rPr>
              <a:t>fods12.podbean.com</a:t>
            </a:r>
            <a:endParaRPr lang="en-AU" sz="3200" dirty="0" smtClean="0"/>
          </a:p>
          <a:p>
            <a:pPr>
              <a:spcAft>
                <a:spcPts val="600"/>
              </a:spcAft>
              <a:buFont typeface="Arial" pitchFamily="34" charset="0"/>
              <a:buChar char="•"/>
            </a:pPr>
            <a:r>
              <a:rPr lang="en-AU" sz="3200" dirty="0"/>
              <a:t> </a:t>
            </a:r>
            <a:r>
              <a:rPr lang="en-AU" sz="3200" dirty="0" smtClean="0"/>
              <a:t>Contact me at </a:t>
            </a:r>
            <a:r>
              <a:rPr lang="en-AU" sz="3200" u="sng" dirty="0" smtClean="0">
                <a:solidFill>
                  <a:srgbClr val="7030A0"/>
                </a:solidFill>
                <a:hlinkClick r:id="rId5"/>
              </a:rPr>
              <a:t>fods12@gmail.com</a:t>
            </a:r>
            <a:r>
              <a:rPr lang="en-AU" sz="3200" dirty="0" smtClean="0"/>
              <a:t> </a:t>
            </a:r>
            <a:endParaRPr lang="en-AU" sz="3200" u="sng" dirty="0" smtClean="0">
              <a:solidFill>
                <a:srgbClr val="7030A0"/>
              </a:solidFill>
            </a:endParaRPr>
          </a:p>
        </p:txBody>
      </p:sp>
      <p:pic>
        <p:nvPicPr>
          <p:cNvPr id="33794" name="Picture 2" descr="C:\Users\Fods12\Dropbox\UMSS\Graphics\umss logos\umss logo.jpg"/>
          <p:cNvPicPr>
            <a:picLocks noChangeAspect="1" noChangeArrowheads="1"/>
          </p:cNvPicPr>
          <p:nvPr/>
        </p:nvPicPr>
        <p:blipFill>
          <a:blip r:embed="rId6" cstate="print"/>
          <a:srcRect/>
          <a:stretch>
            <a:fillRect/>
          </a:stretch>
        </p:blipFill>
        <p:spPr bwMode="auto">
          <a:xfrm>
            <a:off x="5796136" y="1268760"/>
            <a:ext cx="2664296" cy="1173923"/>
          </a:xfrm>
          <a:prstGeom prst="rect">
            <a:avLst/>
          </a:prstGeom>
          <a:noFill/>
        </p:spPr>
      </p:pic>
      <p:pic>
        <p:nvPicPr>
          <p:cNvPr id="1026" name="Picture 2"/>
          <p:cNvPicPr>
            <a:picLocks noChangeAspect="1" noChangeArrowheads="1"/>
          </p:cNvPicPr>
          <p:nvPr/>
        </p:nvPicPr>
        <p:blipFill>
          <a:blip r:embed="rId7" cstate="print"/>
          <a:srcRect b="19806"/>
          <a:stretch>
            <a:fillRect/>
          </a:stretch>
        </p:blipFill>
        <p:spPr bwMode="auto">
          <a:xfrm>
            <a:off x="467543" y="4365104"/>
            <a:ext cx="5345873" cy="2088232"/>
          </a:xfrm>
          <a:prstGeom prst="rect">
            <a:avLst/>
          </a:prstGeom>
          <a:noFill/>
          <a:ln w="9525">
            <a:noFill/>
            <a:miter lim="800000"/>
            <a:headEnd/>
            <a:tailEnd/>
          </a:ln>
        </p:spPr>
      </p:pic>
      <p:pic>
        <p:nvPicPr>
          <p:cNvPr id="1028" name="Picture 4" descr="http://imglogo.podbean.com/image-logo/275284/PodcastLogo3.jpg"/>
          <p:cNvPicPr>
            <a:picLocks noChangeAspect="1" noChangeArrowheads="1"/>
          </p:cNvPicPr>
          <p:nvPr/>
        </p:nvPicPr>
        <p:blipFill>
          <a:blip r:embed="rId8" cstate="print"/>
          <a:srcRect/>
          <a:stretch>
            <a:fillRect/>
          </a:stretch>
        </p:blipFill>
        <p:spPr bwMode="auto">
          <a:xfrm>
            <a:off x="6084168" y="4437112"/>
            <a:ext cx="2160240" cy="2054266"/>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References</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39552" y="1124744"/>
            <a:ext cx="8064896" cy="3785652"/>
          </a:xfrm>
          <a:prstGeom prst="rect">
            <a:avLst/>
          </a:prstGeom>
          <a:noFill/>
        </p:spPr>
        <p:txBody>
          <a:bodyPr wrap="square" rtlCol="0">
            <a:spAutoFit/>
          </a:bodyPr>
          <a:lstStyle/>
          <a:p>
            <a:pPr>
              <a:buFont typeface="Arial" pitchFamily="34" charset="0"/>
              <a:buChar char="•"/>
            </a:pPr>
            <a:r>
              <a:rPr lang="en-AU" sz="2400" dirty="0" smtClean="0"/>
              <a:t> The Wikipedia</a:t>
            </a:r>
          </a:p>
          <a:p>
            <a:pPr>
              <a:buFont typeface="Arial" pitchFamily="34" charset="0"/>
              <a:buChar char="•"/>
            </a:pPr>
            <a:r>
              <a:rPr lang="en-AU" sz="2400" dirty="0" smtClean="0"/>
              <a:t> Philosophy of Science: The Central Issues</a:t>
            </a:r>
          </a:p>
          <a:p>
            <a:pPr>
              <a:buFont typeface="Arial" pitchFamily="34" charset="0"/>
              <a:buChar char="•"/>
            </a:pPr>
            <a:r>
              <a:rPr lang="en-AU" sz="2400" dirty="0" smtClean="0"/>
              <a:t> http://plato.stanford.edu/entries/induction-problem/</a:t>
            </a:r>
          </a:p>
          <a:p>
            <a:pPr>
              <a:buFont typeface="Arial" pitchFamily="34" charset="0"/>
              <a:buChar char="•"/>
            </a:pPr>
            <a:r>
              <a:rPr lang="en-AU" sz="2400" dirty="0" smtClean="0"/>
              <a:t> http://www.iep.utm.edu/conf-ind/</a:t>
            </a:r>
          </a:p>
          <a:p>
            <a:pPr>
              <a:buFont typeface="Arial" pitchFamily="34" charset="0"/>
              <a:buChar char="•"/>
            </a:pPr>
            <a:r>
              <a:rPr lang="en-AU" sz="2400" dirty="0" smtClean="0"/>
              <a:t> http://plato.stanford.edu/entries/science-theory-observation/</a:t>
            </a:r>
          </a:p>
          <a:p>
            <a:pPr>
              <a:buFont typeface="Arial" pitchFamily="34" charset="0"/>
              <a:buChar char="•"/>
            </a:pPr>
            <a:r>
              <a:rPr lang="en-AU" sz="2400" dirty="0" smtClean="0"/>
              <a:t> http://plato.stanford.edu/entries/scientific-underdetermination/</a:t>
            </a:r>
          </a:p>
          <a:p>
            <a:pPr>
              <a:buFont typeface="Arial" pitchFamily="34" charset="0"/>
              <a:buChar char="•"/>
            </a:pPr>
            <a:r>
              <a:rPr lang="en-AU" sz="2400" dirty="0" smtClean="0"/>
              <a:t> http://plato.stanford.edu/entries/scientific-explanation/</a:t>
            </a:r>
          </a:p>
          <a:p>
            <a:pPr>
              <a:buFont typeface="Arial" pitchFamily="34" charset="0"/>
              <a:buChar char="•"/>
            </a:pPr>
            <a:r>
              <a:rPr lang="en-AU" sz="2400" dirty="0" smtClean="0"/>
              <a:t> http://www.iep.utm.edu/explanat/</a:t>
            </a:r>
          </a:p>
          <a:p>
            <a:pPr>
              <a:buFont typeface="Arial" pitchFamily="34" charset="0"/>
              <a:buChar char="•"/>
            </a:pPr>
            <a:r>
              <a:rPr lang="en-AU" sz="2400" dirty="0" smtClean="0"/>
              <a:t> http://plato.stanford.edu/entries/scientific-realism/</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2421</TotalTime>
  <Words>1459</Words>
  <Application>Microsoft Office PowerPoint</Application>
  <PresentationFormat>On-screen Show (4:3)</PresentationFormat>
  <Paragraphs>133</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Fods12</cp:lastModifiedBy>
  <cp:revision>305</cp:revision>
  <dcterms:created xsi:type="dcterms:W3CDTF">2014-01-18T00:25:40Z</dcterms:created>
  <dcterms:modified xsi:type="dcterms:W3CDTF">2014-08-23T04:49:17Z</dcterms:modified>
</cp:coreProperties>
</file>