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7" r:id="rId3"/>
    <p:sldId id="289" r:id="rId4"/>
    <p:sldId id="285" r:id="rId5"/>
    <p:sldId id="293" r:id="rId6"/>
    <p:sldId id="308" r:id="rId7"/>
    <p:sldId id="288" r:id="rId8"/>
    <p:sldId id="315" r:id="rId9"/>
    <p:sldId id="286" r:id="rId10"/>
    <p:sldId id="318" r:id="rId11"/>
    <p:sldId id="319" r:id="rId12"/>
    <p:sldId id="320" r:id="rId13"/>
    <p:sldId id="304" r:id="rId14"/>
    <p:sldId id="306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63" autoAdjust="0"/>
    <p:restoredTop sz="94660"/>
  </p:normalViewPr>
  <p:slideViewPr>
    <p:cSldViewPr>
      <p:cViewPr varScale="1">
        <p:scale>
          <a:sx n="118" d="100"/>
          <a:sy n="11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7ED1-85D5-4BA2-A6D6-7D01D305AC8A}" type="datetimeFigureOut">
              <a:rPr lang="en-AU" smtClean="0"/>
              <a:pPr/>
              <a:t>17/05/2015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gif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fods12@gmail.com" TargetMode="External"/><Relationship Id="rId2" Type="http://schemas.openxmlformats.org/officeDocument/2006/relationships/hyperlink" Target="http://www.thegodlesstheist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208912" cy="3528392"/>
          </a:xfrm>
        </p:spPr>
        <p:txBody>
          <a:bodyPr>
            <a:noAutofit/>
          </a:bodyPr>
          <a:lstStyle/>
          <a:p>
            <a:r>
              <a:rPr lang="en-AU" sz="1800" dirty="0"/>
              <a:t>Synopsis: </a:t>
            </a:r>
            <a:r>
              <a:rPr lang="en-AU" sz="1800" dirty="0" smtClean="0"/>
              <a:t>Many people think about science in a fairly simplistic way: collect evidence, formulate a theory, test the theory. By this method, it is claimed, science can achieve objective knowledge about reality. I will question this simple understanding of science by examining of the key controversies in philosophy of science, including the theory-</a:t>
            </a:r>
            <a:r>
              <a:rPr lang="en-AU" sz="1800" dirty="0" err="1" smtClean="0"/>
              <a:t>ladenness</a:t>
            </a:r>
            <a:r>
              <a:rPr lang="en-AU" sz="1800" dirty="0" smtClean="0"/>
              <a:t> of observation, </a:t>
            </a:r>
            <a:r>
              <a:rPr lang="en-AU" sz="1800" dirty="0" err="1" smtClean="0"/>
              <a:t>underdetermination</a:t>
            </a:r>
            <a:r>
              <a:rPr lang="en-AU" sz="1800" dirty="0" smtClean="0"/>
              <a:t>, theory choice, and the nature of scientific explanation. I will argue that philosophy of science paints a much richer and messier picture of the relationship between science and truth than many people commonly imagine, and highlight why I think some knowledge of philosophy of science is important for both producers and consumers of scientific knowledge.</a:t>
            </a:r>
          </a:p>
          <a:p>
            <a:endParaRPr lang="en-AU" sz="2000" dirty="0"/>
          </a:p>
        </p:txBody>
      </p:sp>
      <p:sp>
        <p:nvSpPr>
          <p:cNvPr id="6" name="Rectangle 5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/>
              <a:t>James Fodor, </a:t>
            </a:r>
            <a:r>
              <a:rPr lang="en-AU" sz="2400" dirty="0" smtClean="0"/>
              <a:t>18</a:t>
            </a:r>
            <a:r>
              <a:rPr lang="en-AU" sz="2400" baseline="30000" dirty="0" smtClean="0"/>
              <a:t>th</a:t>
            </a:r>
            <a:r>
              <a:rPr lang="en-AU" sz="2400" dirty="0" smtClean="0"/>
              <a:t> May 2015</a:t>
            </a:r>
            <a:endParaRPr lang="en-AU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51520" y="476672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200" dirty="0" smtClean="0">
                <a:latin typeface="Book Antiqua" pitchFamily="18" charset="0"/>
              </a:rPr>
              <a:t>The </a:t>
            </a:r>
            <a:r>
              <a:rPr lang="en-AU" sz="3200" dirty="0" err="1" smtClean="0">
                <a:latin typeface="Book Antiqua" pitchFamily="18" charset="0"/>
              </a:rPr>
              <a:t>Skeptic’s</a:t>
            </a:r>
            <a:r>
              <a:rPr lang="en-AU" sz="3200" dirty="0" smtClean="0">
                <a:latin typeface="Book Antiqua" pitchFamily="18" charset="0"/>
              </a:rPr>
              <a:t> Guide to Philosophy of Science</a:t>
            </a:r>
            <a:endParaRPr lang="en-AU" sz="3200" dirty="0">
              <a:latin typeface="Book Antiqua" pitchFamily="18" charset="0"/>
            </a:endParaRPr>
          </a:p>
        </p:txBody>
      </p:sp>
      <p:pic>
        <p:nvPicPr>
          <p:cNvPr id="13314" name="Picture 2" descr="http://undsci.berkeley.edu/images/us101/sci_nonsc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912482"/>
            <a:ext cx="5400600" cy="2108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124744"/>
            <a:ext cx="806489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“The Scientific Method”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The Theory-</a:t>
            </a:r>
            <a:r>
              <a:rPr lang="en-AU" sz="3200" dirty="0" err="1" smtClean="0"/>
              <a:t>Ladenness</a:t>
            </a:r>
            <a:r>
              <a:rPr lang="en-AU" sz="3200" dirty="0" smtClean="0"/>
              <a:t> of Observation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</a:t>
            </a:r>
            <a:r>
              <a:rPr lang="en-AU" sz="3200" dirty="0" err="1" smtClean="0"/>
              <a:t>Confirmational</a:t>
            </a:r>
            <a:r>
              <a:rPr lang="en-AU" sz="3200" dirty="0" smtClean="0"/>
              <a:t> Holism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Underdetermination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Models of Scientific Explanation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Conclusions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0. An Overview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1. “The Scientific Method”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:\Downloads\86144647.png"/>
          <p:cNvPicPr>
            <a:picLocks noChangeAspect="1" noChangeArrowheads="1"/>
          </p:cNvPicPr>
          <p:nvPr/>
        </p:nvPicPr>
        <p:blipFill>
          <a:blip r:embed="rId2" cstate="print"/>
          <a:srcRect l="6585" t="20250" r="8637" b="7319"/>
          <a:stretch>
            <a:fillRect/>
          </a:stretch>
        </p:blipFill>
        <p:spPr bwMode="auto">
          <a:xfrm>
            <a:off x="395536" y="1124744"/>
            <a:ext cx="8424936" cy="5398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124744"/>
            <a:ext cx="525658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According to the Scientific Method, we test theories by making empirical observations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But can we make observations without appealing to the framework of some theory?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If observations can only be made with respect to a particular theory, how can any theory be falsified in an absolute sense?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2. Theory-</a:t>
            </a:r>
            <a:r>
              <a:rPr lang="en-AU" sz="4000" dirty="0" err="1" smtClean="0"/>
              <a:t>Ladenness</a:t>
            </a:r>
            <a:r>
              <a:rPr lang="en-AU" sz="4000" dirty="0" smtClean="0"/>
              <a:t> of Observation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elte.prompt.hu/sites/default/files/tananyagok/bev_tudomanyfilozofiaba/images/5b6abb09.jpg"/>
          <p:cNvPicPr>
            <a:picLocks noChangeAspect="1" noChangeArrowheads="1"/>
          </p:cNvPicPr>
          <p:nvPr/>
        </p:nvPicPr>
        <p:blipFill>
          <a:blip r:embed="rId2" cstate="print"/>
          <a:srcRect b="3724"/>
          <a:stretch>
            <a:fillRect/>
          </a:stretch>
        </p:blipFill>
        <p:spPr bwMode="auto">
          <a:xfrm>
            <a:off x="5508104" y="1527175"/>
            <a:ext cx="3421622" cy="37444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55568" y="5271591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Thomas Kuhn (1922-1996)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0" name="Picture 10" descr="http://www.cs.dartmouth.edu/~dwagn/aiproj/davey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398588"/>
            <a:ext cx="3024336" cy="227077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2. Theory-</a:t>
            </a:r>
            <a:r>
              <a:rPr lang="en-AU" sz="4000" dirty="0" err="1" smtClean="0"/>
              <a:t>Ladenness</a:t>
            </a:r>
            <a:r>
              <a:rPr lang="en-AU" sz="4000" dirty="0" smtClean="0"/>
              <a:t> of Observation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2" name="Picture 2" descr="http://people.cryst.bbk.ac.uk/~ubcg48a/deptonly/nmr/nicknmr3.gif"/>
          <p:cNvPicPr>
            <a:picLocks noChangeAspect="1" noChangeArrowheads="1"/>
          </p:cNvPicPr>
          <p:nvPr/>
        </p:nvPicPr>
        <p:blipFill>
          <a:blip r:embed="rId3" cstate="print"/>
          <a:srcRect l="11289"/>
          <a:stretch>
            <a:fillRect/>
          </a:stretch>
        </p:blipFill>
        <p:spPr bwMode="auto">
          <a:xfrm>
            <a:off x="5436096" y="3789040"/>
            <a:ext cx="3528392" cy="2877780"/>
          </a:xfrm>
          <a:prstGeom prst="rect">
            <a:avLst/>
          </a:prstGeom>
          <a:noFill/>
        </p:spPr>
      </p:pic>
      <p:pic>
        <p:nvPicPr>
          <p:cNvPr id="25604" name="Picture 4" descr="http://path.upmc.edu/cases/case137/images/micro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526846" y="3343270"/>
            <a:ext cx="3952753" cy="2540037"/>
          </a:xfrm>
          <a:prstGeom prst="rect">
            <a:avLst/>
          </a:prstGeom>
          <a:noFill/>
        </p:spPr>
      </p:pic>
      <p:pic>
        <p:nvPicPr>
          <p:cNvPr id="25606" name="Picture 6" descr="http://www.naturphilosophie.co.uk/wp-content/uploads/2013/01/Bubble-chamb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908720"/>
            <a:ext cx="4464496" cy="2481114"/>
          </a:xfrm>
          <a:prstGeom prst="rect">
            <a:avLst/>
          </a:prstGeom>
          <a:noFill/>
        </p:spPr>
      </p:pic>
      <p:pic>
        <p:nvPicPr>
          <p:cNvPr id="25608" name="Picture 8" descr="https://62e528761d0685343e1c-f3d1b99a743ffa4142d9d7f1978d9686.ssl.cf2.rackcdn.com/files/40005/area14mp/4bbrxnyb-139090358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908720"/>
            <a:ext cx="2479586" cy="2520280"/>
          </a:xfrm>
          <a:prstGeom prst="rect">
            <a:avLst/>
          </a:prstGeom>
          <a:noFill/>
        </p:spPr>
      </p:pic>
      <p:pic>
        <p:nvPicPr>
          <p:cNvPr id="25612" name="Picture 12" descr="http://www.kyb.tuebingen.mpg.de/fileadmin/user_upload/files/Employees/ehses/figure_image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908720"/>
            <a:ext cx="3600400" cy="2849039"/>
          </a:xfrm>
          <a:prstGeom prst="rect">
            <a:avLst/>
          </a:prstGeom>
          <a:noFill/>
        </p:spPr>
      </p:pic>
      <p:pic>
        <p:nvPicPr>
          <p:cNvPr id="25614" name="Picture 14" descr="http://2.bp.blogspot.com/-5gycL4_NNEs/Ujum40QeJGI/AAAAAAAAHwg/dNlmFopMJdQ/s1600/2013-09-19-Latent+Class2.png"/>
          <p:cNvPicPr>
            <a:picLocks noChangeAspect="1" noChangeArrowheads="1"/>
          </p:cNvPicPr>
          <p:nvPr/>
        </p:nvPicPr>
        <p:blipFill>
          <a:blip r:embed="rId8" cstate="print"/>
          <a:srcRect l="5439" b="21621"/>
          <a:stretch>
            <a:fillRect/>
          </a:stretch>
        </p:blipFill>
        <p:spPr bwMode="auto">
          <a:xfrm>
            <a:off x="2566623" y="2780928"/>
            <a:ext cx="2869473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086410"/>
            <a:ext cx="568863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If a prediction fails, what exactly do we reject? Hypotheses are conjoined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Example 1: Newton gets orbit of Uranus wrong – reject Newton or posit Neptune?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Example 2: Newton gets orbit of Mercury wrong – reject Newton or posit Vulcan?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err="1" smtClean="0"/>
              <a:t>Quine</a:t>
            </a:r>
            <a:r>
              <a:rPr lang="en-AU" sz="2800" dirty="0" smtClean="0"/>
              <a:t>: “The unit of empirical significance is the whole of science”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3. </a:t>
            </a:r>
            <a:r>
              <a:rPr lang="en-AU" sz="4000" dirty="0" err="1" smtClean="0"/>
              <a:t>Confirmational</a:t>
            </a:r>
            <a:r>
              <a:rPr lang="en-AU" sz="4000" dirty="0" smtClean="0"/>
              <a:t> Holism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http://www.babelio.com/users/AVT_Willard-Van-Orman-Quine_825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916832"/>
            <a:ext cx="3037066" cy="31683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08104" y="5055567"/>
            <a:ext cx="3635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Willard </a:t>
            </a:r>
            <a:r>
              <a:rPr lang="en-AU" sz="2400" dirty="0" err="1" smtClean="0"/>
              <a:t>Quine</a:t>
            </a:r>
            <a:r>
              <a:rPr lang="en-AU" sz="2400" dirty="0" smtClean="0"/>
              <a:t> (1908-2000)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052736"/>
            <a:ext cx="518457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The available evidence is always consistent with a large number of competing theories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How do we choose among these theories?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Problem of unconceived alternatives: ideas we haven’t thought of yet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4. Underdetermination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c7.nrostatic.com/sites/default/files/uploaded/pic_giant_122113_D.jpg"/>
          <p:cNvPicPr>
            <a:picLocks noChangeAspect="1" noChangeArrowheads="1"/>
          </p:cNvPicPr>
          <p:nvPr/>
        </p:nvPicPr>
        <p:blipFill>
          <a:blip r:embed="rId2" cstate="print"/>
          <a:srcRect l="13860" r="26921"/>
          <a:stretch>
            <a:fillRect/>
          </a:stretch>
        </p:blipFill>
        <p:spPr bwMode="auto">
          <a:xfrm>
            <a:off x="5604006" y="1771739"/>
            <a:ext cx="3144458" cy="309742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20072" y="4797152"/>
            <a:ext cx="3923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Pierre Duhem (1861-1916)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4. Underdetermination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upload.wikimedia.org/wikipedia/commons/4/45/Duck-Rabbit_illu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64" y="1484784"/>
            <a:ext cx="7047320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052736"/>
            <a:ext cx="532859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A major goal of science is to explain </a:t>
            </a:r>
            <a:r>
              <a:rPr lang="en-AU" sz="2800" dirty="0" smtClean="0"/>
              <a:t>things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But makes a good explanation?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How </a:t>
            </a:r>
            <a:r>
              <a:rPr lang="en-AU" sz="2800" dirty="0" smtClean="0"/>
              <a:t>do we judge the ‘simplicity’ of an explanation or theory?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How do we weight up competing virtues (scope, empirical support, simplicity, etc</a:t>
            </a:r>
            <a:r>
              <a:rPr lang="en-AU" sz="2800" dirty="0" smtClean="0"/>
              <a:t>)?</a:t>
            </a:r>
          </a:p>
          <a:p>
            <a:pPr>
              <a:spcAft>
                <a:spcPts val="1200"/>
              </a:spcAft>
            </a:pPr>
            <a:endParaRPr lang="en-AU" sz="2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citelighter-cards.s3.amazonaws.com/p16omj2gnmfji1g0aj3j1uvtmki0_536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268760"/>
            <a:ext cx="2755505" cy="37444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79096" y="5013176"/>
            <a:ext cx="34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Carl </a:t>
            </a:r>
            <a:r>
              <a:rPr lang="en-AU" sz="2400" dirty="0" err="1" smtClean="0"/>
              <a:t>Hempel</a:t>
            </a:r>
            <a:r>
              <a:rPr lang="en-AU" sz="2400" dirty="0" smtClean="0"/>
              <a:t> (1905-1997)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030664"/>
            <a:ext cx="813690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DN </a:t>
            </a:r>
            <a:r>
              <a:rPr lang="en-AU" sz="2800" dirty="0" smtClean="0"/>
              <a:t>Model: A phenomenon is scientifically explained if we can logically derive the phenomenon </a:t>
            </a:r>
            <a:r>
              <a:rPr lang="en-AU" sz="2800" dirty="0" smtClean="0"/>
              <a:t>from some </a:t>
            </a:r>
            <a:r>
              <a:rPr lang="en-AU" sz="2800" dirty="0" smtClean="0"/>
              <a:t>laws of </a:t>
            </a:r>
            <a:r>
              <a:rPr lang="en-AU" sz="2800" dirty="0" smtClean="0"/>
              <a:t>nature and specified initial conditions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Example: given that </a:t>
            </a:r>
            <a:r>
              <a:rPr lang="en-AU" sz="2800" u="sng" dirty="0" smtClean="0"/>
              <a:t>the hill was a certain height and gradient</a:t>
            </a:r>
            <a:r>
              <a:rPr lang="en-AU" sz="2800" dirty="0" smtClean="0"/>
              <a:t>, and knowing Newton’s laws of motion, we can explain why </a:t>
            </a:r>
            <a:r>
              <a:rPr lang="en-AU" sz="2800" u="sng" dirty="0" smtClean="0"/>
              <a:t>the ball rolled down at a certain velocity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016724"/>
            <a:ext cx="813690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DN </a:t>
            </a:r>
            <a:r>
              <a:rPr lang="en-AU" sz="2800" dirty="0" smtClean="0"/>
              <a:t>Model: A phenomenon is scientifically explained if we can logically derive the phenomenon </a:t>
            </a:r>
            <a:r>
              <a:rPr lang="en-AU" sz="2800" dirty="0" smtClean="0"/>
              <a:t>from some </a:t>
            </a:r>
            <a:r>
              <a:rPr lang="en-AU" sz="2800" dirty="0" smtClean="0"/>
              <a:t>laws of </a:t>
            </a:r>
            <a:r>
              <a:rPr lang="en-AU" sz="2800" dirty="0" smtClean="0"/>
              <a:t>nature and specified initial conditions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Example: given that </a:t>
            </a:r>
            <a:r>
              <a:rPr lang="en-AU" sz="2800" u="sng" dirty="0" smtClean="0"/>
              <a:t>the hill was a certain height and gradient</a:t>
            </a:r>
            <a:r>
              <a:rPr lang="en-AU" sz="2800" dirty="0" smtClean="0"/>
              <a:t>, and knowing Newton’s laws of motion, we can explain why </a:t>
            </a:r>
            <a:r>
              <a:rPr lang="en-AU" sz="2800" u="sng" dirty="0" smtClean="0"/>
              <a:t>the ball rolled down at a certain velocity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endParaRPr lang="en-AU" sz="2800" dirty="0" smtClean="0"/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Or consider: </a:t>
            </a:r>
            <a:r>
              <a:rPr lang="en-AU" sz="2800" dirty="0" smtClean="0"/>
              <a:t>“John Jones failed to get pregnant because he has been taking birth control pills regularly, and all males who take birth control pills regularly fail to get pregnant</a:t>
            </a:r>
            <a:r>
              <a:rPr lang="en-AU" sz="2800" dirty="0" smtClean="0"/>
              <a:t>”</a:t>
            </a:r>
            <a:endParaRPr lang="en-AU" sz="2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www.aviationgraphix.com/images/P/GRX250D119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802640">
            <a:off x="7861244" y="2905752"/>
            <a:ext cx="973882" cy="64943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372200" y="3789040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But </a:t>
            </a:r>
            <a:r>
              <a:rPr lang="en-AU" sz="2800" dirty="0" smtClean="0"/>
              <a:t>we could flip this around</a:t>
            </a:r>
            <a:r>
              <a:rPr lang="en-AU" sz="2800" dirty="0" smtClean="0"/>
              <a:t>!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 descr="http://scienceblogs.com/purepedantry/wp-content/blogs.dir/454/files/2012/04/i-de85c3e38920aa09eb47b0803c3c44f6-Internet%20Explorer%20Wallpaper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00808"/>
            <a:ext cx="4464496" cy="4030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6. Conclusions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9552" y="1124744"/>
            <a:ext cx="806489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Science is </a:t>
            </a:r>
            <a:r>
              <a:rPr lang="en-AU" sz="2800" dirty="0" smtClean="0"/>
              <a:t>messy, not a simple exercise!</a:t>
            </a:r>
            <a:endParaRPr lang="en-AU" sz="2800" dirty="0" smtClean="0"/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Take care making claims about science or its findings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Philosophy </a:t>
            </a:r>
            <a:r>
              <a:rPr lang="en-AU" sz="2800" dirty="0" smtClean="0"/>
              <a:t>helps us to understand what we are doing when we do science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Help to spot snake oil and fake science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Helps us to tell good science from bad. Helps us to avoid things like…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6. Conclusions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http://bytesizebio.net/wp-content/uploads/2009/07/einstein-end-of-science.jpg"/>
          <p:cNvPicPr>
            <a:picLocks noChangeAspect="1" noChangeArrowheads="1"/>
          </p:cNvPicPr>
          <p:nvPr/>
        </p:nvPicPr>
        <p:blipFill>
          <a:blip r:embed="rId2" cstate="print"/>
          <a:srcRect b="3401"/>
          <a:stretch>
            <a:fillRect/>
          </a:stretch>
        </p:blipFill>
        <p:spPr bwMode="auto">
          <a:xfrm>
            <a:off x="1763688" y="1772816"/>
            <a:ext cx="5565913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Shameless Self-Promotion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908720"/>
            <a:ext cx="828092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Check out my </a:t>
            </a:r>
            <a:r>
              <a:rPr lang="en-AU" sz="3200" dirty="0" smtClean="0"/>
              <a:t>blog </a:t>
            </a:r>
            <a:r>
              <a:rPr lang="en-AU" sz="3200" dirty="0" smtClean="0"/>
              <a:t>at </a:t>
            </a:r>
            <a:r>
              <a:rPr lang="en-AU" sz="3200" u="sng" dirty="0" smtClean="0">
                <a:hlinkClick r:id="rId2"/>
              </a:rPr>
              <a:t>thegodlesstheist.com</a:t>
            </a:r>
            <a:endParaRPr lang="en-AU" sz="3200" u="sng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Contact </a:t>
            </a:r>
            <a:r>
              <a:rPr lang="en-AU" sz="3200" dirty="0" smtClean="0"/>
              <a:t>me at </a:t>
            </a:r>
            <a:r>
              <a:rPr lang="en-AU" sz="3200" u="sng" dirty="0" smtClean="0">
                <a:solidFill>
                  <a:srgbClr val="7030A0"/>
                </a:solidFill>
                <a:hlinkClick r:id="rId3"/>
              </a:rPr>
              <a:t>fods12@gmail.com</a:t>
            </a:r>
            <a:r>
              <a:rPr lang="en-AU" sz="3200" dirty="0" smtClean="0"/>
              <a:t> </a:t>
            </a:r>
            <a:endParaRPr lang="en-AU" sz="3200" u="sng" dirty="0" smtClean="0">
              <a:solidFill>
                <a:srgbClr val="7030A0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9" y="2132857"/>
            <a:ext cx="8352928" cy="429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2830</TotalTime>
  <Words>670</Words>
  <Application>Microsoft Office PowerPoint</Application>
  <PresentationFormat>On-screen Show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HP</cp:lastModifiedBy>
  <cp:revision>360</cp:revision>
  <dcterms:created xsi:type="dcterms:W3CDTF">2014-01-18T00:25:40Z</dcterms:created>
  <dcterms:modified xsi:type="dcterms:W3CDTF">2015-05-17T07:38:01Z</dcterms:modified>
</cp:coreProperties>
</file>