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70" r:id="rId5"/>
    <p:sldId id="302" r:id="rId6"/>
    <p:sldId id="291" r:id="rId7"/>
    <p:sldId id="287" r:id="rId8"/>
    <p:sldId id="297" r:id="rId9"/>
    <p:sldId id="299" r:id="rId10"/>
    <p:sldId id="300" r:id="rId11"/>
    <p:sldId id="260" r:id="rId12"/>
    <p:sldId id="311" r:id="rId13"/>
    <p:sldId id="277" r:id="rId14"/>
    <p:sldId id="305" r:id="rId15"/>
    <p:sldId id="296" r:id="rId16"/>
    <p:sldId id="304" r:id="rId17"/>
    <p:sldId id="308" r:id="rId18"/>
    <p:sldId id="309" r:id="rId19"/>
    <p:sldId id="310" r:id="rId20"/>
    <p:sldId id="301" r:id="rId21"/>
    <p:sldId id="274" r:id="rId22"/>
    <p:sldId id="276" r:id="rId23"/>
    <p:sldId id="273" r:id="rId24"/>
    <p:sldId id="275" r:id="rId25"/>
    <p:sldId id="289" r:id="rId26"/>
    <p:sldId id="290" r:id="rId27"/>
    <p:sldId id="30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864" autoAdjust="0"/>
  </p:normalViewPr>
  <p:slideViewPr>
    <p:cSldViewPr>
      <p:cViewPr varScale="1">
        <p:scale>
          <a:sx n="116" d="100"/>
          <a:sy n="116" d="100"/>
        </p:scale>
        <p:origin x="-14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7ED1-85D5-4BA2-A6D6-7D01D305AC8A}" type="datetimeFigureOut">
              <a:rPr lang="en-AU" smtClean="0"/>
              <a:pPr/>
              <a:t>25/03/2015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A4246-757C-4B15-8B30-70C8F2A1AD97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hyperlink" Target="http://www.thegodlesstheist.com/" TargetMode="External"/><Relationship Id="rId7" Type="http://schemas.openxmlformats.org/officeDocument/2006/relationships/image" Target="../media/image23.png"/><Relationship Id="rId2" Type="http://schemas.openxmlformats.org/officeDocument/2006/relationships/hyperlink" Target="http://www.umss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hyperlink" Target="http://www.fods12.podbean.com/" TargetMode="External"/><Relationship Id="rId4" Type="http://schemas.openxmlformats.org/officeDocument/2006/relationships/hyperlink" Target="mailto:Fods12@gmail.com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429000"/>
            <a:ext cx="7848872" cy="2592288"/>
          </a:xfrm>
        </p:spPr>
        <p:txBody>
          <a:bodyPr>
            <a:noAutofit/>
          </a:bodyPr>
          <a:lstStyle/>
          <a:p>
            <a:r>
              <a:rPr lang="en-AU" sz="2000" dirty="0"/>
              <a:t>Synopsis: </a:t>
            </a:r>
            <a:r>
              <a:rPr lang="en-AU" sz="2000" dirty="0" smtClean="0"/>
              <a:t>On </a:t>
            </a:r>
            <a:r>
              <a:rPr lang="en-AU" sz="2000" dirty="0"/>
              <a:t>many important issues of science, philosophy, politics, and religion, equally knowledgeable and intelligent people often disagree with one another. </a:t>
            </a:r>
            <a:r>
              <a:rPr lang="en-AU" sz="2000" dirty="0" smtClean="0"/>
              <a:t>In this presentation I argue that on such matters, it is not epistemically justifiable to hold firmly to the correctness of one’s opinion, defined as one’s own subjective evaluation of the evidence. Rather, I argue that one’s opinion should receive no greater weight in constituting beliefs than does the opinion of any other equally informed person. I conclude by considering some common objections to my argument.</a:t>
            </a:r>
            <a:endParaRPr lang="en-AU" sz="2000" dirty="0"/>
          </a:p>
        </p:txBody>
      </p:sp>
      <p:pic>
        <p:nvPicPr>
          <p:cNvPr id="1026" name="Picture 2" descr="D:\Desktop\DwD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48680"/>
            <a:ext cx="6336704" cy="266514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 smtClean="0"/>
              <a:t>Victorian Humanists, March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1340768"/>
            <a:ext cx="6696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Disagreement between people of similar epistemic standing - those who are (roughly) equally intelligent, well informed, honest, rational, etc.</a:t>
            </a:r>
            <a:endParaRPr lang="en-AU" sz="3200" dirty="0"/>
          </a:p>
        </p:txBody>
      </p:sp>
      <p:sp>
        <p:nvSpPr>
          <p:cNvPr id="8" name="Rectangle 7"/>
          <p:cNvSpPr/>
          <p:nvPr/>
        </p:nvSpPr>
        <p:spPr>
          <a:xfrm>
            <a:off x="1547664" y="56818"/>
            <a:ext cx="60013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 smtClean="0"/>
              <a:t>Defining Peer Disagreement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http://upload.wikimedia.org/wikipedia/commons/a/a0/Richard_Dawkins_Cooper_Union_Shankbone.jpg"/>
          <p:cNvPicPr>
            <a:picLocks noChangeAspect="1" noChangeArrowheads="1"/>
          </p:cNvPicPr>
          <p:nvPr/>
        </p:nvPicPr>
        <p:blipFill>
          <a:blip r:embed="rId2" cstate="print"/>
          <a:srcRect t="1111" b="809"/>
          <a:stretch>
            <a:fillRect/>
          </a:stretch>
        </p:blipFill>
        <p:spPr bwMode="auto">
          <a:xfrm>
            <a:off x="4355976" y="3717032"/>
            <a:ext cx="2160240" cy="2651278"/>
          </a:xfrm>
          <a:prstGeom prst="rect">
            <a:avLst/>
          </a:prstGeom>
          <a:noFill/>
        </p:spPr>
      </p:pic>
      <p:pic>
        <p:nvPicPr>
          <p:cNvPr id="7" name="Picture 8" descr="File:Francis Collins official portrait.jpg"/>
          <p:cNvPicPr>
            <a:picLocks noChangeAspect="1" noChangeArrowheads="1"/>
          </p:cNvPicPr>
          <p:nvPr/>
        </p:nvPicPr>
        <p:blipFill>
          <a:blip r:embed="rId3" cstate="print"/>
          <a:srcRect t="2261" b="584"/>
          <a:stretch>
            <a:fillRect/>
          </a:stretch>
        </p:blipFill>
        <p:spPr bwMode="auto">
          <a:xfrm>
            <a:off x="2195736" y="3717032"/>
            <a:ext cx="2165682" cy="2653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1124744"/>
            <a:ext cx="7344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On many issues of importance, there exists considerable peer disagreement.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Core Problem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4.bp.blogspot.com/_7OubgiFhxwM/ShRtbgIfO_I/AAAAAAAAAP0/NE9wZdw9nw4/s320/disagreement%2B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780928"/>
            <a:ext cx="3240360" cy="3334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980728"/>
            <a:ext cx="770485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1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“God exists”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“Objective morality exists”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“A priori knowledge is possible”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“Fiscal stimulus is effective”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“The mind is computable”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“Aid is effective in combating poverty”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“String Theory is correct</a:t>
            </a:r>
            <a:r>
              <a:rPr lang="en-AU" sz="3200" dirty="0" smtClean="0"/>
              <a:t>”</a:t>
            </a:r>
          </a:p>
          <a:p>
            <a:pPr>
              <a:buFont typeface="Arial" pitchFamily="34" charset="0"/>
              <a:buChar char="•"/>
            </a:pPr>
            <a:endParaRPr lang="en-AU" sz="3200" dirty="0" smtClean="0"/>
          </a:p>
          <a:p>
            <a:r>
              <a:rPr lang="en-AU" sz="3200" u="sng" dirty="0" smtClean="0"/>
              <a:t>Question</a:t>
            </a:r>
            <a:r>
              <a:rPr lang="en-AU" sz="3200" dirty="0" smtClean="0"/>
              <a:t>: </a:t>
            </a:r>
            <a:r>
              <a:rPr lang="en-AU" sz="3200" dirty="0" smtClean="0"/>
              <a:t>What should I believe if I want to maximise my chances of being right?</a:t>
            </a:r>
            <a:endParaRPr lang="en-AU" sz="3200" dirty="0" smtClean="0"/>
          </a:p>
          <a:p>
            <a:endParaRPr lang="en-AU" sz="32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Examples of Peer Disagreement</a:t>
            </a:r>
            <a:endParaRPr lang="en-AU" sz="4000" i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980728"/>
            <a:ext cx="770485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We are eating dinner together and the bill arrives, listing each item but no total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We both add up the totals, checking and double-checking our calculations carefully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We both recognise each other as being roughly equally good at arithmetic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At the end, we find we have arrived at different amounts</a:t>
            </a:r>
          </a:p>
          <a:p>
            <a:pPr>
              <a:buFont typeface="Arial" pitchFamily="34" charset="0"/>
              <a:buChar char="•"/>
            </a:pPr>
            <a:endParaRPr lang="en-AU" sz="2400" dirty="0" smtClean="0"/>
          </a:p>
          <a:p>
            <a:r>
              <a:rPr lang="en-AU" sz="3200" u="sng" dirty="0" smtClean="0"/>
              <a:t>Question</a:t>
            </a:r>
            <a:r>
              <a:rPr lang="en-AU" sz="3200" dirty="0" smtClean="0"/>
              <a:t>: </a:t>
            </a:r>
            <a:r>
              <a:rPr lang="en-AU" sz="3200" dirty="0" smtClean="0"/>
              <a:t>When I learn of our disagreement, how should I change my </a:t>
            </a:r>
            <a:r>
              <a:rPr lang="en-AU" sz="3200" dirty="0" smtClean="0"/>
              <a:t>view?</a:t>
            </a:r>
            <a:endParaRPr lang="en-AU" sz="32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Adding up the Bill Example</a:t>
            </a:r>
            <a:endParaRPr lang="en-AU" sz="4000" i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 Spectrum of Responses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11560" y="4110171"/>
            <a:ext cx="77768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91680" y="2761764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Steadfastness</a:t>
            </a:r>
            <a:endParaRPr lang="en-AU" sz="4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2915816" y="4335487"/>
            <a:ext cx="3240360" cy="523220"/>
          </a:xfrm>
          <a:prstGeom prst="rect">
            <a:avLst/>
          </a:prstGeom>
          <a:solidFill>
            <a:schemeClr val="accent1">
              <a:alpha val="24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“Equal Weight View”</a:t>
            </a:r>
            <a:endParaRPr lang="en-AU" sz="36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07504" y="4326195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My Judgment</a:t>
            </a:r>
            <a:endParaRPr lang="en-AU" sz="36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004048" y="2761764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Conciliationism</a:t>
            </a:r>
            <a:endParaRPr lang="en-AU" sz="3200" dirty="0" smtClean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547664" y="3284984"/>
            <a:ext cx="2232248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076056" y="3284984"/>
            <a:ext cx="2448272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96008" y="3933056"/>
            <a:ext cx="0" cy="3600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884368" y="3933056"/>
            <a:ext cx="0" cy="3600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3528" y="119675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When </a:t>
            </a:r>
            <a:r>
              <a:rPr lang="en-AU" sz="3200" dirty="0" smtClean="0"/>
              <a:t>I learn of our disagreement, how should I change my view?</a:t>
            </a:r>
            <a:endParaRPr lang="en-AU" sz="4000" dirty="0" smtClean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436368" y="3933056"/>
            <a:ext cx="0" cy="3600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732240" y="4335487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Your Judgment</a:t>
            </a:r>
            <a:endParaRPr lang="en-AU" sz="36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323528" y="5445224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Equal Weight View: I have no greater reason to believe in my judgement than in yours</a:t>
            </a:r>
            <a:endParaRPr lang="en-A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1268760"/>
            <a:ext cx="79208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I do some thinking and reading about a </a:t>
            </a:r>
            <a:r>
              <a:rPr lang="en-AU" sz="3200" dirty="0" smtClean="0"/>
              <a:t>particular question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On the basis of this I form </a:t>
            </a:r>
            <a:r>
              <a:rPr lang="en-AU" sz="3200" dirty="0" smtClean="0"/>
              <a:t>a judgement about what I think the evidence and arguments show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Question: what is the epistemic value of that judgement?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Why should I </a:t>
            </a:r>
            <a:r>
              <a:rPr lang="en-AU" sz="3200" dirty="0" smtClean="0"/>
              <a:t>believe that </a:t>
            </a:r>
            <a:r>
              <a:rPr lang="en-AU" sz="3200" i="1" dirty="0" smtClean="0"/>
              <a:t>my</a:t>
            </a:r>
            <a:r>
              <a:rPr lang="en-AU" sz="3200" dirty="0" smtClean="0"/>
              <a:t> judgement is the correct one?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Of all the judgements I could pay attention to, why pick my own? Why are mine special?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</a:t>
            </a:r>
            <a:r>
              <a:rPr lang="en-AU" sz="4000" dirty="0" smtClean="0"/>
              <a:t>Judgement?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4056" y="1124744"/>
            <a:ext cx="83884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Our own judgments: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Are easier to access (via introspection)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Seem </a:t>
            </a:r>
            <a:r>
              <a:rPr lang="en-AU" sz="3200" dirty="0" smtClean="0"/>
              <a:t>to fit better with your overall worldview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Are understood by you more intimately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Subjectively feel very persuasive</a:t>
            </a:r>
          </a:p>
          <a:p>
            <a:pPr>
              <a:buFont typeface="Arial" pitchFamily="34" charset="0"/>
              <a:buChar char="•"/>
            </a:pPr>
            <a:endParaRPr lang="en-AU" dirty="0" smtClean="0"/>
          </a:p>
          <a:p>
            <a:r>
              <a:rPr lang="en-AU" sz="3200" dirty="0" smtClean="0"/>
              <a:t>But none of these </a:t>
            </a:r>
            <a:r>
              <a:rPr lang="en-AU" sz="3200" dirty="0" smtClean="0"/>
              <a:t>make our judgements more likely to be accurate!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Trust your Own </a:t>
            </a:r>
            <a:r>
              <a:rPr lang="en-AU" sz="4000" dirty="0" smtClean="0"/>
              <a:t>Judgement?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35796"/>
            <a:ext cx="7776864" cy="1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r="9581"/>
          <a:stretch>
            <a:fillRect/>
          </a:stretch>
        </p:blipFill>
        <p:spPr bwMode="auto">
          <a:xfrm>
            <a:off x="4932040" y="5017158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124744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“Based on </a:t>
            </a:r>
            <a:r>
              <a:rPr lang="en-AU" sz="3200" u="sng" dirty="0" smtClean="0"/>
              <a:t>their</a:t>
            </a:r>
            <a:r>
              <a:rPr lang="en-AU" sz="3200" dirty="0" smtClean="0"/>
              <a:t> reading and thinking on the matter, </a:t>
            </a:r>
            <a:r>
              <a:rPr lang="en-AU" sz="3200" u="sng" dirty="0" smtClean="0"/>
              <a:t>some reasonably intelligent person </a:t>
            </a:r>
            <a:r>
              <a:rPr lang="en-AU" sz="3200" dirty="0" smtClean="0"/>
              <a:t>has </a:t>
            </a:r>
            <a:r>
              <a:rPr lang="en-AU" sz="3200" dirty="0" smtClean="0"/>
              <a:t>come to the opinion that </a:t>
            </a:r>
            <a:r>
              <a:rPr lang="en-AU" sz="3200" dirty="0" smtClean="0"/>
              <a:t>X is probably true. </a:t>
            </a:r>
            <a:r>
              <a:rPr lang="en-AU" sz="3200" dirty="0" smtClean="0"/>
              <a:t>Thus, I should believe that </a:t>
            </a:r>
            <a:r>
              <a:rPr lang="en-AU" sz="3200" dirty="0" smtClean="0"/>
              <a:t>X is probably true</a:t>
            </a:r>
            <a:r>
              <a:rPr lang="en-AU" sz="3200" i="1" dirty="0" smtClean="0"/>
              <a:t>.</a:t>
            </a:r>
            <a:r>
              <a:rPr lang="en-AU" sz="3200" dirty="0" smtClean="0"/>
              <a:t>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An Illustration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3356992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Claim</a:t>
            </a:r>
            <a:r>
              <a:rPr lang="en-AU" sz="3200" dirty="0" smtClean="0"/>
              <a:t>: that is a </a:t>
            </a:r>
            <a:r>
              <a:rPr lang="en-AU" sz="3200" dirty="0" smtClean="0"/>
              <a:t>bad reason </a:t>
            </a:r>
            <a:r>
              <a:rPr lang="en-AU" sz="3200" dirty="0" smtClean="0"/>
              <a:t>to believe </a:t>
            </a:r>
            <a:r>
              <a:rPr lang="en-AU" sz="3200" dirty="0" smtClean="0"/>
              <a:t>X, </a:t>
            </a:r>
            <a:r>
              <a:rPr lang="en-AU" sz="3200" dirty="0" smtClean="0"/>
              <a:t>given how controversial it </a:t>
            </a:r>
            <a:r>
              <a:rPr lang="en-AU" sz="3200" dirty="0" smtClean="0"/>
              <a:t>is among experts</a:t>
            </a:r>
            <a:endParaRPr lang="en-AU" sz="32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35796"/>
            <a:ext cx="7776864" cy="1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http://upload.wikimedia.org/wikipedia/commons/5/57/Thought_Bubble_Comic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526812"/>
            <a:ext cx="720080" cy="543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124744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“Based on </a:t>
            </a:r>
            <a:r>
              <a:rPr lang="en-AU" sz="3200" u="sng" dirty="0" smtClean="0"/>
              <a:t>my</a:t>
            </a:r>
            <a:r>
              <a:rPr lang="en-AU" sz="3200" dirty="0" smtClean="0"/>
              <a:t> reading </a:t>
            </a:r>
            <a:r>
              <a:rPr lang="en-AU" sz="3200" dirty="0" smtClean="0"/>
              <a:t>and thinking on the matter, </a:t>
            </a:r>
            <a:r>
              <a:rPr lang="en-AU" sz="3200" u="sng" dirty="0" smtClean="0"/>
              <a:t>I</a:t>
            </a:r>
            <a:r>
              <a:rPr lang="en-AU" sz="3200" dirty="0" smtClean="0"/>
              <a:t> have come to the opinion </a:t>
            </a:r>
            <a:r>
              <a:rPr lang="en-AU" sz="3200" dirty="0" smtClean="0"/>
              <a:t>that X is probably true. Thus, I should believe that X is probably true</a:t>
            </a:r>
            <a:r>
              <a:rPr lang="en-AU" sz="3200" i="1" dirty="0" smtClean="0"/>
              <a:t>.</a:t>
            </a:r>
            <a:r>
              <a:rPr lang="en-AU" sz="3200" dirty="0" smtClean="0"/>
              <a:t>”</a:t>
            </a:r>
            <a:endParaRPr lang="en-AU" sz="3200" dirty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An Illustration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3359894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Claim</a:t>
            </a:r>
            <a:r>
              <a:rPr lang="en-AU" sz="3200" dirty="0" smtClean="0"/>
              <a:t>: </a:t>
            </a:r>
            <a:r>
              <a:rPr lang="en-AU" sz="3200" dirty="0" smtClean="0"/>
              <a:t>switching to first person </a:t>
            </a:r>
            <a:r>
              <a:rPr lang="en-AU" sz="3200" dirty="0" smtClean="0"/>
              <a:t>does </a:t>
            </a:r>
            <a:r>
              <a:rPr lang="en-AU" sz="3200" dirty="0" smtClean="0"/>
              <a:t>not </a:t>
            </a:r>
            <a:r>
              <a:rPr lang="en-AU" sz="3200" dirty="0" smtClean="0"/>
              <a:t>make this any a better reason to believe X.</a:t>
            </a:r>
            <a:endParaRPr lang="en-AU" sz="3200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35796"/>
            <a:ext cx="7776864" cy="156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://upload.wikimedia.org/wikipedia/commons/5/57/Thought_Bubble_Comic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509120"/>
            <a:ext cx="720080" cy="543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Judgements are </a:t>
            </a:r>
            <a:r>
              <a:rPr lang="en-AU" sz="4000" dirty="0" smtClean="0"/>
              <a:t>Pretty Unreliable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1124744"/>
            <a:ext cx="79208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If most experts disagree, then most experts are wrong.</a:t>
            </a:r>
          </a:p>
          <a:p>
            <a:r>
              <a:rPr lang="en-AU" sz="3200" dirty="0" smtClean="0"/>
              <a:t>If most experts are wrong, what’s so special about our view?</a:t>
            </a:r>
            <a:endParaRPr lang="en-A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Opinions are Pretty Unreliable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4096"/>
            <a:ext cx="5026232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r="3228" b="487"/>
          <a:stretch>
            <a:fillRect/>
          </a:stretch>
        </p:blipFill>
        <p:spPr bwMode="auto">
          <a:xfrm>
            <a:off x="4427984" y="908720"/>
            <a:ext cx="471601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11760" y="1237977"/>
            <a:ext cx="640871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AU" sz="3200" dirty="0" smtClean="0"/>
              <a:t>My </a:t>
            </a:r>
            <a:r>
              <a:rPr lang="en-AU" sz="3200" u="sng" dirty="0" smtClean="0"/>
              <a:t>judgement</a:t>
            </a:r>
            <a:r>
              <a:rPr lang="en-AU" sz="3200" dirty="0" smtClean="0"/>
              <a:t> is my considered assessment of the arguments and evidence</a:t>
            </a:r>
          </a:p>
          <a:p>
            <a:pPr lvl="1"/>
            <a:endParaRPr lang="en-AU" sz="1600" dirty="0" smtClean="0"/>
          </a:p>
          <a:p>
            <a:pPr lvl="1"/>
            <a:endParaRPr lang="en-AU" sz="2800" dirty="0" smtClean="0"/>
          </a:p>
          <a:p>
            <a:pPr lvl="1"/>
            <a:r>
              <a:rPr lang="en-AU" sz="3200" dirty="0" smtClean="0"/>
              <a:t>My </a:t>
            </a:r>
            <a:r>
              <a:rPr lang="en-AU" sz="3200" u="sng" dirty="0" smtClean="0"/>
              <a:t>belief</a:t>
            </a:r>
            <a:r>
              <a:rPr lang="en-AU" sz="3200" dirty="0" smtClean="0"/>
              <a:t> is what I believe is most likely to be the case</a:t>
            </a:r>
          </a:p>
          <a:p>
            <a:pPr lvl="1"/>
            <a:endParaRPr lang="en-AU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Judgement </a:t>
            </a:r>
            <a:r>
              <a:rPr lang="en-AU" sz="4000" dirty="0" err="1" smtClean="0"/>
              <a:t>vs</a:t>
            </a:r>
            <a:r>
              <a:rPr lang="en-AU" sz="4000" dirty="0" smtClean="0"/>
              <a:t> Belief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1560" y="5088086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u="sng" dirty="0" smtClean="0"/>
              <a:t>Claim</a:t>
            </a:r>
            <a:r>
              <a:rPr lang="en-AU" sz="3200" dirty="0" smtClean="0"/>
              <a:t>: We do not need to believe our own judgements, and in many cases we should not. </a:t>
            </a:r>
            <a:endParaRPr lang="en-AU" sz="3200" dirty="0"/>
          </a:p>
        </p:txBody>
      </p:sp>
      <p:pic>
        <p:nvPicPr>
          <p:cNvPr id="11266" name="Picture 2" descr="http://holinessadvocate.com/wp-content/uploads/2011/12/judgement.png"/>
          <p:cNvPicPr>
            <a:picLocks noChangeAspect="1" noChangeArrowheads="1"/>
          </p:cNvPicPr>
          <p:nvPr/>
        </p:nvPicPr>
        <p:blipFill>
          <a:blip r:embed="rId2" cstate="print"/>
          <a:srcRect l="6667" t="9581" r="3333" b="4193"/>
          <a:stretch>
            <a:fillRect/>
          </a:stretch>
        </p:blipFill>
        <p:spPr bwMode="auto">
          <a:xfrm>
            <a:off x="539552" y="1434877"/>
            <a:ext cx="1944216" cy="1296144"/>
          </a:xfrm>
          <a:prstGeom prst="rect">
            <a:avLst/>
          </a:prstGeom>
          <a:noFill/>
        </p:spPr>
      </p:pic>
      <p:pic>
        <p:nvPicPr>
          <p:cNvPr id="11268" name="Picture 4" descr="https://vastimaginations.files.wordpress.com/2014/08/thought-bubble-questionmark.png?w=5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163069"/>
            <a:ext cx="1368152" cy="14900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Judgements Are Useful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8" name="Picture 2" descr="http://www.words-chinese.com/images2/chinese_symbols_for_truth_6414_2_62.png"/>
          <p:cNvPicPr>
            <a:picLocks noChangeAspect="1" noChangeArrowheads="1"/>
          </p:cNvPicPr>
          <p:nvPr/>
        </p:nvPicPr>
        <p:blipFill>
          <a:blip r:embed="rId2" cstate="print"/>
          <a:srcRect r="51020" b="75000"/>
          <a:stretch>
            <a:fillRect/>
          </a:stretch>
        </p:blipFill>
        <p:spPr bwMode="auto">
          <a:xfrm>
            <a:off x="6646763" y="1412776"/>
            <a:ext cx="1381621" cy="360040"/>
          </a:xfrm>
          <a:prstGeom prst="rect">
            <a:avLst/>
          </a:prstGeom>
          <a:noFill/>
        </p:spPr>
      </p:pic>
      <p:pic>
        <p:nvPicPr>
          <p:cNvPr id="34820" name="Picture 4" descr="http://img4.wikia.nocookie.net/__cb20120512182536/hiddenchronicles/images/9/90/HO_StarG_Telescope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190" y="1556792"/>
            <a:ext cx="779766" cy="1392214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 r="9581"/>
          <a:stretch>
            <a:fillRect/>
          </a:stretch>
        </p:blipFill>
        <p:spPr bwMode="auto">
          <a:xfrm>
            <a:off x="755576" y="1340768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 r="9581"/>
          <a:stretch>
            <a:fillRect/>
          </a:stretch>
        </p:blipFill>
        <p:spPr bwMode="auto">
          <a:xfrm>
            <a:off x="755576" y="3000934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 r="9581"/>
          <a:stretch>
            <a:fillRect/>
          </a:stretch>
        </p:blipFill>
        <p:spPr bwMode="auto">
          <a:xfrm>
            <a:off x="755576" y="4657118"/>
            <a:ext cx="504056" cy="158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http://www.launchya.com/wp-content/uploads/2011/10/telescope-transp.png"/>
          <p:cNvPicPr>
            <a:picLocks noChangeAspect="1" noChangeArrowheads="1"/>
          </p:cNvPicPr>
          <p:nvPr/>
        </p:nvPicPr>
        <p:blipFill>
          <a:blip r:embed="rId5" cstate="print"/>
          <a:srcRect r="13198"/>
          <a:stretch>
            <a:fillRect/>
          </a:stretch>
        </p:blipFill>
        <p:spPr bwMode="auto">
          <a:xfrm>
            <a:off x="1907704" y="3275983"/>
            <a:ext cx="1187590" cy="1233137"/>
          </a:xfrm>
          <a:prstGeom prst="rect">
            <a:avLst/>
          </a:prstGeom>
          <a:noFill/>
        </p:spPr>
      </p:pic>
      <p:pic>
        <p:nvPicPr>
          <p:cNvPr id="34824" name="Picture 8" descr="http://images.clipartpanda.com/telescope-clipart-png-scop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433320">
            <a:off x="1796399" y="4911589"/>
            <a:ext cx="1975745" cy="1397734"/>
          </a:xfrm>
          <a:prstGeom prst="rect">
            <a:avLst/>
          </a:prstGeom>
          <a:noFill/>
        </p:spPr>
      </p:pic>
      <p:pic>
        <p:nvPicPr>
          <p:cNvPr id="15" name="Picture 2" descr="http://www.words-chinese.com/images2/chinese_symbols_for_truth_6414_2_62.png"/>
          <p:cNvPicPr>
            <a:picLocks noChangeAspect="1" noChangeArrowheads="1"/>
          </p:cNvPicPr>
          <p:nvPr/>
        </p:nvPicPr>
        <p:blipFill>
          <a:blip r:embed="rId2" cstate="print"/>
          <a:srcRect l="25528" t="25000" r="51020"/>
          <a:stretch>
            <a:fillRect/>
          </a:stretch>
        </p:blipFill>
        <p:spPr bwMode="auto">
          <a:xfrm>
            <a:off x="7366843" y="3501008"/>
            <a:ext cx="661541" cy="1080120"/>
          </a:xfrm>
          <a:prstGeom prst="rect">
            <a:avLst/>
          </a:prstGeom>
          <a:noFill/>
        </p:spPr>
      </p:pic>
      <p:pic>
        <p:nvPicPr>
          <p:cNvPr id="16" name="Picture 2" descr="http://www.words-chinese.com/images2/chinese_symbols_for_truth_6414_2_62.png"/>
          <p:cNvPicPr>
            <a:picLocks noChangeAspect="1" noChangeArrowheads="1"/>
          </p:cNvPicPr>
          <p:nvPr/>
        </p:nvPicPr>
        <p:blipFill>
          <a:blip r:embed="rId2" cstate="print"/>
          <a:srcRect t="55000" r="74472"/>
          <a:stretch>
            <a:fillRect/>
          </a:stretch>
        </p:blipFill>
        <p:spPr bwMode="auto">
          <a:xfrm>
            <a:off x="6574755" y="5517232"/>
            <a:ext cx="720080" cy="648072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/>
          <p:nvPr/>
        </p:nvCxnSpPr>
        <p:spPr>
          <a:xfrm>
            <a:off x="3406403" y="1628800"/>
            <a:ext cx="3168352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06403" y="3356992"/>
            <a:ext cx="3168352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406403" y="5085184"/>
            <a:ext cx="3168352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Vertical Scroll 46"/>
          <p:cNvSpPr/>
          <p:nvPr/>
        </p:nvSpPr>
        <p:spPr>
          <a:xfrm>
            <a:off x="179512" y="2924944"/>
            <a:ext cx="1600360" cy="1224136"/>
          </a:xfrm>
          <a:prstGeom prst="verticalScroll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Judgements Are Useful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8" name="Picture 4" descr="http://www.mutaciones.pe/wp-content/uploads/2013/09/blackbox-3.jpg"/>
          <p:cNvPicPr>
            <a:picLocks noChangeAspect="1" noChangeArrowheads="1"/>
          </p:cNvPicPr>
          <p:nvPr/>
        </p:nvPicPr>
        <p:blipFill>
          <a:blip r:embed="rId2" cstate="print"/>
          <a:srcRect l="19270" r="24401"/>
          <a:stretch>
            <a:fillRect/>
          </a:stretch>
        </p:blipFill>
        <p:spPr bwMode="auto">
          <a:xfrm>
            <a:off x="2211920" y="1661899"/>
            <a:ext cx="2736304" cy="20574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3174067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Same Evidence</a:t>
            </a:r>
            <a:endParaRPr lang="en-A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932040" y="238197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My </a:t>
            </a:r>
            <a:r>
              <a:rPr lang="en-AU" sz="2400" dirty="0" smtClean="0"/>
              <a:t>Judgement</a:t>
            </a:r>
            <a:endParaRPr lang="en-A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932000" y="1661899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My mind</a:t>
            </a:r>
            <a:endParaRPr lang="en-AU" sz="2800" dirty="0"/>
          </a:p>
        </p:txBody>
      </p:sp>
      <p:pic>
        <p:nvPicPr>
          <p:cNvPr id="15" name="Picture 4" descr="http://www.mutaciones.pe/wp-content/uploads/2013/09/blackbox-3.jpg"/>
          <p:cNvPicPr>
            <a:picLocks noChangeAspect="1" noChangeArrowheads="1"/>
          </p:cNvPicPr>
          <p:nvPr/>
        </p:nvPicPr>
        <p:blipFill>
          <a:blip r:embed="rId2" cstate="print"/>
          <a:srcRect l="19270" r="24401"/>
          <a:stretch>
            <a:fillRect/>
          </a:stretch>
        </p:blipFill>
        <p:spPr bwMode="auto">
          <a:xfrm>
            <a:off x="2211920" y="3598023"/>
            <a:ext cx="2736304" cy="2057401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67544" y="5550331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Equivalent as far </a:t>
            </a:r>
          </a:p>
          <a:p>
            <a:r>
              <a:rPr lang="en-AU" sz="2400" dirty="0" smtClean="0"/>
              <a:t>as we can </a:t>
            </a:r>
            <a:r>
              <a:rPr lang="en-AU" sz="2400" dirty="0" smtClean="0"/>
              <a:t>tell (peers)</a:t>
            </a:r>
            <a:endParaRPr lang="en-A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932040" y="4326195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Your </a:t>
            </a:r>
            <a:r>
              <a:rPr lang="en-AU" sz="2400" dirty="0" smtClean="0"/>
              <a:t>Judgement</a:t>
            </a:r>
            <a:endParaRPr lang="en-A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859992" y="3598023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Your mind</a:t>
            </a:r>
            <a:endParaRPr lang="en-AU" sz="2800" dirty="0"/>
          </a:p>
        </p:txBody>
      </p:sp>
      <p:sp>
        <p:nvSpPr>
          <p:cNvPr id="19" name="Left Brace 18"/>
          <p:cNvSpPr/>
          <p:nvPr/>
        </p:nvSpPr>
        <p:spPr>
          <a:xfrm flipV="1">
            <a:off x="1651220" y="2637642"/>
            <a:ext cx="631888" cy="1931807"/>
          </a:xfrm>
          <a:prstGeom prst="leftBrace">
            <a:avLst>
              <a:gd name="adj1" fmla="val 3080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475656" y="3174067"/>
            <a:ext cx="1224136" cy="2376264"/>
          </a:xfrm>
          <a:prstGeom prst="straightConnector1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475656" y="5118283"/>
            <a:ext cx="1224136" cy="432048"/>
          </a:xfrm>
          <a:prstGeom prst="straightConnector1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7637" y="2564904"/>
            <a:ext cx="73078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Cloud Callout 32"/>
          <p:cNvSpPr/>
          <p:nvPr/>
        </p:nvSpPr>
        <p:spPr>
          <a:xfrm>
            <a:off x="7596336" y="1268760"/>
            <a:ext cx="1368152" cy="1008112"/>
          </a:xfrm>
          <a:prstGeom prst="cloudCallout">
            <a:avLst>
              <a:gd name="adj1" fmla="val -15425"/>
              <a:gd name="adj2" fmla="val 76950"/>
            </a:avLst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solidFill>
                  <a:schemeClr val="tx1"/>
                </a:solidFill>
              </a:rPr>
              <a:t>My Belief</a:t>
            </a:r>
            <a:endParaRPr lang="en-AU" sz="2400" dirty="0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948264" y="2670011"/>
            <a:ext cx="792088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hape 37"/>
          <p:cNvCxnSpPr/>
          <p:nvPr/>
        </p:nvCxnSpPr>
        <p:spPr>
          <a:xfrm rot="5400000" flipH="1" flipV="1">
            <a:off x="7081200" y="3633944"/>
            <a:ext cx="1035526" cy="858841"/>
          </a:xfrm>
          <a:prstGeom prst="bentConnector3">
            <a:avLst>
              <a:gd name="adj1" fmla="val -794"/>
            </a:avLst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1052736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Our judgements are relevant because they are </a:t>
            </a:r>
            <a:r>
              <a:rPr lang="en-AU" sz="3200" u="sng" dirty="0" smtClean="0"/>
              <a:t>truth-tracking</a:t>
            </a:r>
            <a:r>
              <a:rPr lang="en-AU" sz="3200" dirty="0" smtClean="0"/>
              <a:t> to some degree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Judgements of epistemic peers are truth-tracking to the </a:t>
            </a:r>
            <a:r>
              <a:rPr lang="en-AU" sz="3200" u="sng" dirty="0" smtClean="0"/>
              <a:t>same degree </a:t>
            </a:r>
            <a:r>
              <a:rPr lang="en-AU" sz="3200" dirty="0" smtClean="0"/>
              <a:t>(on average)</a:t>
            </a:r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A </a:t>
            </a:r>
            <a:r>
              <a:rPr lang="en-AU" sz="3200" u="sng" dirty="0" smtClean="0"/>
              <a:t>combination</a:t>
            </a:r>
            <a:r>
              <a:rPr lang="en-AU" sz="3200" dirty="0" smtClean="0"/>
              <a:t> of peer judgements will track truth more reliably than that of one expert alone</a:t>
            </a:r>
            <a:endParaRPr lang="en-AU" sz="3200" dirty="0" smtClean="0"/>
          </a:p>
          <a:p>
            <a:pPr lvl="1">
              <a:buFont typeface="Arial" pitchFamily="34" charset="0"/>
              <a:buChar char="•"/>
            </a:pPr>
            <a:r>
              <a:rPr lang="en-AU" sz="3200" dirty="0" smtClean="0"/>
              <a:t> </a:t>
            </a:r>
            <a:r>
              <a:rPr lang="en-AU" sz="3200" dirty="0" smtClean="0"/>
              <a:t>Thus, we should weight our judgement equally with epistemic peers with forming beliefs</a:t>
            </a:r>
          </a:p>
          <a:p>
            <a:pPr lvl="1">
              <a:buFont typeface="Arial" pitchFamily="34" charset="0"/>
              <a:buChar char="•"/>
            </a:pPr>
            <a:endParaRPr lang="en-AU" sz="3200" dirty="0" smtClean="0"/>
          </a:p>
          <a:p>
            <a:pPr lvl="1"/>
            <a:r>
              <a:rPr lang="en-AU" sz="3200" u="sng" dirty="0" smtClean="0"/>
              <a:t>Key Claim</a:t>
            </a:r>
            <a:r>
              <a:rPr lang="en-AU" sz="3200" dirty="0" smtClean="0"/>
              <a:t>: Conciliation will help us to believe more true things and fewer false things</a:t>
            </a:r>
            <a:endParaRPr lang="en-AU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Why Judgements Are Useful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988840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 smtClean="0"/>
              <a:t>Fumerton</a:t>
            </a:r>
            <a:r>
              <a:rPr lang="en-AU" sz="3200" b="1" dirty="0" smtClean="0"/>
              <a:t>: </a:t>
            </a:r>
            <a:r>
              <a:rPr lang="en-AU" sz="3200" dirty="0" smtClean="0"/>
              <a:t>“In the final analysis there is really no alternative to the egocentric perspective. Even when my discoveries about what others believe defeat the justification I had, it is </a:t>
            </a:r>
            <a:r>
              <a:rPr lang="en-AU" sz="3200" u="sng" dirty="0" smtClean="0"/>
              <a:t>my discoveries that are doing the defeating</a:t>
            </a:r>
            <a:r>
              <a:rPr lang="en-AU" sz="3200" dirty="0" smtClean="0"/>
              <a:t>. I can use the discovery of disagreement to weaken my justification only insofar as </a:t>
            </a:r>
            <a:r>
              <a:rPr lang="en-AU" sz="3200" u="sng" dirty="0" smtClean="0"/>
              <a:t>I trust my reasoning</a:t>
            </a:r>
            <a:r>
              <a:rPr lang="en-AU" sz="3200" dirty="0" smtClean="0"/>
              <a:t>.”</a:t>
            </a:r>
            <a:endParaRPr lang="en-AU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Egocentric Dilemma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The Egocentric Dilemma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66" name="Picture 2" descr="https://s-media-cache-ak0.pinimg.com/736x/50/1e/86/501e860b70aa010873d7b5d740bcb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3756" y="1412776"/>
            <a:ext cx="4762500" cy="4962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Response to the Dilemma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5496" y="1052736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AU" sz="3200" dirty="0" smtClean="0"/>
              <a:t>But we still have a decision to make: how should we form our beliefs given peer disagreement?</a:t>
            </a:r>
            <a:endParaRPr lang="en-AU" sz="3200" dirty="0" smtClean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t="36814"/>
          <a:stretch>
            <a:fillRect/>
          </a:stretch>
        </p:blipFill>
        <p:spPr bwMode="auto">
          <a:xfrm>
            <a:off x="467544" y="3789040"/>
            <a:ext cx="2304256" cy="101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t="5664" b="63186"/>
          <a:stretch>
            <a:fillRect/>
          </a:stretch>
        </p:blipFill>
        <p:spPr bwMode="auto">
          <a:xfrm>
            <a:off x="323528" y="2420888"/>
            <a:ext cx="481493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4351"/>
          <a:stretch>
            <a:fillRect/>
          </a:stretch>
        </p:blipFill>
        <p:spPr bwMode="auto">
          <a:xfrm>
            <a:off x="5148064" y="2420888"/>
            <a:ext cx="3706013" cy="24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67544" y="4849996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Steadfastness</a:t>
            </a:r>
            <a:endParaRPr lang="en-AU" sz="4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220072" y="4849996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Conciliationism</a:t>
            </a:r>
            <a:endParaRPr lang="en-AU" sz="32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-36512" y="5592142"/>
            <a:ext cx="8784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AU" sz="3200" u="sng" dirty="0" smtClean="0"/>
              <a:t>Key Claim</a:t>
            </a:r>
            <a:r>
              <a:rPr lang="en-AU" sz="3200" dirty="0" smtClean="0"/>
              <a:t>: </a:t>
            </a:r>
            <a:r>
              <a:rPr lang="en-AU" sz="3200" dirty="0" err="1" smtClean="0"/>
              <a:t>Conciliationism</a:t>
            </a:r>
            <a:r>
              <a:rPr lang="en-AU" sz="3200" dirty="0" smtClean="0"/>
              <a:t> </a:t>
            </a:r>
            <a:r>
              <a:rPr lang="en-AU" sz="3200" dirty="0" smtClean="0"/>
              <a:t>will help us to believe more true things and fewer false things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Outstanding Problems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9552" y="980728"/>
            <a:ext cx="799288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Defining and identifying epistemic </a:t>
            </a:r>
            <a:r>
              <a:rPr lang="en-AU" sz="3200" dirty="0" err="1" smtClean="0"/>
              <a:t>peerhood</a:t>
            </a:r>
            <a:endParaRPr lang="en-AU" sz="3200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Dispute-independence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Rational Uniqueness versus Permissiveness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Collating expert opinion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Independence of opinions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Past and future opinions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Judging bias</a:t>
            </a:r>
          </a:p>
          <a:p>
            <a:pPr lvl="1"/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What is to be Done?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980728"/>
            <a:ext cx="78488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3200" dirty="0" smtClean="0"/>
              <a:t> Look for expert consensus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Where experts disagree, remain agnostic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Frequently engage in meta-reasoning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Don’t make yourself into the world expert</a:t>
            </a:r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 Seek disconfirming evidence and viewpoints</a:t>
            </a:r>
          </a:p>
        </p:txBody>
      </p:sp>
      <p:pic>
        <p:nvPicPr>
          <p:cNvPr id="31746" name="Picture 2" descr="http://climatesafety.info/wp-content/uploads/2013/05/consensus-g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645024"/>
            <a:ext cx="3890625" cy="28959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Find this Interesting?</a:t>
            </a:r>
            <a:endParaRPr lang="en-AU" sz="40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908720"/>
            <a:ext cx="828092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Check out the University of </a:t>
            </a:r>
          </a:p>
          <a:p>
            <a:pPr>
              <a:spcAft>
                <a:spcPts val="600"/>
              </a:spcAft>
            </a:pPr>
            <a:r>
              <a:rPr lang="en-AU" sz="3200" dirty="0" smtClean="0"/>
              <a:t>  Melbourne Secular Society </a:t>
            </a:r>
          </a:p>
          <a:p>
            <a:pPr>
              <a:spcAft>
                <a:spcPts val="600"/>
              </a:spcAft>
            </a:pPr>
            <a:r>
              <a:rPr lang="en-AU" sz="3200" dirty="0" smtClean="0"/>
              <a:t>  on </a:t>
            </a:r>
            <a:r>
              <a:rPr lang="en-AU" sz="3200" dirty="0" err="1" smtClean="0"/>
              <a:t>facebook</a:t>
            </a:r>
            <a:r>
              <a:rPr lang="en-AU" sz="3200" dirty="0" smtClean="0"/>
              <a:t>, or at </a:t>
            </a:r>
            <a:r>
              <a:rPr lang="en-AU" sz="3200" dirty="0" smtClean="0">
                <a:hlinkClick r:id="rId2"/>
              </a:rPr>
              <a:t>umss.org</a:t>
            </a:r>
            <a:endParaRPr lang="en-AU" sz="32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Visit my blog </a:t>
            </a:r>
            <a:r>
              <a:rPr lang="en-AU" sz="3200" dirty="0" smtClean="0">
                <a:hlinkClick r:id="rId3"/>
              </a:rPr>
              <a:t>www.thegodlesstheist.com</a:t>
            </a:r>
            <a:r>
              <a:rPr lang="en-AU" sz="3200" dirty="0" smtClean="0"/>
              <a:t> </a:t>
            </a:r>
            <a:endParaRPr lang="en-AU" sz="3200" dirty="0" smtClean="0"/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/>
              <a:t> </a:t>
            </a:r>
            <a:r>
              <a:rPr lang="en-AU" sz="3200" dirty="0" smtClean="0"/>
              <a:t>Contact me at </a:t>
            </a:r>
            <a:r>
              <a:rPr lang="en-AU" sz="3200" u="sng" dirty="0" smtClean="0">
                <a:solidFill>
                  <a:srgbClr val="7030A0"/>
                </a:solidFill>
                <a:hlinkClick r:id="rId4"/>
              </a:rPr>
              <a:t>fods12@gmail.com</a:t>
            </a:r>
            <a:endParaRPr lang="en-AU" sz="3200" u="sng" dirty="0" smtClean="0">
              <a:solidFill>
                <a:srgbClr val="7030A0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AU" sz="3200" dirty="0" smtClean="0"/>
              <a:t> Check out my podcast at </a:t>
            </a:r>
            <a:r>
              <a:rPr lang="en-AU" sz="3200" dirty="0" smtClean="0">
                <a:hlinkClick r:id="rId5"/>
              </a:rPr>
              <a:t>fods12.podbean.com</a:t>
            </a:r>
            <a:r>
              <a:rPr lang="en-AU" sz="3200" dirty="0" smtClean="0"/>
              <a:t> </a:t>
            </a:r>
            <a:endParaRPr lang="en-AU" sz="3200" u="sng" dirty="0" smtClean="0">
              <a:solidFill>
                <a:srgbClr val="7030A0"/>
              </a:solidFill>
            </a:endParaRPr>
          </a:p>
        </p:txBody>
      </p:sp>
      <p:pic>
        <p:nvPicPr>
          <p:cNvPr id="33794" name="Picture 2" descr="C:\Users\Fods12\Dropbox\UMSS\Graphics\umss logos\umss 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1196752"/>
            <a:ext cx="2664296" cy="117392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 b="3768"/>
          <a:stretch>
            <a:fillRect/>
          </a:stretch>
        </p:blipFill>
        <p:spPr bwMode="auto">
          <a:xfrm>
            <a:off x="683568" y="4365104"/>
            <a:ext cx="460851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imglogo.podbean.com/image-logo/275284/PodcastLogo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24128" y="4437112"/>
            <a:ext cx="2160240" cy="20542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How to Disagree 1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1052736"/>
            <a:ext cx="78488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Not everyone is your epistemic peer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Ensure that your dispute is not merely semantic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Try to understand their position well enough to argue it for them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Try </a:t>
            </a:r>
            <a:r>
              <a:rPr lang="en-AU" sz="2800" dirty="0"/>
              <a:t>to break the </a:t>
            </a:r>
            <a:r>
              <a:rPr lang="en-AU" sz="2800" dirty="0" smtClean="0"/>
              <a:t>argument down </a:t>
            </a:r>
            <a:r>
              <a:rPr lang="en-AU" sz="2800" dirty="0"/>
              <a:t>into very specific items of disagreement, identify those that are worth pursuing, and push those in </a:t>
            </a:r>
            <a:r>
              <a:rPr lang="en-AU" sz="2800" dirty="0" smtClean="0"/>
              <a:t>depth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Don’t get sidetracked by minor 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How to Disagree 2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1052736"/>
            <a:ext cx="784887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Figure out what evidence could determine who is right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Identify underlying assumptions (e.g. worldview differences) contributing to the disagreement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Don’t try to defend your position at all cost; try to work out exactly why you disagree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AU" sz="2800" dirty="0" smtClean="0"/>
              <a:t> Ideas don’t need respect, but people do</a:t>
            </a:r>
            <a:endParaRPr lang="en-AU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Objection: View is Self-Refuting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43608" y="1052736"/>
            <a:ext cx="69847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“Since most people disagree with you, how can you justify believing your opinion?”</a:t>
            </a:r>
          </a:p>
          <a:p>
            <a:r>
              <a:rPr lang="en-AU" sz="3200" dirty="0" smtClean="0"/>
              <a:t/>
            </a:r>
            <a:br>
              <a:rPr lang="en-AU" sz="3200" dirty="0" smtClean="0"/>
            </a:br>
            <a:r>
              <a:rPr lang="en-AU" sz="3200" dirty="0" smtClean="0"/>
              <a:t>Reply 1: almost any epistemic position can potentially be described as self-refuting</a:t>
            </a:r>
          </a:p>
          <a:p>
            <a:endParaRPr lang="en-AU" sz="3200" dirty="0" smtClean="0"/>
          </a:p>
          <a:p>
            <a:r>
              <a:rPr lang="en-AU" sz="3200" dirty="0" smtClean="0"/>
              <a:t>Reply 2: consumer choice magazine example (</a:t>
            </a:r>
            <a:r>
              <a:rPr lang="en-AU" sz="3200" dirty="0" err="1" smtClean="0"/>
              <a:t>Elga</a:t>
            </a:r>
            <a:r>
              <a:rPr lang="en-AU" sz="3200" dirty="0" smtClean="0"/>
              <a:t>)</a:t>
            </a:r>
            <a:endParaRPr lang="en-AU"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Objection: Still Have to Act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43608" y="1052736"/>
            <a:ext cx="69847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“We still need to make decisions and act in the world.”</a:t>
            </a:r>
          </a:p>
          <a:p>
            <a:r>
              <a:rPr lang="en-AU" sz="3200" dirty="0" smtClean="0"/>
              <a:t/>
            </a:r>
            <a:br>
              <a:rPr lang="en-AU" sz="3200" dirty="0" smtClean="0"/>
            </a:br>
            <a:r>
              <a:rPr lang="en-AU" sz="3200" dirty="0" smtClean="0"/>
              <a:t>Reply: yes, but that doesn’t justify false confidence</a:t>
            </a:r>
            <a:endParaRPr lang="en-AU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81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/>
              <a:t>My Approach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539552" y="1556792"/>
            <a:ext cx="7920880" cy="44644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2780928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A</a:t>
            </a:r>
            <a:endParaRPr lang="en-A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843808" y="3068960"/>
            <a:ext cx="407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B</a:t>
            </a:r>
            <a:endParaRPr lang="en-A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3861048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C</a:t>
            </a:r>
            <a:endParaRPr lang="en-A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3707904" y="4077072"/>
            <a:ext cx="4379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D</a:t>
            </a:r>
            <a:endParaRPr lang="en-A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779912" y="3140968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E</a:t>
            </a:r>
            <a:endParaRPr lang="en-AU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3995936" y="2132856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F</a:t>
            </a:r>
            <a:endParaRPr lang="en-AU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4716016" y="3356992"/>
            <a:ext cx="4443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G</a:t>
            </a:r>
            <a:endParaRPr lang="en-AU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644008" y="90872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All relevant possibilities</a:t>
            </a:r>
            <a:endParaRPr lang="en-AU" sz="320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444208" y="1412776"/>
            <a:ext cx="504056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/>
              <a:t>Our goal: to determine which possibility is actual</a:t>
            </a:r>
            <a:endParaRPr lang="en-A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3042</TotalTime>
  <Words>1172</Words>
  <Application>Microsoft Office PowerPoint</Application>
  <PresentationFormat>On-screen Show (4:3)</PresentationFormat>
  <Paragraphs>137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Fods12</dc:creator>
  <cp:lastModifiedBy>HP</cp:lastModifiedBy>
  <cp:revision>211</cp:revision>
  <dcterms:created xsi:type="dcterms:W3CDTF">2014-01-18T00:25:40Z</dcterms:created>
  <dcterms:modified xsi:type="dcterms:W3CDTF">2015-03-25T11:59:07Z</dcterms:modified>
</cp:coreProperties>
</file>