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9" r:id="rId4"/>
    <p:sldId id="260" r:id="rId5"/>
    <p:sldId id="261" r:id="rId6"/>
    <p:sldId id="257" r:id="rId7"/>
    <p:sldId id="266" r:id="rId8"/>
    <p:sldId id="258" r:id="rId9"/>
    <p:sldId id="264" r:id="rId10"/>
    <p:sldId id="276" r:id="rId11"/>
    <p:sldId id="275" r:id="rId12"/>
    <p:sldId id="268" r:id="rId13"/>
    <p:sldId id="269" r:id="rId14"/>
    <p:sldId id="274" r:id="rId15"/>
    <p:sldId id="265" r:id="rId16"/>
    <p:sldId id="271" r:id="rId17"/>
    <p:sldId id="262" r:id="rId18"/>
    <p:sldId id="263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F715E-B54A-43D7-BEC4-ED2EC32C7EF8}" type="datetimeFigureOut">
              <a:rPr lang="en-AU" smtClean="0"/>
              <a:pPr/>
              <a:t>17/04/2012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27C6F-ADEC-4763-A743-7F8978AA485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religious-symbols.net/Pictures/religious-symbols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721797" cy="56612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  <a:effectLst>
            <a:outerShdw blurRad="1016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AU" sz="6000" dirty="0" smtClean="0"/>
              <a:t>Atheism and Religion</a:t>
            </a:r>
            <a:endParaRPr lang="en-AU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1752600"/>
          </a:xfrm>
        </p:spPr>
        <p:txBody>
          <a:bodyPr>
            <a:normAutofit/>
          </a:bodyPr>
          <a:lstStyle/>
          <a:p>
            <a:r>
              <a:rPr lang="en-AU" sz="4000" dirty="0" smtClean="0"/>
              <a:t>James </a:t>
            </a:r>
            <a:r>
              <a:rPr lang="en-AU" sz="4000" dirty="0" err="1" smtClean="0"/>
              <a:t>Fodor</a:t>
            </a:r>
            <a:endParaRPr lang="en-A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AU" sz="4800" dirty="0" smtClean="0"/>
              <a:t> </a:t>
            </a:r>
            <a:endParaRPr lang="en-AU" sz="4800" dirty="0"/>
          </a:p>
        </p:txBody>
      </p:sp>
      <p:pic>
        <p:nvPicPr>
          <p:cNvPr id="10242" name="Picture 2" descr="http://www.unscrewingtheinscrutable.com/images/housemate_atheist.jpg"/>
          <p:cNvPicPr>
            <a:picLocks noChangeAspect="1" noChangeArrowheads="1"/>
          </p:cNvPicPr>
          <p:nvPr/>
        </p:nvPicPr>
        <p:blipFill>
          <a:blip r:embed="rId2" cstate="print"/>
          <a:srcRect l="2999" t="856" r="2370" b="7621"/>
          <a:stretch>
            <a:fillRect/>
          </a:stretch>
        </p:blipFill>
        <p:spPr bwMode="auto">
          <a:xfrm>
            <a:off x="2123728" y="260648"/>
            <a:ext cx="4824536" cy="6418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What is Atheism?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AU" sz="4800" dirty="0" smtClean="0"/>
              <a:t> </a:t>
            </a:r>
            <a:endParaRPr lang="en-AU" sz="4800" dirty="0"/>
          </a:p>
        </p:txBody>
      </p:sp>
      <p:pic>
        <p:nvPicPr>
          <p:cNvPr id="1026" name="Picture 2" descr="http://deathbytrolley.files.wordpress.com/2010/11/atheism-b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84784"/>
            <a:ext cx="3471310" cy="5301208"/>
          </a:xfrm>
          <a:prstGeom prst="rect">
            <a:avLst/>
          </a:prstGeom>
          <a:noFill/>
        </p:spPr>
      </p:pic>
      <p:pic>
        <p:nvPicPr>
          <p:cNvPr id="1030" name="Picture 6" descr="http://www.hyperboreans.com/heterodoxia/wp-content/uploads/2011/10/bizarroatheis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13520"/>
            <a:ext cx="37719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What is Atheism?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‘Atheism’ from Greek ‘</a:t>
            </a:r>
            <a:r>
              <a:rPr lang="en-AU" sz="3600" i="1" dirty="0" err="1" smtClean="0"/>
              <a:t>atheos</a:t>
            </a:r>
            <a:r>
              <a:rPr lang="en-AU" sz="3600" dirty="0" smtClean="0"/>
              <a:t>’, meaning ‘without god’</a:t>
            </a:r>
          </a:p>
          <a:p>
            <a:r>
              <a:rPr lang="en-AU" sz="3600" dirty="0" smtClean="0"/>
              <a:t>Atheist: “I do not believe in god/gods”</a:t>
            </a:r>
          </a:p>
          <a:p>
            <a:r>
              <a:rPr lang="en-AU" sz="3600" dirty="0" smtClean="0"/>
              <a:t>Agnostic: “I don’t know/I don’t know if we can know if god/gods exist”</a:t>
            </a:r>
            <a:endParaRPr lang="en-AU" sz="3600" dirty="0" smtClean="0"/>
          </a:p>
          <a:p>
            <a:r>
              <a:rPr lang="en-AU" sz="3600" dirty="0" smtClean="0"/>
              <a:t>Atheism has no positive beliefs of its </a:t>
            </a:r>
            <a:r>
              <a:rPr lang="en-AU" sz="3600" dirty="0" smtClean="0"/>
              <a:t>own</a:t>
            </a:r>
          </a:p>
          <a:p>
            <a:r>
              <a:rPr lang="en-AU" sz="3600" dirty="0" smtClean="0"/>
              <a:t>Related </a:t>
            </a:r>
            <a:r>
              <a:rPr lang="en-AU" sz="3600" dirty="0" smtClean="0"/>
              <a:t>movements like </a:t>
            </a:r>
            <a:r>
              <a:rPr lang="en-AU" sz="3600" dirty="0" err="1" smtClean="0"/>
              <a:t>Skepticism</a:t>
            </a:r>
            <a:r>
              <a:rPr lang="en-AU" sz="3600" dirty="0" smtClean="0"/>
              <a:t> and Humanism do have positive beliefs</a:t>
            </a:r>
          </a:p>
          <a:p>
            <a:endParaRPr lang="en-A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Related Schools of Thought</a:t>
            </a:r>
            <a:endParaRPr lang="en-AU" sz="5400" dirty="0"/>
          </a:p>
        </p:txBody>
      </p:sp>
      <p:pic>
        <p:nvPicPr>
          <p:cNvPr id="17410" name="Picture 2" descr="File:Bright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365104"/>
            <a:ext cx="1333500" cy="1895476"/>
          </a:xfrm>
          <a:prstGeom prst="rect">
            <a:avLst/>
          </a:prstGeom>
          <a:noFill/>
        </p:spPr>
      </p:pic>
      <p:pic>
        <p:nvPicPr>
          <p:cNvPr id="17412" name="Picture 4" descr="http://union.unimelb.edu.au/images/35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060848"/>
            <a:ext cx="2160240" cy="959293"/>
          </a:xfrm>
          <a:prstGeom prst="rect">
            <a:avLst/>
          </a:prstGeom>
          <a:noFill/>
        </p:spPr>
      </p:pic>
      <p:pic>
        <p:nvPicPr>
          <p:cNvPr id="17414" name="Picture 6" descr="http://hsld.org.uk/en/image/53sn6d/national-secular-societ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717032"/>
            <a:ext cx="1619250" cy="809626"/>
          </a:xfrm>
          <a:prstGeom prst="rect">
            <a:avLst/>
          </a:prstGeom>
          <a:noFill/>
        </p:spPr>
      </p:pic>
      <p:pic>
        <p:nvPicPr>
          <p:cNvPr id="17416" name="Picture 8" descr="http://www.skeptic.com/eskeptic/08-04-30images/magv14n01_cover_detail.jpg"/>
          <p:cNvPicPr>
            <a:picLocks noChangeAspect="1" noChangeArrowheads="1"/>
          </p:cNvPicPr>
          <p:nvPr/>
        </p:nvPicPr>
        <p:blipFill>
          <a:blip r:embed="rId5" cstate="print"/>
          <a:srcRect b="55530"/>
          <a:stretch>
            <a:fillRect/>
          </a:stretch>
        </p:blipFill>
        <p:spPr bwMode="auto">
          <a:xfrm>
            <a:off x="3635896" y="5085184"/>
            <a:ext cx="4762500" cy="1152128"/>
          </a:xfrm>
          <a:prstGeom prst="rect">
            <a:avLst/>
          </a:prstGeom>
          <a:noFill/>
        </p:spPr>
      </p:pic>
      <p:pic>
        <p:nvPicPr>
          <p:cNvPr id="17418" name="Picture 10" descr="http://rlv.zcache.com/free_thinker_using_logic_and_reason_button-p145205774500521151z745k_4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700808"/>
            <a:ext cx="2088232" cy="2088232"/>
          </a:xfrm>
          <a:prstGeom prst="rect">
            <a:avLst/>
          </a:prstGeom>
          <a:noFill/>
        </p:spPr>
      </p:pic>
      <p:pic>
        <p:nvPicPr>
          <p:cNvPr id="17422" name="Picture 14" descr="http://t0.gstatic.com/images?q=tbn:ANd9GcQ8RWVHUc1yYIRZFKTqMzKe21qzDF4x3Pq-n1ExFtPtXN6quOrE4hRMa_xTmQ"/>
          <p:cNvPicPr>
            <a:picLocks noChangeAspect="1" noChangeArrowheads="1"/>
          </p:cNvPicPr>
          <p:nvPr/>
        </p:nvPicPr>
        <p:blipFill>
          <a:blip r:embed="rId7" cstate="print"/>
          <a:srcRect b="19361"/>
          <a:stretch>
            <a:fillRect/>
          </a:stretch>
        </p:blipFill>
        <p:spPr bwMode="auto">
          <a:xfrm>
            <a:off x="3491880" y="1556792"/>
            <a:ext cx="2143125" cy="1728192"/>
          </a:xfrm>
          <a:prstGeom prst="rect">
            <a:avLst/>
          </a:prstGeom>
          <a:noFill/>
        </p:spPr>
      </p:pic>
      <p:pic>
        <p:nvPicPr>
          <p:cNvPr id="17424" name="Picture 16" descr="http://t3.gstatic.com/images?q=tbn:ANd9GcQbrFrI1DxUdrKgmx6UUaMf_g4Ot9oUcsLgCQMREhySEFMOnJXvhQ&amp;t=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3284984"/>
            <a:ext cx="1368152" cy="1368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Why be Atheist?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Two main categories of reasons:</a:t>
            </a:r>
          </a:p>
          <a:p>
            <a:r>
              <a:rPr lang="en-AU" sz="3600" dirty="0" smtClean="0"/>
              <a:t>Religion is harmful</a:t>
            </a:r>
          </a:p>
          <a:p>
            <a:r>
              <a:rPr lang="en-AU" sz="3600" dirty="0" smtClean="0"/>
              <a:t>Religion is wrong</a:t>
            </a:r>
          </a:p>
          <a:p>
            <a:r>
              <a:rPr lang="en-AU" sz="3600" dirty="0" smtClean="0"/>
              <a:t>Not mutually exclusive</a:t>
            </a:r>
            <a:endParaRPr lang="en-A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-72008"/>
            <a:ext cx="8640960" cy="764704"/>
          </a:xfrm>
        </p:spPr>
        <p:txBody>
          <a:bodyPr>
            <a:noAutofit/>
          </a:bodyPr>
          <a:lstStyle/>
          <a:p>
            <a:r>
              <a:rPr lang="en-AU" sz="3600" dirty="0" smtClean="0"/>
              <a:t>Caveat: there are always counter-arguments!</a:t>
            </a:r>
            <a:endParaRPr lang="en-AU" sz="3600" dirty="0"/>
          </a:p>
        </p:txBody>
      </p:sp>
      <p:pic>
        <p:nvPicPr>
          <p:cNvPr id="22530" name="Picture 2" descr="http://www.ivpbooks.com/largecovers/9781844744176.jpg"/>
          <p:cNvPicPr>
            <a:picLocks noChangeAspect="1" noChangeArrowheads="1"/>
          </p:cNvPicPr>
          <p:nvPr/>
        </p:nvPicPr>
        <p:blipFill>
          <a:blip r:embed="rId2" cstate="print"/>
          <a:srcRect b="2174"/>
          <a:stretch>
            <a:fillRect/>
          </a:stretch>
        </p:blipFill>
        <p:spPr bwMode="auto">
          <a:xfrm>
            <a:off x="2437462" y="692696"/>
            <a:ext cx="2227920" cy="3168352"/>
          </a:xfrm>
          <a:prstGeom prst="rect">
            <a:avLst/>
          </a:prstGeom>
          <a:noFill/>
        </p:spPr>
      </p:pic>
      <p:pic>
        <p:nvPicPr>
          <p:cNvPr id="22534" name="Picture 6" descr="http://2.bp.blogspot.com/-ilPq0j8Tv2Y/TyQg_ic5TnI/AAAAAAAABBE/V7Tjt8rZMSc/s1600/god-delusion.jpg"/>
          <p:cNvPicPr>
            <a:picLocks noChangeAspect="1" noChangeArrowheads="1"/>
          </p:cNvPicPr>
          <p:nvPr/>
        </p:nvPicPr>
        <p:blipFill>
          <a:blip r:embed="rId3" cstate="print"/>
          <a:srcRect b="6522"/>
          <a:stretch>
            <a:fillRect/>
          </a:stretch>
        </p:blipFill>
        <p:spPr bwMode="auto">
          <a:xfrm>
            <a:off x="4644008" y="692696"/>
            <a:ext cx="2247619" cy="3198826"/>
          </a:xfrm>
          <a:prstGeom prst="rect">
            <a:avLst/>
          </a:prstGeom>
          <a:noFill/>
        </p:spPr>
      </p:pic>
      <p:pic>
        <p:nvPicPr>
          <p:cNvPr id="22536" name="Picture 8" descr="http://ec1.images-amazon.com/images/P/0281059276.01._SS500_SCLZZZZZZZ_V35001282_.jpg"/>
          <p:cNvPicPr>
            <a:picLocks noChangeAspect="1" noChangeArrowheads="1"/>
          </p:cNvPicPr>
          <p:nvPr/>
        </p:nvPicPr>
        <p:blipFill>
          <a:blip r:embed="rId4" cstate="print"/>
          <a:srcRect l="20098" t="7560" r="18353" b="10793"/>
          <a:stretch>
            <a:fillRect/>
          </a:stretch>
        </p:blipFill>
        <p:spPr bwMode="auto">
          <a:xfrm>
            <a:off x="6876256" y="692696"/>
            <a:ext cx="2267744" cy="3199296"/>
          </a:xfrm>
          <a:prstGeom prst="rect">
            <a:avLst/>
          </a:prstGeom>
          <a:noFill/>
        </p:spPr>
      </p:pic>
      <p:pic>
        <p:nvPicPr>
          <p:cNvPr id="22540" name="Picture 12" descr="http://lghttp.12749.nexcesscdn.net/80612D/magento/media/catalog/product/cache/1/image/9df78eab33525d08d6e5fb8d27136e95/e/n/end_reason_zondervan_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861048"/>
            <a:ext cx="2382275" cy="2996952"/>
          </a:xfrm>
          <a:prstGeom prst="rect">
            <a:avLst/>
          </a:prstGeom>
          <a:noFill/>
        </p:spPr>
      </p:pic>
      <p:pic>
        <p:nvPicPr>
          <p:cNvPr id="22544" name="Picture 16" descr="http://photo.goodreads.com/books/1170834319l/7318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3861048"/>
            <a:ext cx="2088232" cy="2996952"/>
          </a:xfrm>
          <a:prstGeom prst="rect">
            <a:avLst/>
          </a:prstGeom>
          <a:noFill/>
        </p:spPr>
      </p:pic>
      <p:pic>
        <p:nvPicPr>
          <p:cNvPr id="22546" name="Picture 18" descr="http://i43.tower.com/images/mm118028485/case-against-for-christ-new-testament-scholar-robert-m-price-paperback-cover-ar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3861048"/>
            <a:ext cx="2265040" cy="2996952"/>
          </a:xfrm>
          <a:prstGeom prst="rect">
            <a:avLst/>
          </a:prstGeom>
          <a:noFill/>
        </p:spPr>
      </p:pic>
      <p:pic>
        <p:nvPicPr>
          <p:cNvPr id="22548" name="Picture 20" descr="http://www.ufo.se/english/reviews/The%20End%20of%20Faith%20cover.jpg"/>
          <p:cNvPicPr>
            <a:picLocks noChangeAspect="1" noChangeArrowheads="1"/>
          </p:cNvPicPr>
          <p:nvPr/>
        </p:nvPicPr>
        <p:blipFill>
          <a:blip r:embed="rId8" cstate="print"/>
          <a:srcRect r="1137"/>
          <a:stretch>
            <a:fillRect/>
          </a:stretch>
        </p:blipFill>
        <p:spPr bwMode="auto">
          <a:xfrm>
            <a:off x="0" y="3236739"/>
            <a:ext cx="2455524" cy="3621262"/>
          </a:xfrm>
          <a:prstGeom prst="rect">
            <a:avLst/>
          </a:prstGeom>
          <a:noFill/>
        </p:spPr>
      </p:pic>
      <p:pic>
        <p:nvPicPr>
          <p:cNvPr id="22550" name="Picture 22" descr="http://images.betterworldbooks.com/044/God-Is-Not-Great-9780446697965.jpg"/>
          <p:cNvPicPr>
            <a:picLocks noChangeAspect="1" noChangeArrowheads="1"/>
          </p:cNvPicPr>
          <p:nvPr/>
        </p:nvPicPr>
        <p:blipFill>
          <a:blip r:embed="rId9" cstate="print"/>
          <a:srcRect b="6522"/>
          <a:stretch>
            <a:fillRect/>
          </a:stretch>
        </p:blipFill>
        <p:spPr bwMode="auto">
          <a:xfrm>
            <a:off x="0" y="692696"/>
            <a:ext cx="2466975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“Religion is Harmful”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>
            <a:noAutofit/>
          </a:bodyPr>
          <a:lstStyle/>
          <a:p>
            <a:r>
              <a:rPr lang="en-AU" sz="3600" dirty="0" smtClean="0"/>
              <a:t>Religious war and terrorism</a:t>
            </a:r>
          </a:p>
          <a:p>
            <a:r>
              <a:rPr lang="en-AU" sz="3600" dirty="0" smtClean="0"/>
              <a:t>Suppression of science and art</a:t>
            </a:r>
          </a:p>
          <a:p>
            <a:r>
              <a:rPr lang="en-AU" sz="3600" dirty="0" smtClean="0"/>
              <a:t>Treatment of women</a:t>
            </a:r>
          </a:p>
          <a:p>
            <a:r>
              <a:rPr lang="en-AU" sz="3600" dirty="0" smtClean="0"/>
              <a:t>Indoctrination of children</a:t>
            </a:r>
          </a:p>
          <a:p>
            <a:r>
              <a:rPr lang="en-AU" sz="3600" dirty="0" smtClean="0"/>
              <a:t>Destructive practices (faith healing, genital modification, witch hunts)</a:t>
            </a:r>
          </a:p>
          <a:p>
            <a:r>
              <a:rPr lang="en-AU" sz="3600" dirty="0" smtClean="0"/>
              <a:t>Corruption and excessive power</a:t>
            </a:r>
          </a:p>
        </p:txBody>
      </p:sp>
      <p:pic>
        <p:nvPicPr>
          <p:cNvPr id="5122" name="Picture 2" descr="http://www.september112001.com/pi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7742" y="1340768"/>
            <a:ext cx="2316257" cy="27795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“Religion is Wrong”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The problem of evil</a:t>
            </a:r>
          </a:p>
          <a:p>
            <a:r>
              <a:rPr lang="en-AU" sz="3600" dirty="0" smtClean="0"/>
              <a:t>Argument from many faiths</a:t>
            </a:r>
          </a:p>
          <a:p>
            <a:r>
              <a:rPr lang="en-AU" sz="3600" dirty="0" smtClean="0"/>
              <a:t>Argument from poor design</a:t>
            </a:r>
          </a:p>
          <a:p>
            <a:r>
              <a:rPr lang="en-AU" sz="3600" dirty="0" smtClean="0"/>
              <a:t>Science is sufficient (Occam’s Razor)</a:t>
            </a:r>
          </a:p>
          <a:p>
            <a:r>
              <a:rPr lang="en-AU" sz="3600" dirty="0" smtClean="0"/>
              <a:t>Free will/divine omnipotence paradox</a:t>
            </a:r>
          </a:p>
          <a:p>
            <a:r>
              <a:rPr lang="en-AU" sz="3600" dirty="0" smtClean="0"/>
              <a:t>Absurdities </a:t>
            </a:r>
            <a:r>
              <a:rPr lang="en-AU" dirty="0" smtClean="0"/>
              <a:t>&amp;</a:t>
            </a:r>
            <a:r>
              <a:rPr lang="en-AU" sz="3600" dirty="0" smtClean="0"/>
              <a:t> contradictions in holy texts</a:t>
            </a:r>
          </a:p>
          <a:p>
            <a:r>
              <a:rPr lang="en-AU" sz="3600" dirty="0" err="1" smtClean="0"/>
              <a:t>Ignosticism</a:t>
            </a:r>
            <a:r>
              <a:rPr lang="en-AU" sz="3600" dirty="0" smtClean="0"/>
              <a:t>: the concept of ‘God’ doesn’t make sense </a:t>
            </a:r>
          </a:p>
          <a:p>
            <a:endParaRPr lang="en-AU" sz="3600" dirty="0" smtClean="0"/>
          </a:p>
          <a:p>
            <a:endParaRPr lang="en-AU" sz="3600" dirty="0"/>
          </a:p>
        </p:txBody>
      </p:sp>
      <p:pic>
        <p:nvPicPr>
          <p:cNvPr id="4100" name="Picture 4" descr="http://blogs.courant.com/susan_campbell/science-meets-relig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340768"/>
            <a:ext cx="2915816" cy="2091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My Experience</a:t>
            </a:r>
            <a:endParaRPr lang="en-AU" sz="5400" dirty="0"/>
          </a:p>
        </p:txBody>
      </p:sp>
      <p:pic>
        <p:nvPicPr>
          <p:cNvPr id="1026" name="Picture 2" descr="http://bookofmormonresearch.org/files/2010/08/book-of-mormo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2304256" cy="3162705"/>
          </a:xfrm>
          <a:prstGeom prst="rect">
            <a:avLst/>
          </a:prstGeom>
          <a:noFill/>
        </p:spPr>
      </p:pic>
      <p:pic>
        <p:nvPicPr>
          <p:cNvPr id="1028" name="Picture 4" descr="http://www.ldschurchtemples.com/saltlake/images/salt-lake-mormon-tem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3456384" cy="2592289"/>
          </a:xfrm>
          <a:prstGeom prst="rect">
            <a:avLst/>
          </a:prstGeom>
          <a:noFill/>
        </p:spPr>
      </p:pic>
      <p:pic>
        <p:nvPicPr>
          <p:cNvPr id="1032" name="Picture 8" descr="http://www.ldstoday.com/home/images/level2images/quorum12.jpg"/>
          <p:cNvPicPr>
            <a:picLocks noChangeAspect="1" noChangeArrowheads="1"/>
          </p:cNvPicPr>
          <p:nvPr/>
        </p:nvPicPr>
        <p:blipFill>
          <a:blip r:embed="rId4" cstate="print"/>
          <a:srcRect l="6989" t="14917" r="9141" b="11584"/>
          <a:stretch>
            <a:fillRect/>
          </a:stretch>
        </p:blipFill>
        <p:spPr bwMode="auto">
          <a:xfrm>
            <a:off x="3851920" y="3933056"/>
            <a:ext cx="4824536" cy="2814313"/>
          </a:xfrm>
          <a:prstGeom prst="rect">
            <a:avLst/>
          </a:prstGeom>
          <a:noFill/>
        </p:spPr>
      </p:pic>
      <p:pic>
        <p:nvPicPr>
          <p:cNvPr id="1036" name="Picture 12" descr="http://media.salon.com/2012/04/joseph_smith_test-460x3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581128"/>
            <a:ext cx="3240360" cy="21625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My Experience</a:t>
            </a:r>
            <a:endParaRPr lang="en-AU" sz="5400" dirty="0"/>
          </a:p>
        </p:txBody>
      </p:sp>
      <p:pic>
        <p:nvPicPr>
          <p:cNvPr id="31746" name="Picture 2" descr="D:\My Pictures\Photographs\Photos - Mission 2009\Resiz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6768752" cy="5078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My Experience</a:t>
            </a:r>
            <a:endParaRPr lang="en-AU" sz="5400" dirty="0"/>
          </a:p>
        </p:txBody>
      </p:sp>
      <p:pic>
        <p:nvPicPr>
          <p:cNvPr id="24579" name="Picture 3" descr="D:\My Pictures\Photographs\Photos - Mission 2009\Resize.jpg"/>
          <p:cNvPicPr>
            <a:picLocks noChangeAspect="1" noChangeArrowheads="1"/>
          </p:cNvPicPr>
          <p:nvPr/>
        </p:nvPicPr>
        <p:blipFill>
          <a:blip r:embed="rId2" cstate="print"/>
          <a:srcRect l="9616" t="19757" r="15385"/>
          <a:stretch>
            <a:fillRect/>
          </a:stretch>
        </p:blipFill>
        <p:spPr bwMode="auto">
          <a:xfrm>
            <a:off x="1403648" y="1484784"/>
            <a:ext cx="6156052" cy="4942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5400" dirty="0" smtClean="0"/>
              <a:t>Why I Left the Mormon Church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AU" sz="3600" dirty="0" smtClean="0"/>
              <a:t>Problems with the Book of Mormon</a:t>
            </a:r>
          </a:p>
          <a:p>
            <a:r>
              <a:rPr lang="en-AU" sz="3600" dirty="0" smtClean="0"/>
              <a:t>Issues in church history</a:t>
            </a:r>
          </a:p>
          <a:p>
            <a:r>
              <a:rPr lang="en-AU" sz="3600" dirty="0" smtClean="0"/>
              <a:t>Contradictions with science</a:t>
            </a:r>
          </a:p>
          <a:p>
            <a:r>
              <a:rPr lang="en-AU" sz="3600" dirty="0" smtClean="0"/>
              <a:t>Dishonesty and secrecy of the church</a:t>
            </a:r>
          </a:p>
          <a:p>
            <a:r>
              <a:rPr lang="en-AU" sz="3600" dirty="0" smtClean="0"/>
              <a:t>Incoherent and unreasonable doctrines</a:t>
            </a:r>
          </a:p>
          <a:p>
            <a:r>
              <a:rPr lang="en-AU" sz="3600" dirty="0" smtClean="0"/>
              <a:t>Anti-intellectualism in church policy</a:t>
            </a:r>
          </a:p>
          <a:p>
            <a:endParaRPr lang="en-AU" sz="3600" dirty="0" smtClean="0"/>
          </a:p>
          <a:p>
            <a:endParaRPr lang="en-AU" sz="3600" dirty="0" smtClean="0"/>
          </a:p>
          <a:p>
            <a:endParaRPr lang="en-AU" sz="3600" dirty="0" smtClean="0"/>
          </a:p>
          <a:p>
            <a:endParaRPr lang="en-AU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Leaving Religion Isn’t Easy</a:t>
            </a:r>
            <a:endParaRPr lang="en-AU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AU" sz="3600" dirty="0" smtClean="0"/>
              <a:t>Family</a:t>
            </a:r>
          </a:p>
          <a:p>
            <a:r>
              <a:rPr lang="en-AU" sz="3600" dirty="0" smtClean="0"/>
              <a:t>Friends</a:t>
            </a:r>
          </a:p>
          <a:p>
            <a:r>
              <a:rPr lang="en-AU" sz="3600" dirty="0" smtClean="0"/>
              <a:t>Community</a:t>
            </a:r>
          </a:p>
          <a:p>
            <a:r>
              <a:rPr lang="en-AU" sz="3600" dirty="0" smtClean="0"/>
              <a:t>Culture</a:t>
            </a:r>
          </a:p>
          <a:p>
            <a:r>
              <a:rPr lang="en-AU" sz="3600" dirty="0" smtClean="0"/>
              <a:t>Beliefs</a:t>
            </a:r>
          </a:p>
          <a:p>
            <a:endParaRPr lang="en-AU" sz="3600" dirty="0" smtClean="0"/>
          </a:p>
          <a:p>
            <a:endParaRPr lang="en-AU" sz="3600" dirty="0" smtClean="0"/>
          </a:p>
          <a:p>
            <a:endParaRPr lang="en-AU" sz="3600" dirty="0" smtClean="0"/>
          </a:p>
          <a:p>
            <a:endParaRPr lang="en-AU" sz="3600" dirty="0"/>
          </a:p>
        </p:txBody>
      </p:sp>
      <p:pic>
        <p:nvPicPr>
          <p:cNvPr id="30722" name="Picture 2" descr="http://www.dentistry.co.uk/articles/articles_images/525imgs/lost-confused-signpos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762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53752"/>
            <a:ext cx="8229600" cy="1143000"/>
          </a:xfrm>
        </p:spPr>
        <p:txBody>
          <a:bodyPr>
            <a:normAutofit/>
          </a:bodyPr>
          <a:lstStyle/>
          <a:p>
            <a:r>
              <a:rPr lang="en-AU" sz="5400" smtClean="0"/>
              <a:t>Part of the </a:t>
            </a:r>
            <a:r>
              <a:rPr lang="en-AU" sz="5400" dirty="0" smtClean="0"/>
              <a:t>Problem</a:t>
            </a:r>
            <a:endParaRPr lang="en-AU" sz="5400" dirty="0"/>
          </a:p>
        </p:txBody>
      </p:sp>
      <p:pic>
        <p:nvPicPr>
          <p:cNvPr id="21506" name="Picture 2" descr="D:\My Pictures\Screenpresso\2012-04-11 22h40_24.png"/>
          <p:cNvPicPr>
            <a:picLocks noChangeAspect="1" noChangeArrowheads="1"/>
          </p:cNvPicPr>
          <p:nvPr/>
        </p:nvPicPr>
        <p:blipFill>
          <a:blip r:embed="rId2" cstate="print"/>
          <a:srcRect r="18782"/>
          <a:stretch>
            <a:fillRect/>
          </a:stretch>
        </p:blipFill>
        <p:spPr bwMode="auto">
          <a:xfrm>
            <a:off x="0" y="1045096"/>
            <a:ext cx="9144000" cy="1447800"/>
          </a:xfrm>
          <a:prstGeom prst="rect">
            <a:avLst/>
          </a:prstGeom>
          <a:noFill/>
        </p:spPr>
      </p:pic>
      <p:pic>
        <p:nvPicPr>
          <p:cNvPr id="21507" name="Picture 3" descr="D:\My Pictures\Screenpresso\2012-04-11 22h40_38.png"/>
          <p:cNvPicPr>
            <a:picLocks noChangeAspect="1" noChangeArrowheads="1"/>
          </p:cNvPicPr>
          <p:nvPr/>
        </p:nvPicPr>
        <p:blipFill>
          <a:blip r:embed="rId3" cstate="print"/>
          <a:srcRect r="-38"/>
          <a:stretch>
            <a:fillRect/>
          </a:stretch>
        </p:blipFill>
        <p:spPr bwMode="auto">
          <a:xfrm>
            <a:off x="0" y="2341843"/>
            <a:ext cx="9144000" cy="1735229"/>
          </a:xfrm>
          <a:prstGeom prst="rect">
            <a:avLst/>
          </a:prstGeom>
          <a:noFill/>
        </p:spPr>
      </p:pic>
      <p:pic>
        <p:nvPicPr>
          <p:cNvPr id="3073" name="Picture 1" descr="D:\My Pictures\Screenpresso\2012-04-12 10h09_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47794"/>
            <a:ext cx="9144000" cy="1425422"/>
          </a:xfrm>
          <a:prstGeom prst="rect">
            <a:avLst/>
          </a:prstGeom>
          <a:noFill/>
        </p:spPr>
      </p:pic>
      <p:pic>
        <p:nvPicPr>
          <p:cNvPr id="3074" name="Picture 2" descr="D:\My Pictures\Screenpresso\2012-04-12 10h09_3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65719"/>
            <a:ext cx="8964488" cy="1719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AU" sz="3600" dirty="0" smtClean="0"/>
              <a:t>Increase understanding of other beliefs</a:t>
            </a:r>
          </a:p>
          <a:p>
            <a:r>
              <a:rPr lang="en-AU" sz="3600" dirty="0" smtClean="0"/>
              <a:t>Critically analyse your worldview from new perspectives</a:t>
            </a:r>
          </a:p>
          <a:p>
            <a:r>
              <a:rPr lang="en-AU" sz="3600" dirty="0" smtClean="0"/>
              <a:t>Avoid misperceptions and stereotypes</a:t>
            </a:r>
          </a:p>
          <a:p>
            <a:r>
              <a:rPr lang="en-AU" sz="3600" dirty="0" smtClean="0"/>
              <a:t>Reduce hatred and bigotry</a:t>
            </a:r>
          </a:p>
          <a:p>
            <a:r>
              <a:rPr lang="en-AU" sz="3600" dirty="0" smtClean="0"/>
              <a:t>Build a common front against radicals</a:t>
            </a:r>
          </a:p>
          <a:p>
            <a:endParaRPr lang="en-AU" sz="3600" dirty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AU" sz="4800" dirty="0" smtClean="0"/>
              <a:t>Why Genuine Dialogue Matters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geiger.net/photos/main.php?g2_view=core.DownloadItem&amp;g2_itemId=197&amp;g2_serialNumber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096000" cy="4572000"/>
          </a:xfrm>
          <a:prstGeom prst="rect">
            <a:avLst/>
          </a:prstGeom>
          <a:noFill/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AU" sz="4800" dirty="0" smtClean="0"/>
              <a:t>Why Genuine Dialogue Matters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_f5m7s0RssIU/TBK5MSLnhFI/AAAAAAAABJw/d-zi4xSiwLg/s1600/Imagine_athe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07950"/>
            <a:ext cx="6413616" cy="5017394"/>
          </a:xfrm>
          <a:prstGeom prst="rect">
            <a:avLst/>
          </a:prstGeom>
          <a:noFill/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AU" sz="4800" dirty="0" smtClean="0"/>
              <a:t>Why Genuine Dialogue Matters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AU" sz="4800" dirty="0" smtClean="0"/>
              <a:t>Why Genuine Dialogue Matters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http://xeb.xanga.com/8aaf753ad6c32260818319/b207780098.gif"/>
          <p:cNvPicPr>
            <a:picLocks noChangeAspect="1" noChangeArrowheads="1"/>
          </p:cNvPicPr>
          <p:nvPr/>
        </p:nvPicPr>
        <p:blipFill>
          <a:blip r:embed="rId2" cstate="print"/>
          <a:srcRect r="35006"/>
          <a:stretch>
            <a:fillRect/>
          </a:stretch>
        </p:blipFill>
        <p:spPr bwMode="auto">
          <a:xfrm>
            <a:off x="0" y="1844824"/>
            <a:ext cx="4509919" cy="4311774"/>
          </a:xfrm>
          <a:prstGeom prst="rect">
            <a:avLst/>
          </a:prstGeom>
          <a:noFill/>
        </p:spPr>
      </p:pic>
      <p:pic>
        <p:nvPicPr>
          <p:cNvPr id="27652" name="Picture 4" descr="http://media-cdn.pinterest.com/upload/160159330468317524_O8Egxd8D_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0864" y="1700808"/>
            <a:ext cx="4653136" cy="4653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api.ning.com/files/YypqcaXM4P9IlWN6E0it3EUeZPHWoREQxEJjxq9isijAoC7WGRoPYmIzjOEVEFIQsRMCUzHbS94PNP7lY7YFZU1db2pjL2bL/Atheismdontbea.jpg"/>
          <p:cNvPicPr>
            <a:picLocks noChangeAspect="1" noChangeArrowheads="1"/>
          </p:cNvPicPr>
          <p:nvPr/>
        </p:nvPicPr>
        <p:blipFill>
          <a:blip r:embed="rId2" cstate="print"/>
          <a:srcRect t="6977"/>
          <a:stretch>
            <a:fillRect/>
          </a:stretch>
        </p:blipFill>
        <p:spPr bwMode="auto">
          <a:xfrm>
            <a:off x="0" y="1845297"/>
            <a:ext cx="4644008" cy="4320007"/>
          </a:xfrm>
          <a:prstGeom prst="rect">
            <a:avLst/>
          </a:prstGeom>
          <a:noFill/>
        </p:spPr>
      </p:pic>
      <p:pic>
        <p:nvPicPr>
          <p:cNvPr id="29702" name="Picture 6" descr="http://chiefwritingwolf.files.wordpress.com/2012/03/god20prefers__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789" y="2529408"/>
            <a:ext cx="4475715" cy="3347223"/>
          </a:xfrm>
          <a:prstGeom prst="rect">
            <a:avLst/>
          </a:prstGeom>
          <a:noFill/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AU" sz="4800" dirty="0" smtClean="0"/>
              <a:t>One thing we can Agree on?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284</Words>
  <Application>Microsoft Office PowerPoint</Application>
  <PresentationFormat>On-screen Show (4:3)</PresentationFormat>
  <Paragraphs>64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Atheism and Religion</vt:lpstr>
      <vt:lpstr>Slide 2</vt:lpstr>
      <vt:lpstr>What is Atheism?</vt:lpstr>
      <vt:lpstr>What is Atheism?</vt:lpstr>
      <vt:lpstr>Related Schools of Thought</vt:lpstr>
      <vt:lpstr>Why be Atheist?</vt:lpstr>
      <vt:lpstr>Caveat: there are always counter-arguments!</vt:lpstr>
      <vt:lpstr>“Religion is Harmful”</vt:lpstr>
      <vt:lpstr>“Religion is Wrong”</vt:lpstr>
      <vt:lpstr>My Experience</vt:lpstr>
      <vt:lpstr>My Experience</vt:lpstr>
      <vt:lpstr>My Experience</vt:lpstr>
      <vt:lpstr>Why I Left the Mormon Church</vt:lpstr>
      <vt:lpstr>Leaving Religion Isn’t Easy</vt:lpstr>
      <vt:lpstr>Part of the Problem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41</cp:revision>
  <dcterms:created xsi:type="dcterms:W3CDTF">2012-04-11T11:50:06Z</dcterms:created>
  <dcterms:modified xsi:type="dcterms:W3CDTF">2012-04-17T07:45:42Z</dcterms:modified>
</cp:coreProperties>
</file>