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41"/>
  </p:notesMasterIdLst>
  <p:sldIdLst>
    <p:sldId id="256" r:id="rId2"/>
    <p:sldId id="400" r:id="rId3"/>
    <p:sldId id="413" r:id="rId4"/>
    <p:sldId id="414" r:id="rId5"/>
    <p:sldId id="429" r:id="rId6"/>
    <p:sldId id="412" r:id="rId7"/>
    <p:sldId id="416" r:id="rId8"/>
    <p:sldId id="411" r:id="rId9"/>
    <p:sldId id="399" r:id="rId10"/>
    <p:sldId id="410" r:id="rId11"/>
    <p:sldId id="417" r:id="rId12"/>
    <p:sldId id="409" r:id="rId13"/>
    <p:sldId id="440" r:id="rId14"/>
    <p:sldId id="407" r:id="rId15"/>
    <p:sldId id="408" r:id="rId16"/>
    <p:sldId id="403" r:id="rId17"/>
    <p:sldId id="404" r:id="rId18"/>
    <p:sldId id="405" r:id="rId19"/>
    <p:sldId id="421" r:id="rId20"/>
    <p:sldId id="406" r:id="rId21"/>
    <p:sldId id="420" r:id="rId22"/>
    <p:sldId id="423" r:id="rId23"/>
    <p:sldId id="422" r:id="rId24"/>
    <p:sldId id="424" r:id="rId25"/>
    <p:sldId id="425" r:id="rId26"/>
    <p:sldId id="426" r:id="rId27"/>
    <p:sldId id="398" r:id="rId28"/>
    <p:sldId id="436" r:id="rId29"/>
    <p:sldId id="430" r:id="rId30"/>
    <p:sldId id="431" r:id="rId31"/>
    <p:sldId id="434" r:id="rId32"/>
    <p:sldId id="433" r:id="rId33"/>
    <p:sldId id="435" r:id="rId34"/>
    <p:sldId id="441" r:id="rId35"/>
    <p:sldId id="432" r:id="rId36"/>
    <p:sldId id="395" r:id="rId37"/>
    <p:sldId id="437" r:id="rId38"/>
    <p:sldId id="438" r:id="rId39"/>
    <p:sldId id="439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9" autoAdjust="0"/>
    <p:restoredTop sz="96778" autoAdjust="0"/>
  </p:normalViewPr>
  <p:slideViewPr>
    <p:cSldViewPr>
      <p:cViewPr>
        <p:scale>
          <a:sx n="90" d="100"/>
          <a:sy n="90" d="100"/>
        </p:scale>
        <p:origin x="-571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76369-9B3B-44A6-ADEF-FE9FD5158550}" type="datetimeFigureOut">
              <a:rPr lang="en-AU" smtClean="0"/>
              <a:pPr/>
              <a:t>22/06/2018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A5CF-CD5B-48A1-BBB4-5E4D41ED2AF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13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16</a:t>
            </a:fld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17</a:t>
            </a:fld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18</a:t>
            </a:fld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19</a:t>
            </a:fld>
            <a:endParaRPr lang="en-A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20</a:t>
            </a:fld>
            <a:endParaRPr lang="en-A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21</a:t>
            </a:fld>
            <a:endParaRPr lang="en-A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22</a:t>
            </a:fld>
            <a:endParaRPr lang="en-A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23</a:t>
            </a:fld>
            <a:endParaRPr lang="en-A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24</a:t>
            </a:fld>
            <a:endParaRPr lang="en-A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25</a:t>
            </a:fld>
            <a:endParaRPr lang="en-A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26</a:t>
            </a:fld>
            <a:endParaRPr lang="en-A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27</a:t>
            </a:fld>
            <a:endParaRPr lang="en-A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28</a:t>
            </a:fld>
            <a:endParaRPr lang="en-A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29</a:t>
            </a:fld>
            <a:endParaRPr lang="en-A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30</a:t>
            </a:fld>
            <a:endParaRPr lang="en-A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31</a:t>
            </a:fld>
            <a:endParaRPr lang="en-A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32</a:t>
            </a:fld>
            <a:endParaRPr lang="en-A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33</a:t>
            </a:fld>
            <a:endParaRPr lang="en-A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34</a:t>
            </a:fld>
            <a:endParaRPr lang="en-A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35</a:t>
            </a:fld>
            <a:endParaRPr lang="en-A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36</a:t>
            </a:fld>
            <a:endParaRPr lang="en-A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37</a:t>
            </a:fld>
            <a:endParaRPr lang="en-A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38</a:t>
            </a:fld>
            <a:endParaRPr lang="en-A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5A5CF-CD5B-48A1-BBB4-5E4D41ED2AF5}" type="slidenum">
              <a:rPr lang="en-AU" smtClean="0"/>
              <a:pPr/>
              <a:t>39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22/06/2018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22/06/2018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22/06/2018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22/06/2018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22/06/2018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22/06/2018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22/06/2018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22/06/2018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22/06/2018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22/06/2018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D32AD-F116-461C-A70E-C6F32922ABAF}" type="datetimeFigureOut">
              <a:rPr lang="en-AU" smtClean="0"/>
              <a:pPr/>
              <a:t>22/06/2018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32AD-F116-461C-A70E-C6F32922ABAF}" type="datetimeFigureOut">
              <a:rPr lang="en-AU" smtClean="0"/>
              <a:pPr/>
              <a:t>22/06/2018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CB222-AAB8-4746-85F0-ACCA5969EC3F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s://i.pinimg.com/originals/79/fa/bc/79fabc6e22cc88f72f9600dc5e9d2b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620688"/>
            <a:ext cx="9143999" cy="566497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4704"/>
            <a:ext cx="9144000" cy="2622153"/>
          </a:xfrm>
        </p:spPr>
        <p:txBody>
          <a:bodyPr>
            <a:noAutofit/>
          </a:bodyPr>
          <a:lstStyle/>
          <a:p>
            <a:r>
              <a:rPr lang="en-AU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Measuring the Wealth of Nations</a:t>
            </a:r>
            <a:endParaRPr lang="en-AU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4822304"/>
            <a:ext cx="6400800" cy="1487016"/>
          </a:xfrm>
        </p:spPr>
        <p:txBody>
          <a:bodyPr>
            <a:normAutofit/>
          </a:bodyPr>
          <a:lstStyle/>
          <a:p>
            <a:r>
              <a:rPr lang="en-A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James Fodor, June 2018</a:t>
            </a:r>
          </a:p>
          <a:p>
            <a:r>
              <a:rPr lang="en-A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>Effective Altruism Melbourne</a:t>
            </a:r>
            <a:endParaRPr lang="en-A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sto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What Causes Development?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106" name="Picture 2" descr="https://en.actualitix.com/doc/maps/wld/world-map-gdp-per-capita-by-country.jpg"/>
          <p:cNvPicPr>
            <a:picLocks noChangeAspect="1" noChangeArrowheads="1"/>
          </p:cNvPicPr>
          <p:nvPr/>
        </p:nvPicPr>
        <p:blipFill>
          <a:blip r:embed="rId3" cstate="print"/>
          <a:srcRect b="9688"/>
          <a:stretch>
            <a:fillRect/>
          </a:stretch>
        </p:blipFill>
        <p:spPr bwMode="auto">
          <a:xfrm>
            <a:off x="755576" y="1772816"/>
            <a:ext cx="7704856" cy="40350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What Causes Development?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https://bnicholson3.files.wordpress.com/2015/02/years_schooling_2013_bypop_1500px.gif"/>
          <p:cNvPicPr>
            <a:picLocks noChangeAspect="1" noChangeArrowheads="1"/>
          </p:cNvPicPr>
          <p:nvPr/>
        </p:nvPicPr>
        <p:blipFill>
          <a:blip r:embed="rId3" cstate="print"/>
          <a:srcRect l="4244"/>
          <a:stretch>
            <a:fillRect/>
          </a:stretch>
        </p:blipFill>
        <p:spPr bwMode="auto">
          <a:xfrm>
            <a:off x="113084" y="1556792"/>
            <a:ext cx="8923412" cy="46594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What Causes Development?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252" name="Picture 4" descr="Image result for index of economic freedom m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56592"/>
            <a:ext cx="8496944" cy="42394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Measurement Problems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3" cstate="print"/>
          <a:srcRect l="41634" t="51449" r="24110" b="35951"/>
          <a:stretch>
            <a:fillRect/>
          </a:stretch>
        </p:blipFill>
        <p:spPr bwMode="auto">
          <a:xfrm>
            <a:off x="1331640" y="5222645"/>
            <a:ext cx="6480720" cy="1340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23528" y="1163800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Poorest regions have the fewest resources for data collection</a:t>
            </a:r>
            <a:endParaRPr lang="en-AU" sz="20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Variables not defined in the same way in different countries</a:t>
            </a:r>
          </a:p>
        </p:txBody>
      </p:sp>
      <p:pic>
        <p:nvPicPr>
          <p:cNvPr id="75780" name="Picture 4" descr="Image result for soviet census 1937"/>
          <p:cNvPicPr>
            <a:picLocks noChangeAspect="1" noChangeArrowheads="1"/>
          </p:cNvPicPr>
          <p:nvPr/>
        </p:nvPicPr>
        <p:blipFill>
          <a:blip r:embed="rId4" cstate="print"/>
          <a:srcRect l="5357" b="7092"/>
          <a:stretch>
            <a:fillRect/>
          </a:stretch>
        </p:blipFill>
        <p:spPr bwMode="auto">
          <a:xfrm>
            <a:off x="4788024" y="2060848"/>
            <a:ext cx="4109995" cy="302433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23528" y="2060848"/>
            <a:ext cx="460851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Many measures are actually imputed, and formulae often not given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How to survey informal sector or remote rural villages?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Statistics biased for political reasons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What Causes Development?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346" name="Picture 2" descr="Image result for causal relationships diagram"/>
          <p:cNvPicPr>
            <a:picLocks noChangeAspect="1" noChangeArrowheads="1"/>
          </p:cNvPicPr>
          <p:nvPr/>
        </p:nvPicPr>
        <p:blipFill>
          <a:blip r:embed="rId3" cstate="print"/>
          <a:srcRect l="19444"/>
          <a:stretch>
            <a:fillRect/>
          </a:stretch>
        </p:blipFill>
        <p:spPr bwMode="auto">
          <a:xfrm>
            <a:off x="2771800" y="1844824"/>
            <a:ext cx="3610901" cy="41376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What Causes Development?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348" name="Picture 4" descr="https://www.researchgate.net/profile/Andrea_Wittenborn/publication/285542261/figure/fig4/AS:303107473985537@1449277861055/Causal-loop-diagram-of-cognitive-social-environmental-and-biological-dimensio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340768"/>
            <a:ext cx="6696744" cy="5081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Simple Linear Regression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276872"/>
            <a:ext cx="7191649" cy="2929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Simple Linear Regression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060848"/>
            <a:ext cx="6544689" cy="3475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Least Squares Method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76" name="Picture 4" descr="Image result for minimise sum of squar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204864"/>
            <a:ext cx="4968552" cy="365626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5536" y="1270501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The “right” parameters are the ones which minimise the sum of squared residuals of the model. This is called Ordinary Least Squares (OLS).</a:t>
            </a:r>
            <a:endParaRPr lang="en-A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5949280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If our model is correctly specified and we have no </a:t>
            </a:r>
            <a:r>
              <a:rPr lang="en-AU" sz="2000" dirty="0" err="1" smtClean="0"/>
              <a:t>endogeneity</a:t>
            </a:r>
            <a:r>
              <a:rPr lang="en-AU" sz="2000" dirty="0" smtClean="0"/>
              <a:t>, OLS gives unbiased estimates for the population parameters.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Control for Confounds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108" name="Picture 4" descr="Image result for confounding variable regress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501008"/>
            <a:ext cx="8064896" cy="319665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1124744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We can use </a:t>
            </a:r>
            <a:r>
              <a:rPr lang="en-AU" sz="2000" dirty="0" smtClean="0"/>
              <a:t>multiple regression</a:t>
            </a:r>
            <a:r>
              <a:rPr lang="en-AU" sz="2000" dirty="0" smtClean="0"/>
              <a:t> </a:t>
            </a:r>
            <a:r>
              <a:rPr lang="en-AU" sz="2000" dirty="0" smtClean="0"/>
              <a:t>to control for confounding variables.</a:t>
            </a:r>
            <a:endParaRPr lang="en-AU" sz="2000" dirty="0"/>
          </a:p>
        </p:txBody>
      </p:sp>
      <p:pic>
        <p:nvPicPr>
          <p:cNvPr id="38914" name="Picture 2" descr="Image result for multiple regression"/>
          <p:cNvPicPr>
            <a:picLocks noChangeAspect="1" noChangeArrowheads="1"/>
          </p:cNvPicPr>
          <p:nvPr/>
        </p:nvPicPr>
        <p:blipFill>
          <a:blip r:embed="rId4" cstate="print"/>
          <a:srcRect b="6955"/>
          <a:stretch>
            <a:fillRect/>
          </a:stretch>
        </p:blipFill>
        <p:spPr bwMode="auto">
          <a:xfrm>
            <a:off x="2123728" y="1556792"/>
            <a:ext cx="4968552" cy="19418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Biased Results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866" name="Picture 2" descr="Image result for omitted variable bias"/>
          <p:cNvPicPr>
            <a:picLocks noChangeAspect="1" noChangeArrowheads="1"/>
          </p:cNvPicPr>
          <p:nvPr/>
        </p:nvPicPr>
        <p:blipFill>
          <a:blip r:embed="rId3" cstate="print"/>
          <a:srcRect t="16725"/>
          <a:stretch>
            <a:fillRect/>
          </a:stretch>
        </p:blipFill>
        <p:spPr bwMode="auto">
          <a:xfrm>
            <a:off x="35496" y="2607094"/>
            <a:ext cx="5040560" cy="255009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5536" y="1340768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But our estimates will be </a:t>
            </a:r>
            <a:r>
              <a:rPr lang="en-AU" sz="2000" b="1" dirty="0" smtClean="0"/>
              <a:t>biased</a:t>
            </a:r>
            <a:r>
              <a:rPr lang="en-AU" sz="2000" dirty="0" smtClean="0"/>
              <a:t> if we have omitted variables or an </a:t>
            </a:r>
            <a:r>
              <a:rPr lang="en-AU" sz="2000" dirty="0" err="1" smtClean="0"/>
              <a:t>endogeneity</a:t>
            </a:r>
            <a:r>
              <a:rPr lang="en-AU" sz="2000" dirty="0" smtClean="0"/>
              <a:t> problem.</a:t>
            </a:r>
            <a:endParaRPr lang="en-AU" sz="2000" dirty="0"/>
          </a:p>
        </p:txBody>
      </p:sp>
      <p:pic>
        <p:nvPicPr>
          <p:cNvPr id="36868" name="Picture 4" descr="Image result for regression endogeneity"/>
          <p:cNvPicPr>
            <a:picLocks noChangeAspect="1" noChangeArrowheads="1"/>
          </p:cNvPicPr>
          <p:nvPr/>
        </p:nvPicPr>
        <p:blipFill>
          <a:blip r:embed="rId4" cstate="print"/>
          <a:srcRect l="3761" r="5971" b="24736"/>
          <a:stretch>
            <a:fillRect/>
          </a:stretch>
        </p:blipFill>
        <p:spPr bwMode="auto">
          <a:xfrm>
            <a:off x="3779912" y="2060848"/>
            <a:ext cx="5299789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So What is the Right Model?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1057" y="2204864"/>
            <a:ext cx="7699375" cy="302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So What is the Right Model?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 b="33017"/>
          <a:stretch>
            <a:fillRect/>
          </a:stretch>
        </p:blipFill>
        <p:spPr bwMode="auto">
          <a:xfrm>
            <a:off x="1435547" y="1124744"/>
            <a:ext cx="2992437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 cstate="print"/>
          <a:srcRect t="32308"/>
          <a:stretch>
            <a:fillRect/>
          </a:stretch>
        </p:blipFill>
        <p:spPr bwMode="auto">
          <a:xfrm>
            <a:off x="4569991" y="1196752"/>
            <a:ext cx="2954337" cy="368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644008" y="5013176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Nonlinearities?</a:t>
            </a:r>
          </a:p>
          <a:p>
            <a:r>
              <a:rPr lang="en-AU" dirty="0" smtClean="0"/>
              <a:t>Interaction terms?</a:t>
            </a:r>
          </a:p>
          <a:p>
            <a:r>
              <a:rPr lang="en-AU" dirty="0" smtClean="0"/>
              <a:t>Structural change?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How Many Regressions?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107504" y="1043444"/>
            <a:ext cx="4536504" cy="2248960"/>
            <a:chOff x="107504" y="1043444"/>
            <a:chExt cx="4536504" cy="2248960"/>
          </a:xfrm>
        </p:grpSpPr>
        <p:grpSp>
          <p:nvGrpSpPr>
            <p:cNvPr id="2" name="Group 11"/>
            <p:cNvGrpSpPr/>
            <p:nvPr/>
          </p:nvGrpSpPr>
          <p:grpSpPr>
            <a:xfrm>
              <a:off x="107504" y="1268760"/>
              <a:ext cx="4536504" cy="2023644"/>
              <a:chOff x="107504" y="1268760"/>
              <a:chExt cx="4723680" cy="2095652"/>
            </a:xfrm>
          </p:grpSpPr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07504" y="1268760"/>
                <a:ext cx="4723680" cy="20956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19267" b="22932"/>
              <a:stretch>
                <a:fillRect/>
              </a:stretch>
            </p:blipFill>
            <p:spPr bwMode="auto">
              <a:xfrm>
                <a:off x="467544" y="1916832"/>
                <a:ext cx="3976166" cy="216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0" name="TextBox 9"/>
            <p:cNvSpPr txBox="1"/>
            <p:nvPr/>
          </p:nvSpPr>
          <p:spPr>
            <a:xfrm>
              <a:off x="1691680" y="1043444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 smtClean="0"/>
                <a:t>Hundreds?</a:t>
              </a:r>
              <a:endParaRPr lang="en-AU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572000" y="1052736"/>
            <a:ext cx="4391634" cy="2448272"/>
            <a:chOff x="4572000" y="1052736"/>
            <a:chExt cx="4391634" cy="2448272"/>
          </a:xfrm>
        </p:grpSpPr>
        <p:pic>
          <p:nvPicPr>
            <p:cNvPr id="1026" name="Picture 2" descr="D:\Pictures\Screenpresso\2018-06-21_12h50_10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72000" y="1412776"/>
              <a:ext cx="4391634" cy="2088232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6228184" y="1052736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 smtClean="0"/>
                <a:t>Millions?</a:t>
              </a:r>
              <a:endParaRPr lang="en-AU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11560" y="3212976"/>
            <a:ext cx="3312368" cy="3419725"/>
            <a:chOff x="611560" y="3212976"/>
            <a:chExt cx="3312368" cy="3419725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11560" y="3501008"/>
              <a:ext cx="3312368" cy="3131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TextBox 11"/>
            <p:cNvSpPr txBox="1"/>
            <p:nvPr/>
          </p:nvSpPr>
          <p:spPr>
            <a:xfrm>
              <a:off x="1763688" y="3212976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 smtClean="0"/>
                <a:t>Trillions?</a:t>
              </a:r>
              <a:endParaRPr lang="en-AU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644008" y="3923764"/>
            <a:ext cx="3944966" cy="2363245"/>
            <a:chOff x="4644008" y="3923764"/>
            <a:chExt cx="3944966" cy="236324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644008" y="4077072"/>
              <a:ext cx="3944966" cy="2209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TextBox 12"/>
            <p:cNvSpPr txBox="1"/>
            <p:nvPr/>
          </p:nvSpPr>
          <p:spPr>
            <a:xfrm>
              <a:off x="6300192" y="392376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 smtClean="0"/>
                <a:t>One?</a:t>
              </a:r>
              <a:endParaRPr lang="en-AU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Model Selection is Hard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058" name="Picture 2" descr="https://paddylastinc.files.wordpress.com/2014/02/1-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700808"/>
            <a:ext cx="6336704" cy="42192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Model Selection is Hard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010" name="Picture 2" descr="Image result for model selec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628800"/>
            <a:ext cx="4248150" cy="44767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New Approach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95536" y="1270501"/>
            <a:ext cx="8064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Instead of trying to control for all confounding variables explicitly, we can just let random variation do the job for us</a:t>
            </a:r>
            <a:r>
              <a:rPr lang="en-AU" sz="2000" dirty="0" smtClean="0"/>
              <a:t>.</a:t>
            </a:r>
          </a:p>
          <a:p>
            <a:endParaRPr lang="en-AU" sz="2000" dirty="0" smtClean="0"/>
          </a:p>
          <a:p>
            <a:r>
              <a:rPr lang="en-AU" sz="2000" dirty="0" smtClean="0"/>
              <a:t>If something is decided by chance or by some exogenous factor, it should not be correlated with any unobserved variables!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Regression Discontinuity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http://images.slideplayer.com/42/11534964/slides/slide_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196752"/>
            <a:ext cx="5856649" cy="439248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3528" y="5725705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2000" dirty="0" smtClean="0"/>
              <a:t> Need discontinuity to be binding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Need to ensure that subjects are similar on each side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Self-selection concerns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Differences in Differences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914" name="Picture 2" descr="Image result for difference in difference estimator"/>
          <p:cNvPicPr>
            <a:picLocks noChangeAspect="1" noChangeArrowheads="1"/>
          </p:cNvPicPr>
          <p:nvPr/>
        </p:nvPicPr>
        <p:blipFill>
          <a:blip r:embed="rId3" cstate="print"/>
          <a:srcRect r="15348"/>
          <a:stretch>
            <a:fillRect/>
          </a:stretch>
        </p:blipFill>
        <p:spPr bwMode="auto">
          <a:xfrm>
            <a:off x="179512" y="1772816"/>
            <a:ext cx="8856576" cy="352839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5661248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2000" dirty="0" smtClean="0"/>
              <a:t> Must assume two groups would behave the same absent intervention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Self-selection concerns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Instrumental Variables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538" name="Picture 2" descr="Image result for Instrumental Variable"/>
          <p:cNvPicPr>
            <a:picLocks noChangeAspect="1" noChangeArrowheads="1"/>
          </p:cNvPicPr>
          <p:nvPr/>
        </p:nvPicPr>
        <p:blipFill>
          <a:blip r:embed="rId3" cstate="print"/>
          <a:srcRect t="16708"/>
          <a:stretch>
            <a:fillRect/>
          </a:stretch>
        </p:blipFill>
        <p:spPr bwMode="auto">
          <a:xfrm>
            <a:off x="1043608" y="1340768"/>
            <a:ext cx="6912768" cy="420183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3528" y="5661248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2000" dirty="0" smtClean="0"/>
              <a:t> Instrument must be correlated with independent variable (can test)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Instrument must not be correlated with errors (can’t test)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What does the result actually mean? (Local Average Treatment Effect)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Randomised Controlled Trial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44" name="Picture 4" descr="Image result for RCT diagram"/>
          <p:cNvPicPr>
            <a:picLocks noChangeAspect="1" noChangeArrowheads="1"/>
          </p:cNvPicPr>
          <p:nvPr/>
        </p:nvPicPr>
        <p:blipFill>
          <a:blip r:embed="rId3" cstate="print"/>
          <a:srcRect b="9017"/>
          <a:stretch>
            <a:fillRect/>
          </a:stretch>
        </p:blipFill>
        <p:spPr bwMode="auto">
          <a:xfrm>
            <a:off x="251520" y="1281062"/>
            <a:ext cx="5688632" cy="438018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5817458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2000" dirty="0" smtClean="0"/>
              <a:t> Can be hard/expensive to conduct, but if done properly there cannot be hidden confounds!</a:t>
            </a:r>
            <a:endParaRPr lang="en-AU" sz="2000" dirty="0"/>
          </a:p>
        </p:txBody>
      </p:sp>
      <p:pic>
        <p:nvPicPr>
          <p:cNvPr id="8" name="Picture 2" descr="https://i1.wp.com/www.tipsonmoney.com/wp-content/uploads/2017/07/gold-standard.png?fit=351%2C350&amp;ssl=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2276872"/>
            <a:ext cx="2765565" cy="27576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Randomised Controlled Trial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46" name="Picture 6" descr="Image result for trouble in paradi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484784"/>
            <a:ext cx="3810000" cy="46863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012160" y="2780928"/>
            <a:ext cx="86409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9900" dirty="0" smtClean="0"/>
              <a:t>?</a:t>
            </a:r>
            <a:endParaRPr lang="en-AU" sz="19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Clash of Econometricians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68760"/>
            <a:ext cx="4320480" cy="229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448056"/>
            <a:ext cx="4392488" cy="224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/>
          <a:srcRect l="26278" t="26900" r="27654" b="14301"/>
          <a:stretch>
            <a:fillRect/>
          </a:stretch>
        </p:blipFill>
        <p:spPr bwMode="auto">
          <a:xfrm>
            <a:off x="4572001" y="3715186"/>
            <a:ext cx="4104456" cy="2946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6" cstate="print"/>
          <a:srcRect l="16828" t="16400" r="39766" b="20665"/>
          <a:stretch>
            <a:fillRect/>
          </a:stretch>
        </p:blipFill>
        <p:spPr bwMode="auto">
          <a:xfrm>
            <a:off x="467544" y="3645024"/>
            <a:ext cx="3744416" cy="3053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Limitations of RCTs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5536" y="1270501"/>
            <a:ext cx="806489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Expensive and time consuming, can’t conduct everywhere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Do not factor in general equilibrium effects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Do not incorporate heterogeneity of </a:t>
            </a:r>
            <a:r>
              <a:rPr lang="en-AU" sz="2000" dirty="0" smtClean="0"/>
              <a:t>parameters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Trials differ from full-scale programs</a:t>
            </a:r>
            <a:endParaRPr lang="en-AU" sz="20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Do not tell us why anything works or doesn’t </a:t>
            </a:r>
            <a:r>
              <a:rPr lang="en-AU" sz="2000" dirty="0" smtClean="0"/>
              <a:t>work</a:t>
            </a:r>
            <a:endParaRPr lang="en-AU" sz="2000" dirty="0" smtClean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 cstate="print"/>
          <a:srcRect l="4725" t="34650" r="52751" b="20201"/>
          <a:stretch>
            <a:fillRect/>
          </a:stretch>
        </p:blipFill>
        <p:spPr bwMode="auto">
          <a:xfrm>
            <a:off x="3203848" y="3660026"/>
            <a:ext cx="4824536" cy="2881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General Equilibrium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Image result for general equilibrium effec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1772816"/>
            <a:ext cx="5688632" cy="42709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Heterogeneity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FlawOfAverag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204864"/>
            <a:ext cx="6447292" cy="41848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3528" y="1208946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RCTs find the true effect </a:t>
            </a:r>
            <a:r>
              <a:rPr lang="en-AU" sz="2000" dirty="0" smtClean="0"/>
              <a:t>size, but only in that exact context. Averaging over contexts is not necessarily helpful either.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Heterogeneity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23528" y="1208946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Eva </a:t>
            </a:r>
            <a:r>
              <a:rPr lang="en-AU" sz="2000" dirty="0" err="1" smtClean="0"/>
              <a:t>Vivalt</a:t>
            </a:r>
            <a:r>
              <a:rPr lang="en-AU" sz="2000" dirty="0" smtClean="0"/>
              <a:t> meta-analysis of RCT results.</a:t>
            </a:r>
            <a:endParaRPr lang="en-AU" sz="2000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/>
          <a:srcRect l="9150" t="23750" r="48916" b="23750"/>
          <a:stretch>
            <a:fillRect/>
          </a:stretch>
        </p:blipFill>
        <p:spPr bwMode="auto">
          <a:xfrm>
            <a:off x="1187624" y="1766731"/>
            <a:ext cx="6552728" cy="4614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Scaling Effects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850" name="Picture 2" descr="Image result for expectation vs real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00808"/>
            <a:ext cx="7658100" cy="4305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What Do RCTs Tell Us?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898" name="Picture 2" descr="Image result for multiple regression equation"/>
          <p:cNvPicPr>
            <a:picLocks noChangeAspect="1" noChangeArrowheads="1"/>
          </p:cNvPicPr>
          <p:nvPr/>
        </p:nvPicPr>
        <p:blipFill>
          <a:blip r:embed="rId3" cstate="print"/>
          <a:srcRect l="5272" t="61505" r="6425"/>
          <a:stretch>
            <a:fillRect/>
          </a:stretch>
        </p:blipFill>
        <p:spPr bwMode="auto">
          <a:xfrm>
            <a:off x="971600" y="1268760"/>
            <a:ext cx="7047628" cy="2304257"/>
          </a:xfrm>
          <a:prstGeom prst="rect">
            <a:avLst/>
          </a:prstGeom>
          <a:noFill/>
        </p:spPr>
      </p:pic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4" cstate="print"/>
          <a:srcRect l="22443" t="29897" r="46149" b="40597"/>
          <a:stretch>
            <a:fillRect/>
          </a:stretch>
        </p:blipFill>
        <p:spPr bwMode="auto">
          <a:xfrm>
            <a:off x="1907704" y="3717032"/>
            <a:ext cx="5184576" cy="2739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Structural Models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95536" y="1270501"/>
            <a:ext cx="82809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These make assumptions about the causal processe</a:t>
            </a:r>
            <a:r>
              <a:rPr lang="en-AU" sz="2000" dirty="0" smtClean="0"/>
              <a:t>s that generate results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Typical approach: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Define utility function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Define production function or resource </a:t>
            </a:r>
            <a:r>
              <a:rPr lang="en-AU" sz="2000" dirty="0" err="1" smtClean="0"/>
              <a:t>constaints</a:t>
            </a:r>
            <a:endParaRPr lang="en-AU" sz="2000" dirty="0" smtClean="0"/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Define </a:t>
            </a:r>
            <a:r>
              <a:rPr lang="en-AU" sz="2000" dirty="0" err="1" smtClean="0"/>
              <a:t>timespan</a:t>
            </a:r>
            <a:r>
              <a:rPr lang="en-AU" sz="2000" dirty="0" smtClean="0"/>
              <a:t> and information available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Define institutional setup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Maximise utility subject to constraints over </a:t>
            </a:r>
            <a:r>
              <a:rPr lang="en-AU" sz="2000" dirty="0" err="1" smtClean="0"/>
              <a:t>timespan</a:t>
            </a:r>
            <a:r>
              <a:rPr lang="en-AU" sz="2000" dirty="0" smtClean="0"/>
              <a:t> given information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Derive equation to estimate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Use data to determine structural parameters</a:t>
            </a:r>
            <a:endParaRPr lang="en-A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Structural Models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67544" y="4471952"/>
            <a:ext cx="8280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Actually tells you about how the system works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But requires lots of assumptions about functional forms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000" dirty="0" smtClean="0"/>
              <a:t> </a:t>
            </a:r>
            <a:r>
              <a:rPr lang="en-AU" sz="2000" dirty="0" smtClean="0"/>
              <a:t>Also often hard to identify all parameters (not enough data)</a:t>
            </a:r>
            <a:endParaRPr lang="en-AU" sz="2000" dirty="0" smtClean="0"/>
          </a:p>
        </p:txBody>
      </p:sp>
      <p:pic>
        <p:nvPicPr>
          <p:cNvPr id="84994" name="Picture 2" descr="Image result for structural econometric mod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943471"/>
            <a:ext cx="2971800" cy="2133601"/>
          </a:xfrm>
          <a:prstGeom prst="rect">
            <a:avLst/>
          </a:prstGeom>
          <a:noFill/>
        </p:spPr>
      </p:pic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4" cstate="print"/>
          <a:srcRect l="38091" t="53150" r="27653" b="35300"/>
          <a:stretch>
            <a:fillRect/>
          </a:stretch>
        </p:blipFill>
        <p:spPr bwMode="auto">
          <a:xfrm>
            <a:off x="395536" y="2591543"/>
            <a:ext cx="417646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ight Arrow 7"/>
          <p:cNvSpPr/>
          <p:nvPr/>
        </p:nvSpPr>
        <p:spPr>
          <a:xfrm>
            <a:off x="4716016" y="2735559"/>
            <a:ext cx="792088" cy="64807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Structural Models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ight Arrow 7"/>
          <p:cNvSpPr/>
          <p:nvPr/>
        </p:nvSpPr>
        <p:spPr>
          <a:xfrm>
            <a:off x="4716016" y="2735559"/>
            <a:ext cx="792088" cy="64807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3" cstate="print"/>
          <a:srcRect l="26084" t="13650" r="28438" b="5501"/>
          <a:stretch>
            <a:fillRect/>
          </a:stretch>
        </p:blipFill>
        <p:spPr bwMode="auto">
          <a:xfrm>
            <a:off x="1763688" y="1124744"/>
            <a:ext cx="5544616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Structural Models or RCTs?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1378" name="Picture 2" descr="https://i.imgflip.com/2cqmdn.jpg"/>
          <p:cNvPicPr>
            <a:picLocks noChangeAspect="1" noChangeArrowheads="1"/>
          </p:cNvPicPr>
          <p:nvPr/>
        </p:nvPicPr>
        <p:blipFill>
          <a:blip r:embed="rId3" cstate="print"/>
          <a:srcRect b="3419"/>
          <a:stretch>
            <a:fillRect/>
          </a:stretch>
        </p:blipFill>
        <p:spPr bwMode="auto">
          <a:xfrm>
            <a:off x="2627784" y="1124744"/>
            <a:ext cx="3744416" cy="5467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Summary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946" name="Picture 2" descr="https://larspsyll.files.wordpress.com/2017/06/noahtantalus.jpg?w=76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12776"/>
            <a:ext cx="8289136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Book Recommendations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 cstate="print"/>
          <a:srcRect l="34330" t="18900" r="32079" b="6551"/>
          <a:stretch>
            <a:fillRect/>
          </a:stretch>
        </p:blipFill>
        <p:spPr bwMode="auto">
          <a:xfrm>
            <a:off x="179512" y="1340768"/>
            <a:ext cx="4032448" cy="503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l="31303" t="18900" r="32670" b="7601"/>
          <a:stretch>
            <a:fillRect/>
          </a:stretch>
        </p:blipFill>
        <p:spPr bwMode="auto">
          <a:xfrm>
            <a:off x="4427984" y="1340768"/>
            <a:ext cx="439248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My Blog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3" cstate="print"/>
          <a:srcRect l="17719" t="17850" r="18495" b="29651"/>
          <a:stretch>
            <a:fillRect/>
          </a:stretch>
        </p:blipFill>
        <p:spPr bwMode="auto">
          <a:xfrm>
            <a:off x="323528" y="1916832"/>
            <a:ext cx="855455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Assumptions of OLS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764" y="2060849"/>
            <a:ext cx="7754676" cy="3672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dirty="0" smtClean="0">
                <a:latin typeface="Book Antiqua" pitchFamily="18" charset="0"/>
              </a:rPr>
              <a:t>Assumptions of OLS</a:t>
            </a:r>
            <a:endParaRPr lang="en-AU" sz="5400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060848"/>
            <a:ext cx="7782921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8309</TotalTime>
  <Words>606</Words>
  <Application>Microsoft Office PowerPoint</Application>
  <PresentationFormat>On-screen Show (4:3)</PresentationFormat>
  <Paragraphs>128</Paragraphs>
  <Slides>39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Measuring the Wealth of Nations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James Fodor</cp:lastModifiedBy>
  <cp:revision>543</cp:revision>
  <dcterms:created xsi:type="dcterms:W3CDTF">2014-03-21T04:49:25Z</dcterms:created>
  <dcterms:modified xsi:type="dcterms:W3CDTF">2018-06-23T05:15:08Z</dcterms:modified>
</cp:coreProperties>
</file>