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95" r:id="rId4"/>
    <p:sldId id="282" r:id="rId5"/>
    <p:sldId id="281" r:id="rId6"/>
    <p:sldId id="258" r:id="rId7"/>
    <p:sldId id="259" r:id="rId8"/>
    <p:sldId id="260" r:id="rId9"/>
    <p:sldId id="261" r:id="rId10"/>
    <p:sldId id="262" r:id="rId11"/>
    <p:sldId id="292" r:id="rId12"/>
    <p:sldId id="284" r:id="rId13"/>
    <p:sldId id="267" r:id="rId14"/>
    <p:sldId id="265" r:id="rId15"/>
    <p:sldId id="285" r:id="rId16"/>
    <p:sldId id="294" r:id="rId17"/>
    <p:sldId id="271" r:id="rId18"/>
    <p:sldId id="287" r:id="rId19"/>
    <p:sldId id="299" r:id="rId20"/>
    <p:sldId id="289" r:id="rId21"/>
    <p:sldId id="290" r:id="rId22"/>
    <p:sldId id="293" r:id="rId23"/>
    <p:sldId id="291" r:id="rId24"/>
    <p:sldId id="296" r:id="rId25"/>
    <p:sldId id="286" r:id="rId26"/>
    <p:sldId id="297" r:id="rId27"/>
    <p:sldId id="298" r:id="rId28"/>
    <p:sldId id="266" r:id="rId29"/>
    <p:sldId id="283" r:id="rId30"/>
    <p:sldId id="263" r:id="rId31"/>
    <p:sldId id="264" r:id="rId32"/>
    <p:sldId id="268" r:id="rId33"/>
    <p:sldId id="270" r:id="rId34"/>
    <p:sldId id="269" r:id="rId35"/>
    <p:sldId id="274" r:id="rId36"/>
    <p:sldId id="279" r:id="rId37"/>
    <p:sldId id="273" r:id="rId38"/>
    <p:sldId id="288" r:id="rId39"/>
    <p:sldId id="300" r:id="rId40"/>
    <p:sldId id="277" r:id="rId41"/>
    <p:sldId id="272" r:id="rId42"/>
    <p:sldId id="276" r:id="rId43"/>
    <p:sldId id="278" r:id="rId44"/>
    <p:sldId id="280" r:id="rId45"/>
    <p:sldId id="275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70" autoAdjust="0"/>
  </p:normalViewPr>
  <p:slideViewPr>
    <p:cSldViewPr>
      <p:cViewPr varScale="1">
        <p:scale>
          <a:sx n="93" d="100"/>
          <a:sy n="93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EA28D-7374-4362-B1C0-193FE9A9DAC0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E0E09-A61D-4C6C-A80E-2174200A873C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ECED4-8C4D-4A56-853A-939767453CCB}" type="datetimeFigureOut">
              <a:rPr lang="en-AU" smtClean="0"/>
              <a:pPr/>
              <a:t>6/06/2015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err="1" smtClean="0"/>
              <a:t>LessWrong</a:t>
            </a:r>
            <a:r>
              <a:rPr lang="en-AU" sz="2400" dirty="0" smtClean="0"/>
              <a:t> Melbourne Dojo, 7</a:t>
            </a:r>
            <a:r>
              <a:rPr lang="en-AU" sz="2400" baseline="30000" dirty="0" smtClean="0"/>
              <a:t>th</a:t>
            </a:r>
            <a:r>
              <a:rPr lang="en-AU" sz="2400" dirty="0" smtClean="0"/>
              <a:t> June </a:t>
            </a:r>
            <a:r>
              <a:rPr lang="en-AU" sz="2400" dirty="0" smtClean="0"/>
              <a:t>2015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92696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6600" dirty="0" smtClean="0"/>
              <a:t>Logical Fallacies:</a:t>
            </a:r>
          </a:p>
          <a:p>
            <a:pPr algn="ctr"/>
            <a:r>
              <a:rPr lang="en-AU" sz="6000" dirty="0" smtClean="0"/>
              <a:t>An Introduction to Deductive Reasoning</a:t>
            </a:r>
            <a:endParaRPr lang="en-AU" sz="5400" dirty="0" smtClean="0"/>
          </a:p>
        </p:txBody>
      </p:sp>
      <p:pic>
        <p:nvPicPr>
          <p:cNvPr id="27650" name="Picture 2" descr="http://wps.prenhall.com/wps/media/objects/2972/3043654/f06_p19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05064"/>
            <a:ext cx="5367360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Introduction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87624" y="1340768"/>
            <a:ext cx="66967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Sloppy reasoning is the </a:t>
            </a:r>
            <a:r>
              <a:rPr lang="en-AU" sz="3000" u="sng" dirty="0" smtClean="0"/>
              <a:t>default</a:t>
            </a:r>
            <a:r>
              <a:rPr lang="en-AU" sz="3000" dirty="0" smtClean="0"/>
              <a:t> for all humans – including you and me!. It comes naturally. It takes effort and practise to reason carefully, rigorously, and rationally. </a:t>
            </a:r>
          </a:p>
          <a:p>
            <a:endParaRPr lang="en-AU" sz="3000" dirty="0" smtClean="0"/>
          </a:p>
          <a:p>
            <a:r>
              <a:rPr lang="en-AU" sz="3000" dirty="0" smtClean="0"/>
              <a:t>Today we will try to learn and practise some tools for getting better at this.</a:t>
            </a:r>
          </a:p>
          <a:p>
            <a:endParaRPr lang="en-AU" sz="3000" dirty="0" smtClean="0"/>
          </a:p>
          <a:p>
            <a:r>
              <a:rPr lang="en-AU" sz="3000" dirty="0" smtClean="0"/>
              <a:t>Logic is one </a:t>
            </a:r>
            <a:r>
              <a:rPr lang="en-AU" sz="3000" u="sng" dirty="0" smtClean="0"/>
              <a:t>tool</a:t>
            </a:r>
            <a:r>
              <a:rPr lang="en-AU" sz="3000" dirty="0" smtClean="0"/>
              <a:t> that can help us.</a:t>
            </a:r>
            <a:endParaRPr lang="en-AU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Formal Logic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upload.wikimedia.org/wikipedia/en/math/e/b/1/eb1eceac51e04fae793efefc8755dba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408712" cy="34388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Informal Logic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6" name="Picture 2" descr="http://thechannelsurfers.com/wp-content/uploads/2015/01/log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96752"/>
            <a:ext cx="4032448" cy="5252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412776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A proposition is a </a:t>
            </a:r>
            <a:r>
              <a:rPr lang="en-AU" sz="3000" u="sng" dirty="0" smtClean="0"/>
              <a:t>statement of fact</a:t>
            </a:r>
            <a:r>
              <a:rPr lang="en-AU" sz="3000" dirty="0" smtClean="0"/>
              <a:t> which bears a truth value, usually true or false.</a:t>
            </a:r>
            <a:endParaRPr lang="en-AU" sz="3000" dirty="0"/>
          </a:p>
        </p:txBody>
      </p:sp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Propositions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http://lh6.ggpht.com/_4ruQ7t4zrFA/TH0QS71FgQI/AAAAAAAAEME/I8f2jtNtDdw/true-fal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140968"/>
            <a:ext cx="2619375" cy="2628900"/>
          </a:xfrm>
          <a:prstGeom prst="rect">
            <a:avLst/>
          </a:prstGeom>
          <a:noFill/>
        </p:spPr>
      </p:pic>
      <p:pic>
        <p:nvPicPr>
          <p:cNvPr id="24580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3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340768"/>
            <a:ext cx="66967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Which of the following are propositions?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Paris is the Capital of France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It is snowing outside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Stop talking so loudly!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4 + 16 = 21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Are you hungry?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I </a:t>
            </a:r>
            <a:r>
              <a:rPr lang="en-AU" sz="3000" dirty="0" smtClean="0"/>
              <a:t>like </a:t>
            </a:r>
            <a:r>
              <a:rPr lang="en-AU" sz="3000" dirty="0" smtClean="0"/>
              <a:t>chocolate ice cream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sz="3200" smtClean="0"/>
              <a:t>你好</a:t>
            </a:r>
            <a:endParaRPr lang="en-AU" sz="3000" dirty="0" smtClean="0"/>
          </a:p>
          <a:p>
            <a:pPr marL="514350" indent="-514350">
              <a:buFont typeface="+mj-lt"/>
              <a:buAutoNum type="arabicPeriod"/>
            </a:pPr>
            <a:r>
              <a:rPr lang="en-AU" sz="3200" dirty="0" err="1" smtClean="0"/>
              <a:t>Twas</a:t>
            </a:r>
            <a:r>
              <a:rPr lang="en-AU" sz="3200" dirty="0" smtClean="0"/>
              <a:t> </a:t>
            </a:r>
            <a:r>
              <a:rPr lang="en-AU" sz="3200" dirty="0" err="1" smtClean="0"/>
              <a:t>bryllyg</a:t>
            </a:r>
            <a:r>
              <a:rPr lang="en-AU" sz="3200" dirty="0" smtClean="0"/>
              <a:t>, and ye </a:t>
            </a:r>
            <a:r>
              <a:rPr lang="en-AU" sz="3200" dirty="0" err="1" smtClean="0"/>
              <a:t>slythy</a:t>
            </a:r>
            <a:r>
              <a:rPr lang="en-AU" sz="3200" dirty="0" smtClean="0"/>
              <a:t> </a:t>
            </a:r>
            <a:r>
              <a:rPr lang="en-AU" sz="3200" dirty="0" err="1" smtClean="0"/>
              <a:t>toves</a:t>
            </a:r>
            <a:r>
              <a:rPr lang="en-AU" sz="3200" dirty="0" smtClean="0"/>
              <a:t> did gyre and </a:t>
            </a:r>
            <a:r>
              <a:rPr lang="en-AU" sz="3200" dirty="0" err="1" smtClean="0"/>
              <a:t>gymble</a:t>
            </a:r>
            <a:r>
              <a:rPr lang="en-AU" sz="3200" dirty="0" smtClean="0"/>
              <a:t> in ye </a:t>
            </a:r>
            <a:r>
              <a:rPr lang="en-AU" sz="3200" dirty="0" err="1" smtClean="0"/>
              <a:t>wabe</a:t>
            </a:r>
            <a:endParaRPr lang="en-AU" sz="3000" dirty="0"/>
          </a:p>
        </p:txBody>
      </p:sp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Propositions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412776"/>
            <a:ext cx="66967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Belief is a type of </a:t>
            </a:r>
            <a:r>
              <a:rPr lang="en-AU" sz="3000" u="sng" dirty="0" smtClean="0"/>
              <a:t>mental attitude</a:t>
            </a:r>
            <a:r>
              <a:rPr lang="en-AU" sz="3000" dirty="0" smtClean="0"/>
              <a:t> which we hold with respect to a proposition and its truth value.</a:t>
            </a:r>
          </a:p>
          <a:p>
            <a:endParaRPr lang="en-AU" sz="3000" dirty="0" smtClean="0"/>
          </a:p>
          <a:p>
            <a:r>
              <a:rPr lang="en-AU" sz="3000" dirty="0" smtClean="0"/>
              <a:t>We may think the proposition is true “believe it”, think it is false “disbelieve it”, or have no opinion “neither believe nor disbelieve”.</a:t>
            </a:r>
            <a:endParaRPr lang="en-AU" sz="3000" dirty="0"/>
          </a:p>
        </p:txBody>
      </p:sp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Belief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2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340768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AU" sz="3000" dirty="0" smtClean="0"/>
              <a:t>I believe that…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“This </a:t>
            </a:r>
            <a:r>
              <a:rPr lang="en-AU" sz="3000" dirty="0" smtClean="0"/>
              <a:t>is the first point on this </a:t>
            </a:r>
            <a:r>
              <a:rPr lang="en-AU" sz="3000" dirty="0" smtClean="0"/>
              <a:t>slide”</a:t>
            </a:r>
            <a:endParaRPr lang="en-AU" sz="3000" dirty="0" smtClean="0"/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“Chocolate </a:t>
            </a:r>
            <a:r>
              <a:rPr lang="en-AU" sz="3000" dirty="0" smtClean="0"/>
              <a:t>cake is </a:t>
            </a:r>
            <a:r>
              <a:rPr lang="en-AU" sz="3000" dirty="0" smtClean="0"/>
              <a:t>delicious”</a:t>
            </a:r>
            <a:endParaRPr lang="en-AU" sz="3000" dirty="0" smtClean="0"/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“The </a:t>
            </a:r>
            <a:r>
              <a:rPr lang="en-AU" sz="3000" dirty="0" smtClean="0"/>
              <a:t>square root of 81 is </a:t>
            </a:r>
            <a:r>
              <a:rPr lang="en-AU" sz="3000" dirty="0" smtClean="0"/>
              <a:t>9”</a:t>
            </a:r>
            <a:endParaRPr lang="en-AU" sz="3000" dirty="0" smtClean="0"/>
          </a:p>
          <a:p>
            <a:pPr marL="514350" indent="-514350">
              <a:buFont typeface="+mj-lt"/>
              <a:buAutoNum type="arabicPeriod"/>
            </a:pPr>
            <a:r>
              <a:rPr lang="en-AU" sz="3000" dirty="0" smtClean="0"/>
              <a:t>“Moore’s </a:t>
            </a:r>
            <a:r>
              <a:rPr lang="en-AU" sz="3000" dirty="0" smtClean="0"/>
              <a:t>law will hold for at least another </a:t>
            </a:r>
            <a:r>
              <a:rPr lang="en-AU" sz="3000" dirty="0" smtClean="0"/>
              <a:t>decade”</a:t>
            </a:r>
            <a:endParaRPr lang="en-AU" sz="3000" dirty="0" smtClean="0"/>
          </a:p>
          <a:p>
            <a:pPr marL="514350" indent="-514350"/>
            <a:r>
              <a:rPr lang="en-AU" sz="3000" dirty="0" smtClean="0"/>
              <a:t>… is a true/false proposition.</a:t>
            </a:r>
            <a:endParaRPr lang="en-AU" sz="3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Some of my Beliefs…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Arguments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87624" y="1412776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In philosophy, an argument consists of a series of propositions called </a:t>
            </a:r>
            <a:r>
              <a:rPr lang="en-AU" sz="3000" u="sng" dirty="0" smtClean="0"/>
              <a:t>premises</a:t>
            </a:r>
            <a:r>
              <a:rPr lang="en-AU" sz="3000" dirty="0" smtClean="0"/>
              <a:t> which, taken together, are intended to establish the truth of another proposition called the </a:t>
            </a:r>
            <a:r>
              <a:rPr lang="en-AU" sz="3000" u="sng" dirty="0" smtClean="0"/>
              <a:t>conclusion</a:t>
            </a:r>
            <a:r>
              <a:rPr lang="en-AU" sz="3000" dirty="0" smtClean="0"/>
              <a:t>.</a:t>
            </a:r>
          </a:p>
        </p:txBody>
      </p:sp>
      <p:pic>
        <p:nvPicPr>
          <p:cNvPr id="5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2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Arguments (examples)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124744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All </a:t>
            </a:r>
            <a:r>
              <a:rPr lang="en-AU" sz="3000" dirty="0" smtClean="0"/>
              <a:t>rationalists </a:t>
            </a:r>
            <a:r>
              <a:rPr lang="en-AU" sz="3000" dirty="0" smtClean="0"/>
              <a:t>are tall</a:t>
            </a:r>
            <a:endParaRPr lang="en-AU" sz="3000" dirty="0" smtClean="0"/>
          </a:p>
          <a:p>
            <a:r>
              <a:rPr lang="en-AU" sz="3000" dirty="0" smtClean="0"/>
              <a:t>Premise 2: I (James </a:t>
            </a:r>
            <a:r>
              <a:rPr lang="en-AU" sz="3000" dirty="0" err="1" smtClean="0"/>
              <a:t>Fodor</a:t>
            </a:r>
            <a:r>
              <a:rPr lang="en-AU" sz="3000" dirty="0" smtClean="0"/>
              <a:t>) am </a:t>
            </a:r>
            <a:r>
              <a:rPr lang="en-AU" sz="3000" dirty="0" smtClean="0"/>
              <a:t>a rationalist</a:t>
            </a:r>
            <a:endParaRPr lang="en-AU" sz="3000" dirty="0" smtClean="0"/>
          </a:p>
          <a:p>
            <a:r>
              <a:rPr lang="en-AU" sz="3000" dirty="0" smtClean="0"/>
              <a:t>Conclusion: I </a:t>
            </a:r>
            <a:r>
              <a:rPr lang="en-AU" sz="3000" dirty="0" smtClean="0"/>
              <a:t>am ticklish</a:t>
            </a:r>
            <a:endParaRPr lang="en-AU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Statements </a:t>
            </a:r>
            <a:r>
              <a:rPr lang="en-AU" sz="4400" dirty="0" err="1" smtClean="0"/>
              <a:t>vs</a:t>
            </a:r>
            <a:r>
              <a:rPr lang="en-AU" sz="4400" dirty="0" smtClean="0"/>
              <a:t> Arguments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130" name="Picture 2" descr="http://www.edubuzz.org/errorsinreasoning/wp-content/blogs.dir/1805/files/2012/07/slides-for-crit-th-blog4.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128792" cy="5346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Validity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An argument is </a:t>
            </a:r>
            <a:r>
              <a:rPr lang="en-AU" sz="3000" u="sng" dirty="0" smtClean="0"/>
              <a:t>valid</a:t>
            </a:r>
            <a:r>
              <a:rPr lang="en-AU" sz="3000" dirty="0" smtClean="0"/>
              <a:t> if its conclusion follows logically from its premises</a:t>
            </a:r>
            <a:r>
              <a:rPr lang="en-AU" sz="3000" dirty="0" smtClean="0"/>
              <a:t>.</a:t>
            </a:r>
            <a:endParaRPr lang="en-AU" sz="3000" dirty="0" smtClean="0"/>
          </a:p>
        </p:txBody>
      </p:sp>
      <p:pic>
        <p:nvPicPr>
          <p:cNvPr id="5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2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Validity </a:t>
            </a:r>
            <a:r>
              <a:rPr lang="en-AU" sz="4000" dirty="0" smtClean="0"/>
              <a:t>(examples)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If Jesus performed many miracles, he must be the Son of God</a:t>
            </a:r>
          </a:p>
          <a:p>
            <a:r>
              <a:rPr lang="en-AU" sz="3000" dirty="0" smtClean="0"/>
              <a:t>Premise 2: Jesus performed many miracles</a:t>
            </a:r>
          </a:p>
          <a:p>
            <a:r>
              <a:rPr lang="en-AU" sz="3000" dirty="0" smtClean="0"/>
              <a:t>Conclusion: Jesus is the Son of God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Soundness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7128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An argument is </a:t>
            </a:r>
            <a:r>
              <a:rPr lang="en-AU" sz="3000" u="sng" dirty="0" smtClean="0"/>
              <a:t>sound</a:t>
            </a:r>
            <a:r>
              <a:rPr lang="en-AU" sz="3000" dirty="0" smtClean="0"/>
              <a:t> if it is valid (its conclusion follows from its premises), </a:t>
            </a:r>
            <a:r>
              <a:rPr lang="en-AU" sz="3000" u="sng" dirty="0" smtClean="0"/>
              <a:t>and</a:t>
            </a:r>
            <a:r>
              <a:rPr lang="en-AU" sz="3000" dirty="0" smtClean="0"/>
              <a:t> </a:t>
            </a:r>
            <a:r>
              <a:rPr lang="en-AU" sz="3000" dirty="0" smtClean="0"/>
              <a:t>all </a:t>
            </a:r>
            <a:r>
              <a:rPr lang="en-AU" sz="3000" dirty="0" smtClean="0"/>
              <a:t>its premises are true</a:t>
            </a:r>
            <a:r>
              <a:rPr lang="en-AU" sz="3000" dirty="0" smtClean="0"/>
              <a:t>.</a:t>
            </a:r>
            <a:endParaRPr lang="en-AU" sz="3000" dirty="0" smtClean="0"/>
          </a:p>
        </p:txBody>
      </p:sp>
      <p:pic>
        <p:nvPicPr>
          <p:cNvPr id="5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2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Soundness </a:t>
            </a:r>
            <a:r>
              <a:rPr lang="en-AU" sz="4000" dirty="0" smtClean="0"/>
              <a:t>(examples)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</a:t>
            </a:r>
            <a:r>
              <a:rPr lang="en-AU" sz="3000" dirty="0" smtClean="0"/>
              <a:t>1: </a:t>
            </a:r>
            <a:r>
              <a:rPr lang="en-AU" sz="3000" dirty="0" smtClean="0"/>
              <a:t>x is a real number </a:t>
            </a:r>
            <a:endParaRPr lang="en-AU" sz="3000" dirty="0" smtClean="0"/>
          </a:p>
          <a:p>
            <a:r>
              <a:rPr lang="en-AU" sz="3000" dirty="0" smtClean="0"/>
              <a:t>Premise </a:t>
            </a:r>
            <a:r>
              <a:rPr lang="en-AU" sz="3000" dirty="0" smtClean="0"/>
              <a:t>2: </a:t>
            </a:r>
            <a:r>
              <a:rPr lang="en-AU" sz="3000" dirty="0" smtClean="0"/>
              <a:t>x^2 = 4</a:t>
            </a:r>
            <a:br>
              <a:rPr lang="en-AU" sz="3000" dirty="0" smtClean="0"/>
            </a:br>
            <a:r>
              <a:rPr lang="en-AU" sz="3000" dirty="0" smtClean="0"/>
              <a:t>Premise 3: x &gt; 0</a:t>
            </a:r>
            <a:endParaRPr lang="en-AU" sz="3000" dirty="0" smtClean="0"/>
          </a:p>
          <a:p>
            <a:r>
              <a:rPr lang="en-AU" sz="3000" dirty="0" smtClean="0"/>
              <a:t>Conclusion: </a:t>
            </a:r>
            <a:r>
              <a:rPr lang="en-AU" sz="3000" dirty="0" smtClean="0"/>
              <a:t>x = 2</a:t>
            </a:r>
            <a:endParaRPr lang="en-AU" sz="3000" dirty="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Summary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 descr="http://static.diffen.com/uploadz/e/e5/sound-unsound-argu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00808"/>
            <a:ext cx="5037680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A logical fallacy is a form of reasoning or type of argument which can appear to be valid, when in fact it is </a:t>
            </a:r>
            <a:r>
              <a:rPr lang="en-AU" sz="3000" u="sng" dirty="0" smtClean="0"/>
              <a:t>not valid</a:t>
            </a:r>
            <a:r>
              <a:rPr lang="en-AU" sz="3000" dirty="0" smtClean="0"/>
              <a:t>.</a:t>
            </a:r>
          </a:p>
          <a:p>
            <a:endParaRPr lang="en-AU" sz="3000" dirty="0" smtClean="0"/>
          </a:p>
          <a:p>
            <a:r>
              <a:rPr lang="en-AU" sz="3000" dirty="0" smtClean="0"/>
              <a:t>Important: reasoning with a </a:t>
            </a:r>
            <a:r>
              <a:rPr lang="en-AU" sz="3000" u="sng" dirty="0" smtClean="0"/>
              <a:t>false premise </a:t>
            </a:r>
            <a:r>
              <a:rPr lang="en-AU" sz="3000" dirty="0" smtClean="0"/>
              <a:t>is not a logical fallacy!</a:t>
            </a:r>
          </a:p>
        </p:txBody>
      </p:sp>
      <p:pic>
        <p:nvPicPr>
          <p:cNvPr id="5" name="Picture 4" descr="http://cdn.shopify.com/s/files/1/0149/3544/products/formal_logic_store_1_1024x1024.png?v=1417629426"/>
          <p:cNvPicPr>
            <a:picLocks noChangeAspect="1" noChangeArrowheads="1"/>
          </p:cNvPicPr>
          <p:nvPr/>
        </p:nvPicPr>
        <p:blipFill>
          <a:blip r:embed="rId2" cstate="print"/>
          <a:srcRect t="24976" b="26725"/>
          <a:stretch>
            <a:fillRect/>
          </a:stretch>
        </p:blipFill>
        <p:spPr bwMode="auto">
          <a:xfrm>
            <a:off x="7411654" y="0"/>
            <a:ext cx="1732346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The Abuse of 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Identifying and naming specific logical fallacies helps us to understand arguments better. They should be used to clarify a discussion, </a:t>
            </a:r>
            <a:r>
              <a:rPr lang="en-AU" sz="3000" u="sng" dirty="0" smtClean="0"/>
              <a:t>not</a:t>
            </a:r>
            <a:r>
              <a:rPr lang="en-AU" sz="3000" dirty="0" smtClean="0"/>
              <a:t> as blunt instruments to hammer an opponent.</a:t>
            </a:r>
          </a:p>
          <a:p>
            <a:endParaRPr lang="en-AU" sz="3000" dirty="0" smtClean="0"/>
          </a:p>
          <a:p>
            <a:r>
              <a:rPr lang="en-AU" sz="3000" dirty="0" smtClean="0"/>
              <a:t>Most importantly…</a:t>
            </a:r>
          </a:p>
        </p:txBody>
      </p:sp>
      <p:pic>
        <p:nvPicPr>
          <p:cNvPr id="47106" name="Picture 2" descr="http://vignette1.wikia.nocookie.net/villainsfanon/images/c/c2/Warning.gif/revision/latest?cb=20140429021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7055" y="0"/>
            <a:ext cx="906945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The Abuse of 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6" name="Picture 2" descr="http://vignette1.wikia.nocookie.net/villainsfanon/images/c/c2/Warning.gif/revision/latest?cb=20140429021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7055" y="0"/>
            <a:ext cx="906945" cy="792088"/>
          </a:xfrm>
          <a:prstGeom prst="rect">
            <a:avLst/>
          </a:prstGeom>
          <a:noFill/>
        </p:spPr>
      </p:pic>
      <p:pic>
        <p:nvPicPr>
          <p:cNvPr id="59394" name="Picture 2" descr="http://www.criticalthinkeracademy.com/wp-content/uploads/2014/05/fallacy-bully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628800"/>
            <a:ext cx="6297216" cy="4722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The Abuse of 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You can </a:t>
            </a:r>
            <a:r>
              <a:rPr lang="en-AU" sz="3000" u="sng" dirty="0" smtClean="0"/>
              <a:t>never</a:t>
            </a:r>
            <a:r>
              <a:rPr lang="en-AU" sz="3000" dirty="0" smtClean="0"/>
              <a:t> prove an argument is fallacious by citing an informal logical fallacy!</a:t>
            </a:r>
          </a:p>
          <a:p>
            <a:endParaRPr lang="en-AU" sz="3000" dirty="0" smtClean="0"/>
          </a:p>
          <a:p>
            <a:r>
              <a:rPr lang="en-AU" sz="3000" dirty="0" smtClean="0"/>
              <a:t>Informal fallacies are </a:t>
            </a:r>
            <a:r>
              <a:rPr lang="en-AU" sz="3000" u="sng" dirty="0" smtClean="0"/>
              <a:t>always</a:t>
            </a:r>
            <a:r>
              <a:rPr lang="en-AU" sz="3000" dirty="0" smtClean="0"/>
              <a:t> somewhat subjective matters of judgement. Often ther</a:t>
            </a:r>
            <a:r>
              <a:rPr lang="en-AU" sz="3000" dirty="0" smtClean="0"/>
              <a:t>e will be just as much controversy about the fallacy label as the original debate topic.</a:t>
            </a:r>
            <a:endParaRPr lang="en-AU" sz="3000" dirty="0" smtClean="0"/>
          </a:p>
        </p:txBody>
      </p:sp>
      <p:pic>
        <p:nvPicPr>
          <p:cNvPr id="47106" name="Picture 2" descr="http://vignette1.wikia.nocookie.net/villainsfanon/images/c/c2/Warning.gif/revision/latest?cb=20140429021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7055" y="0"/>
            <a:ext cx="906945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The Abuse of 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Logical fallacies are such because they usually look very similar to valid arguments. Distinguishing between then requires practise, skill, and wisdom. </a:t>
            </a:r>
          </a:p>
          <a:p>
            <a:endParaRPr lang="en-AU" sz="3000" dirty="0" smtClean="0"/>
          </a:p>
          <a:p>
            <a:r>
              <a:rPr lang="en-AU" sz="3000" dirty="0" smtClean="0"/>
              <a:t>Common problem cases: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 </a:t>
            </a:r>
            <a:r>
              <a:rPr lang="en-AU" sz="3000" dirty="0" err="1" smtClean="0"/>
              <a:t>Strawman</a:t>
            </a:r>
            <a:endParaRPr lang="en-AU" sz="3000" dirty="0" smtClean="0"/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 </a:t>
            </a:r>
            <a:r>
              <a:rPr lang="en-AU" sz="3000" dirty="0" smtClean="0"/>
              <a:t>Slippery slope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 </a:t>
            </a:r>
            <a:r>
              <a:rPr lang="en-AU" sz="3000" dirty="0" smtClean="0"/>
              <a:t>Appeal to authority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 </a:t>
            </a:r>
            <a:r>
              <a:rPr lang="en-AU" sz="3000" dirty="0" smtClean="0"/>
              <a:t>Naturalistic fallacy</a:t>
            </a:r>
          </a:p>
        </p:txBody>
      </p:sp>
      <p:pic>
        <p:nvPicPr>
          <p:cNvPr id="47106" name="Picture 2" descr="http://vignette1.wikia.nocookie.net/villainsfanon/images/c/c2/Warning.gif/revision/latest?cb=20140429021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7055" y="0"/>
            <a:ext cx="906945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The Abuse of Logical 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6" name="Picture 2" descr="http://vignette1.wikia.nocookie.net/villainsfanon/images/c/c2/Warning.gif/revision/latest?cb=20140429021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7055" y="0"/>
            <a:ext cx="906945" cy="792088"/>
          </a:xfrm>
          <a:prstGeom prst="rect">
            <a:avLst/>
          </a:prstGeom>
          <a:noFill/>
        </p:spPr>
      </p:pic>
      <p:pic>
        <p:nvPicPr>
          <p:cNvPr id="52226" name="Picture 2" descr="http://quotes.lifehack.org/media/quotes/quote-Leonard-Nimoy-logic-is-the-beginning-of-wisdom-not-2726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596" y="1612353"/>
            <a:ext cx="8892480" cy="4552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How NOT to Evaluate an Argument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5626" y="1196752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Do I agree with the point I think you are getting at?</a:t>
            </a:r>
            <a:endParaRPr lang="en-AU" dirty="0"/>
          </a:p>
        </p:txBody>
      </p:sp>
      <p:cxnSp>
        <p:nvCxnSpPr>
          <p:cNvPr id="11" name="Straight Arrow Connector 10"/>
          <p:cNvCxnSpPr>
            <a:stCxn id="7" idx="2"/>
            <a:endCxn id="108" idx="0"/>
          </p:cNvCxnSpPr>
          <p:nvPr/>
        </p:nvCxnSpPr>
        <p:spPr>
          <a:xfrm>
            <a:off x="4919762" y="2120082"/>
            <a:ext cx="1211998" cy="577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  <a:endCxn id="20" idx="0"/>
          </p:cNvCxnSpPr>
          <p:nvPr/>
        </p:nvCxnSpPr>
        <p:spPr>
          <a:xfrm flipH="1">
            <a:off x="3695626" y="2120082"/>
            <a:ext cx="1224136" cy="545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39642" y="2123564"/>
            <a:ext cx="70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5362919" y="2060848"/>
            <a:ext cx="106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Yes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5423818" y="2665213"/>
            <a:ext cx="2149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Express wholehearted agreement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471490" y="2665213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Think of the first thing that ‘goes against’ your point, and say that</a:t>
            </a:r>
            <a:endParaRPr lang="en-AU" dirty="0"/>
          </a:p>
        </p:txBody>
      </p:sp>
      <p:cxnSp>
        <p:nvCxnSpPr>
          <p:cNvPr id="21" name="Straight Arrow Connector 20"/>
          <p:cNvCxnSpPr>
            <a:stCxn id="20" idx="2"/>
            <a:endCxn id="39" idx="0"/>
          </p:cNvCxnSpPr>
          <p:nvPr/>
        </p:nvCxnSpPr>
        <p:spPr>
          <a:xfrm flipH="1">
            <a:off x="3659622" y="3588543"/>
            <a:ext cx="36004" cy="444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327474" y="403336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Your ‘opponent’ responds</a:t>
            </a:r>
            <a:endParaRPr lang="en-AU" dirty="0"/>
          </a:p>
        </p:txBody>
      </p:sp>
      <p:sp>
        <p:nvSpPr>
          <p:cNvPr id="108" name="Rectangle 107"/>
          <p:cNvSpPr/>
          <p:nvPr/>
        </p:nvSpPr>
        <p:spPr>
          <a:xfrm>
            <a:off x="5399542" y="2697581"/>
            <a:ext cx="1464436" cy="90373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1619672" y="1729978"/>
            <a:ext cx="2037844" cy="3211190"/>
          </a:xfrm>
          <a:custGeom>
            <a:avLst/>
            <a:gdLst>
              <a:gd name="connsiteX0" fmla="*/ 2037844 w 2037844"/>
              <a:gd name="connsiteY0" fmla="*/ 2646096 h 3211190"/>
              <a:gd name="connsiteX1" fmla="*/ 799762 w 2037844"/>
              <a:gd name="connsiteY1" fmla="*/ 3107342 h 3211190"/>
              <a:gd name="connsiteX2" fmla="*/ 63387 w 2037844"/>
              <a:gd name="connsiteY2" fmla="*/ 2023009 h 3211190"/>
              <a:gd name="connsiteX3" fmla="*/ 419437 w 2037844"/>
              <a:gd name="connsiteY3" fmla="*/ 606903 h 3211190"/>
              <a:gd name="connsiteX4" fmla="*/ 2029752 w 2037844"/>
              <a:gd name="connsiteY4" fmla="*/ 0 h 3211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7844" h="3211190">
                <a:moveTo>
                  <a:pt x="2037844" y="2646096"/>
                </a:moveTo>
                <a:cubicBezTo>
                  <a:pt x="1583341" y="2928643"/>
                  <a:pt x="1128838" y="3211190"/>
                  <a:pt x="799762" y="3107342"/>
                </a:cubicBezTo>
                <a:cubicBezTo>
                  <a:pt x="470686" y="3003494"/>
                  <a:pt x="126774" y="2439749"/>
                  <a:pt x="63387" y="2023009"/>
                </a:cubicBezTo>
                <a:cubicBezTo>
                  <a:pt x="0" y="1606269"/>
                  <a:pt x="91710" y="944071"/>
                  <a:pt x="419437" y="606903"/>
                </a:cubicBezTo>
                <a:cubicBezTo>
                  <a:pt x="747164" y="269735"/>
                  <a:pt x="1388458" y="134867"/>
                  <a:pt x="2029752" y="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How to Evaluate an Argument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95936" y="83671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Is a proposition being asserted?</a:t>
            </a:r>
            <a:endParaRPr lang="en-AU" dirty="0"/>
          </a:p>
        </p:txBody>
      </p:sp>
      <p:cxnSp>
        <p:nvCxnSpPr>
          <p:cNvPr id="11" name="Straight Arrow Connector 10"/>
          <p:cNvCxnSpPr>
            <a:endCxn id="19" idx="0"/>
          </p:cNvCxnSpPr>
          <p:nvPr/>
        </p:nvCxnSpPr>
        <p:spPr>
          <a:xfrm>
            <a:off x="5123169" y="1483043"/>
            <a:ext cx="1332148" cy="505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20" idx="0"/>
          </p:cNvCxnSpPr>
          <p:nvPr/>
        </p:nvCxnSpPr>
        <p:spPr>
          <a:xfrm flipH="1">
            <a:off x="4115057" y="1483043"/>
            <a:ext cx="1008112" cy="505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82909" y="148478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Yes (proposition)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5735236" y="1412776"/>
            <a:ext cx="1501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No/unclear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5807245" y="198884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Ask for clarification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782909" y="198884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Is an argument being presented to establish the truth of the proposition?</a:t>
            </a:r>
            <a:endParaRPr lang="en-AU" dirty="0"/>
          </a:p>
        </p:txBody>
      </p:sp>
      <p:cxnSp>
        <p:nvCxnSpPr>
          <p:cNvPr id="21" name="Straight Arrow Connector 20"/>
          <p:cNvCxnSpPr>
            <a:stCxn id="20" idx="2"/>
            <a:endCxn id="39" idx="0"/>
          </p:cNvCxnSpPr>
          <p:nvPr/>
        </p:nvCxnSpPr>
        <p:spPr>
          <a:xfrm flipH="1">
            <a:off x="3611001" y="2912170"/>
            <a:ext cx="504056" cy="516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350861" y="29156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Yes (argument)</a:t>
            </a:r>
            <a:endParaRPr lang="en-AU" dirty="0"/>
          </a:p>
        </p:txBody>
      </p:sp>
      <p:sp>
        <p:nvSpPr>
          <p:cNvPr id="35" name="TextBox 34"/>
          <p:cNvSpPr txBox="1"/>
          <p:nvPr/>
        </p:nvSpPr>
        <p:spPr>
          <a:xfrm>
            <a:off x="4511100" y="2915652"/>
            <a:ext cx="142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No/unclear</a:t>
            </a:r>
            <a:endParaRPr lang="en-AU" dirty="0"/>
          </a:p>
        </p:txBody>
      </p:sp>
      <p:sp>
        <p:nvSpPr>
          <p:cNvPr id="39" name="TextBox 38"/>
          <p:cNvSpPr txBox="1"/>
          <p:nvPr/>
        </p:nvSpPr>
        <p:spPr>
          <a:xfrm>
            <a:off x="2278853" y="342900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Does the conclusion follow from the premises?</a:t>
            </a:r>
            <a:endParaRPr lang="en-AU" dirty="0"/>
          </a:p>
        </p:txBody>
      </p:sp>
      <p:cxnSp>
        <p:nvCxnSpPr>
          <p:cNvPr id="40" name="Straight Arrow Connector 39"/>
          <p:cNvCxnSpPr>
            <a:stCxn id="39" idx="2"/>
            <a:endCxn id="51" idx="0"/>
          </p:cNvCxnSpPr>
          <p:nvPr/>
        </p:nvCxnSpPr>
        <p:spPr>
          <a:xfrm flipH="1">
            <a:off x="2566885" y="4075331"/>
            <a:ext cx="1044116" cy="5778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2"/>
            <a:endCxn id="46" idx="0"/>
          </p:cNvCxnSpPr>
          <p:nvPr/>
        </p:nvCxnSpPr>
        <p:spPr>
          <a:xfrm>
            <a:off x="3611001" y="4075331"/>
            <a:ext cx="1116124" cy="5778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079053" y="40770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</a:t>
            </a:r>
            <a:endParaRPr lang="en-AU" dirty="0"/>
          </a:p>
        </p:txBody>
      </p:sp>
      <p:sp>
        <p:nvSpPr>
          <p:cNvPr id="46" name="TextBox 45"/>
          <p:cNvSpPr txBox="1"/>
          <p:nvPr/>
        </p:nvSpPr>
        <p:spPr>
          <a:xfrm>
            <a:off x="3791021" y="4653136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Identify the fallacy or gap in reasoning, then…</a:t>
            </a:r>
            <a:endParaRPr lang="en-AU" dirty="0"/>
          </a:p>
        </p:txBody>
      </p:sp>
      <p:sp>
        <p:nvSpPr>
          <p:cNvPr id="50" name="TextBox 49"/>
          <p:cNvSpPr txBox="1"/>
          <p:nvPr/>
        </p:nvSpPr>
        <p:spPr>
          <a:xfrm>
            <a:off x="1918813" y="40770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Yes (valid)</a:t>
            </a:r>
            <a:endParaRPr lang="en-AU" dirty="0"/>
          </a:p>
        </p:txBody>
      </p:sp>
      <p:sp>
        <p:nvSpPr>
          <p:cNvPr id="51" name="TextBox 50"/>
          <p:cNvSpPr txBox="1"/>
          <p:nvPr/>
        </p:nvSpPr>
        <p:spPr>
          <a:xfrm>
            <a:off x="1630781" y="465313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Do you accept all the premises?</a:t>
            </a:r>
            <a:endParaRPr lang="en-AU" dirty="0"/>
          </a:p>
        </p:txBody>
      </p:sp>
      <p:sp>
        <p:nvSpPr>
          <p:cNvPr id="60" name="TextBox 59"/>
          <p:cNvSpPr txBox="1"/>
          <p:nvPr/>
        </p:nvSpPr>
        <p:spPr>
          <a:xfrm>
            <a:off x="910701" y="52919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Yes (sound)</a:t>
            </a:r>
            <a:endParaRPr lang="en-AU" dirty="0"/>
          </a:p>
        </p:txBody>
      </p:sp>
      <p:sp>
        <p:nvSpPr>
          <p:cNvPr id="77" name="Freeform 76"/>
          <p:cNvSpPr/>
          <p:nvPr/>
        </p:nvSpPr>
        <p:spPr>
          <a:xfrm>
            <a:off x="4119402" y="2696288"/>
            <a:ext cx="2249586" cy="954860"/>
          </a:xfrm>
          <a:custGeom>
            <a:avLst/>
            <a:gdLst>
              <a:gd name="connsiteX0" fmla="*/ 0 w 2249586"/>
              <a:gd name="connsiteY0" fmla="*/ 242761 h 954860"/>
              <a:gd name="connsiteX1" fmla="*/ 1472750 w 2249586"/>
              <a:gd name="connsiteY1" fmla="*/ 914400 h 954860"/>
              <a:gd name="connsiteX2" fmla="*/ 2249586 w 2249586"/>
              <a:gd name="connsiteY2" fmla="*/ 0 h 95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9586" h="954860">
                <a:moveTo>
                  <a:pt x="0" y="242761"/>
                </a:moveTo>
                <a:cubicBezTo>
                  <a:pt x="548909" y="598810"/>
                  <a:pt x="1097819" y="954860"/>
                  <a:pt x="1472750" y="914400"/>
                </a:cubicBezTo>
                <a:cubicBezTo>
                  <a:pt x="1847681" y="873940"/>
                  <a:pt x="2048633" y="436970"/>
                  <a:pt x="2249586" y="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9" name="Freeform 78"/>
          <p:cNvSpPr/>
          <p:nvPr/>
        </p:nvSpPr>
        <p:spPr>
          <a:xfrm>
            <a:off x="5519213" y="2780928"/>
            <a:ext cx="946769" cy="2991356"/>
          </a:xfrm>
          <a:custGeom>
            <a:avLst/>
            <a:gdLst>
              <a:gd name="connsiteX0" fmla="*/ 0 w 946769"/>
              <a:gd name="connsiteY0" fmla="*/ 2605635 h 2991356"/>
              <a:gd name="connsiteX1" fmla="*/ 793020 w 946769"/>
              <a:gd name="connsiteY1" fmla="*/ 2557083 h 2991356"/>
              <a:gd name="connsiteX2" fmla="*/ 922492 w 946769"/>
              <a:gd name="connsiteY2" fmla="*/ 0 h 2991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769" h="2991356">
                <a:moveTo>
                  <a:pt x="0" y="2605635"/>
                </a:moveTo>
                <a:cubicBezTo>
                  <a:pt x="319635" y="2798495"/>
                  <a:pt x="639271" y="2991356"/>
                  <a:pt x="793020" y="2557083"/>
                </a:cubicBezTo>
                <a:cubicBezTo>
                  <a:pt x="946769" y="2122810"/>
                  <a:pt x="934630" y="1061405"/>
                  <a:pt x="922492" y="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80" name="Straight Arrow Connector 79"/>
          <p:cNvCxnSpPr>
            <a:stCxn id="51" idx="2"/>
            <a:endCxn id="83" idx="0"/>
          </p:cNvCxnSpPr>
          <p:nvPr/>
        </p:nvCxnSpPr>
        <p:spPr>
          <a:xfrm flipH="1">
            <a:off x="1702789" y="5299467"/>
            <a:ext cx="864096" cy="505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66685" y="580526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Congratulations! You just learned something</a:t>
            </a:r>
            <a:endParaRPr lang="en-AU" dirty="0"/>
          </a:p>
        </p:txBody>
      </p:sp>
      <p:sp>
        <p:nvSpPr>
          <p:cNvPr id="89" name="TextBox 88"/>
          <p:cNvSpPr txBox="1"/>
          <p:nvPr/>
        </p:nvSpPr>
        <p:spPr>
          <a:xfrm>
            <a:off x="3070941" y="52919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</a:t>
            </a:r>
            <a:endParaRPr lang="en-AU" dirty="0"/>
          </a:p>
        </p:txBody>
      </p:sp>
      <p:sp>
        <p:nvSpPr>
          <p:cNvPr id="90" name="TextBox 89"/>
          <p:cNvSpPr txBox="1"/>
          <p:nvPr/>
        </p:nvSpPr>
        <p:spPr>
          <a:xfrm>
            <a:off x="2638893" y="580526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Then for each disputed premise…</a:t>
            </a:r>
            <a:endParaRPr lang="en-AU" dirty="0"/>
          </a:p>
        </p:txBody>
      </p:sp>
      <p:cxnSp>
        <p:nvCxnSpPr>
          <p:cNvPr id="91" name="Straight Arrow Connector 90"/>
          <p:cNvCxnSpPr>
            <a:stCxn id="51" idx="2"/>
            <a:endCxn id="90" idx="0"/>
          </p:cNvCxnSpPr>
          <p:nvPr/>
        </p:nvCxnSpPr>
        <p:spPr>
          <a:xfrm>
            <a:off x="2566885" y="5299467"/>
            <a:ext cx="1116124" cy="505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reeform 94"/>
          <p:cNvSpPr/>
          <p:nvPr/>
        </p:nvSpPr>
        <p:spPr>
          <a:xfrm>
            <a:off x="4427984" y="2708920"/>
            <a:ext cx="3312368" cy="3729608"/>
          </a:xfrm>
          <a:custGeom>
            <a:avLst/>
            <a:gdLst>
              <a:gd name="connsiteX0" fmla="*/ 0 w 3157243"/>
              <a:gd name="connsiteY0" fmla="*/ 3406747 h 3657600"/>
              <a:gd name="connsiteX1" fmla="*/ 2484255 w 3157243"/>
              <a:gd name="connsiteY1" fmla="*/ 3398655 h 3657600"/>
              <a:gd name="connsiteX2" fmla="*/ 2905041 w 3157243"/>
              <a:gd name="connsiteY2" fmla="*/ 1853076 h 3657600"/>
              <a:gd name="connsiteX3" fmla="*/ 971045 w 3157243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7243" h="3657600">
                <a:moveTo>
                  <a:pt x="0" y="3406747"/>
                </a:moveTo>
                <a:cubicBezTo>
                  <a:pt x="1000041" y="3532173"/>
                  <a:pt x="2000082" y="3657600"/>
                  <a:pt x="2484255" y="3398655"/>
                </a:cubicBezTo>
                <a:cubicBezTo>
                  <a:pt x="2968429" y="3139710"/>
                  <a:pt x="3157243" y="2419518"/>
                  <a:pt x="2905041" y="1853076"/>
                </a:cubicBezTo>
                <a:cubicBezTo>
                  <a:pt x="2652839" y="1286634"/>
                  <a:pt x="1811942" y="643317"/>
                  <a:pt x="971045" y="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6" name="Rectangle 105"/>
          <p:cNvSpPr/>
          <p:nvPr/>
        </p:nvSpPr>
        <p:spPr>
          <a:xfrm>
            <a:off x="747484" y="5836812"/>
            <a:ext cx="1728192" cy="864096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771860" y="2021208"/>
            <a:ext cx="1296144" cy="57606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A Caveat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The following e</a:t>
            </a:r>
            <a:r>
              <a:rPr lang="en-AU" sz="3000" dirty="0" smtClean="0"/>
              <a:t>xamples are for illustration purposes only. No endorsement is made regarding their premises or conclusions. Nor do I claim that the arguments could not be reframed in a way to make them valid or sound.</a:t>
            </a:r>
            <a:endParaRPr lang="en-AU" sz="3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Fallacies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  <p:pic>
        <p:nvPicPr>
          <p:cNvPr id="54274" name="Picture 2" descr="http://3.bp.blogspot.com/_GRn_Lwx2cK0/TSIM6c6unZI/AAAAAAAAAV0/iwaVKenub4w/s1600/Popular+Fallacies+T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336" y="1484784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Fallacy Cheat Sheet</a:t>
            </a:r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9552" y="908720"/>
          <a:ext cx="7920880" cy="5942940"/>
        </p:xfrm>
        <a:graphic>
          <a:graphicData uri="http://schemas.openxmlformats.org/drawingml/2006/table">
            <a:tbl>
              <a:tblPr/>
              <a:tblGrid>
                <a:gridCol w="1695402"/>
                <a:gridCol w="6225478"/>
              </a:tblGrid>
              <a:tr h="486157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Argument from Ignorance</a:t>
                      </a: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Deducing the truth of a proposition by the failure to show its falsity. More broadly, drawing any strong conclusion on the basis of lack of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knowledge</a:t>
                      </a: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157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Begging the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Question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Using one’s desired conclusion, or a statement which is dependent on that conclusion, as a premise in one’s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argument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971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Equivocation</a:t>
                      </a: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misleading or confusing use of a single word or phrase to mean different things in different parts of an argument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923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Fallacy of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Composition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Falsely concluding that a property obtains of a whole on the basis that the property obtains of the parts of the whole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923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Fallacy of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the  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Single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Cause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 argument which infers that because some A is caused by B, that therefore C cannot also be a cause of A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923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Appeal to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Nature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 argument which infers the goodness of some act or outcome simply on the basis that it is natural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923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Correlation and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Causation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false assertion that because two things are found to co-occur, that therefore one must be the cause of the other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157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Reification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Fallacy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Appealing to an abstraction as if it were a real, concrete entity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9235"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Fallacy </a:t>
                      </a:r>
                      <a:r>
                        <a:rPr lang="en-AU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Fallacy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Inferring the falsity of the conclusion of an argument on the basis that the argument is fallacious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A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0" marT="7856" marB="10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</a:t>
            </a:r>
            <a:r>
              <a:rPr lang="en-AU" sz="3000" dirty="0" smtClean="0"/>
              <a:t>1: </a:t>
            </a:r>
            <a:r>
              <a:rPr lang="en-AU" sz="3000" dirty="0" err="1" smtClean="0"/>
              <a:t>Eliezer</a:t>
            </a:r>
            <a:r>
              <a:rPr lang="en-AU" sz="3000" dirty="0" smtClean="0"/>
              <a:t> </a:t>
            </a:r>
            <a:r>
              <a:rPr lang="en-AU" sz="3000" dirty="0" err="1" smtClean="0"/>
              <a:t>Yudkowsky</a:t>
            </a:r>
            <a:r>
              <a:rPr lang="en-AU" sz="3000" dirty="0" smtClean="0"/>
              <a:t> is </a:t>
            </a:r>
            <a:r>
              <a:rPr lang="en-AU" sz="3000" dirty="0" smtClean="0"/>
              <a:t>a man</a:t>
            </a:r>
          </a:p>
          <a:p>
            <a:r>
              <a:rPr lang="en-AU" sz="3000" dirty="0" smtClean="0"/>
              <a:t>Premise 2: All men are mortal</a:t>
            </a:r>
          </a:p>
          <a:p>
            <a:r>
              <a:rPr lang="en-AU" sz="3000" dirty="0" smtClean="0"/>
              <a:t>Conclusion: </a:t>
            </a:r>
            <a:r>
              <a:rPr lang="en-AU" sz="3000" dirty="0" err="1" smtClean="0"/>
              <a:t>Eliezer</a:t>
            </a:r>
            <a:r>
              <a:rPr lang="en-AU" sz="3000" dirty="0" smtClean="0"/>
              <a:t> </a:t>
            </a:r>
            <a:r>
              <a:rPr lang="en-AU" sz="3000" dirty="0" err="1" smtClean="0"/>
              <a:t>Yudkowsky</a:t>
            </a:r>
            <a:r>
              <a:rPr lang="en-AU" sz="3000" dirty="0" smtClean="0"/>
              <a:t> </a:t>
            </a:r>
            <a:r>
              <a:rPr lang="en-AU" sz="3000" dirty="0" smtClean="0"/>
              <a:t>is mortal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5616" y="1196752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If </a:t>
            </a:r>
            <a:r>
              <a:rPr lang="en-AU" sz="3000" dirty="0" smtClean="0"/>
              <a:t>you buy </a:t>
            </a:r>
            <a:r>
              <a:rPr lang="en-AU" sz="3000" dirty="0" smtClean="0"/>
              <a:t>a lottery ticket, you might win a lot of money</a:t>
            </a:r>
          </a:p>
          <a:p>
            <a:r>
              <a:rPr lang="en-AU" sz="3000" dirty="0" smtClean="0"/>
              <a:t>Premise 2: It is good to win a lot of money</a:t>
            </a:r>
          </a:p>
          <a:p>
            <a:r>
              <a:rPr lang="en-AU" sz="3000" dirty="0" smtClean="0"/>
              <a:t>Premise 3: If something is good, you should do it</a:t>
            </a:r>
          </a:p>
          <a:p>
            <a:r>
              <a:rPr lang="en-AU" sz="3000" dirty="0" smtClean="0"/>
              <a:t>Conclusion: You should buy a lottery ticket</a:t>
            </a:r>
            <a:endParaRPr lang="en-AU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How can an atheist justify morality in the absence of a God? On what basis can they claim that their subjective sense of goodness is superior to anyone else's? What place can a concept like goodness have in a purely naturalistic, material universe?</a:t>
            </a:r>
            <a:endParaRPr lang="en-AU" sz="3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The anti-vaccination movement is one of the most idiotic social movements of all time. Populated by ‘big </a:t>
            </a:r>
            <a:r>
              <a:rPr lang="en-AU" sz="3000" dirty="0" err="1" smtClean="0"/>
              <a:t>pharma</a:t>
            </a:r>
            <a:r>
              <a:rPr lang="en-AU" sz="3000" dirty="0" smtClean="0"/>
              <a:t>’ conspiracy theorists and the scientifically illiterate, this movement is responsible for the death of hundreds of children. All their claims are founded on lies or misunderstanding of science.</a:t>
            </a:r>
            <a:endParaRPr lang="en-AU" sz="3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There are many different concepts of God in different religions</a:t>
            </a:r>
            <a:endParaRPr lang="en-AU" sz="3000" i="1" dirty="0" smtClean="0"/>
          </a:p>
          <a:p>
            <a:r>
              <a:rPr lang="en-AU" sz="3000" dirty="0" smtClean="0"/>
              <a:t>Premise 2: Most of these ideas about God don’t many any rational sense</a:t>
            </a:r>
          </a:p>
          <a:p>
            <a:r>
              <a:rPr lang="en-AU" sz="3000" dirty="0" smtClean="0"/>
              <a:t>Premise 3: No objective evidence for God’s existence has ever been found</a:t>
            </a:r>
          </a:p>
          <a:p>
            <a:r>
              <a:rPr lang="en-AU" sz="3000" dirty="0" smtClean="0"/>
              <a:t>Conclusion: God does not exist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</a:t>
            </a:r>
            <a:r>
              <a:rPr lang="en-AU" sz="4400" dirty="0" smtClean="0"/>
              <a:t>examples)</a:t>
            </a:r>
            <a:endParaRPr lang="en-AU" sz="44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There is no credible historical evidence that Jesus existed as a real person</a:t>
            </a:r>
          </a:p>
          <a:p>
            <a:r>
              <a:rPr lang="en-AU" sz="3000" dirty="0" smtClean="0"/>
              <a:t>Premise 2: If Jesus did not exist as a real person, Christianity is false</a:t>
            </a:r>
          </a:p>
          <a:p>
            <a:r>
              <a:rPr lang="en-AU" sz="3000" dirty="0" smtClean="0"/>
              <a:t>Conclusion: Christianity is false</a:t>
            </a:r>
            <a:endParaRPr lang="en-AU" sz="3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412776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Premise 1: Greenhouse gas emissions are a major cause of global warming</a:t>
            </a:r>
          </a:p>
          <a:p>
            <a:r>
              <a:rPr lang="en-AU" sz="3000" dirty="0" smtClean="0"/>
              <a:t>Premise 2: A carbon tax would reduce greenhouse gas emissions</a:t>
            </a:r>
          </a:p>
          <a:p>
            <a:r>
              <a:rPr lang="en-AU" sz="3000" dirty="0" smtClean="0"/>
              <a:t>Conclusion: We should adopt a carbon tax</a:t>
            </a:r>
            <a:endParaRPr lang="en-AU" sz="3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</a:t>
            </a:r>
            <a:r>
              <a:rPr lang="en-AU" sz="3000" dirty="0" smtClean="0"/>
              <a:t>Once a zygote is formed, the cell has a full set of human chromosomes, and so is a human being. Since human beings have a right to life, from fertilization on the embryo also has a right to life.’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‘Capitalism is an economic system which systematically encourages the subjugation of the working masses by a small propertied elite. Capitalism is destructive of the human spirit, giving almost all the wealth to a tiny few and almost nothing to the rest.’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‘A being as </a:t>
            </a:r>
            <a:r>
              <a:rPr lang="en-AU" sz="3000" dirty="0" smtClean="0"/>
              <a:t>intelligent and </a:t>
            </a:r>
            <a:r>
              <a:rPr lang="en-AU" sz="3000" dirty="0" smtClean="0"/>
              <a:t>powerful as God would have to be inconceivably complex. Such a complex entity is an unnecessary extravagant hypothesis. Thus it is very unlikely that God exists.’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  <a:p>
            <a:pPr algn="ctr"/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  <p:pic>
        <p:nvPicPr>
          <p:cNvPr id="46082" name="Picture 2" descr="https://cdn-assets.answersingenesis.org/img/articles/2009/08/equi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6768752" cy="50765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  <a:p>
            <a:pPr algn="ctr"/>
            <a:endParaRPr lang="en-AU" sz="4000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  <p:pic>
        <p:nvPicPr>
          <p:cNvPr id="60418" name="Picture 2" descr="http://crev.info/wordpress/wp-content/uploads/2011/10/BM-BD-GlitteringGeneralit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662" y="1988840"/>
            <a:ext cx="8829826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‘Homosexuality </a:t>
            </a:r>
            <a:r>
              <a:rPr lang="en-AU" sz="3000" dirty="0" smtClean="0"/>
              <a:t>is found </a:t>
            </a:r>
            <a:r>
              <a:rPr lang="en-AU" sz="3000" dirty="0" smtClean="0"/>
              <a:t>in many different species and </a:t>
            </a:r>
            <a:r>
              <a:rPr lang="en-AU" sz="3000" dirty="0" smtClean="0"/>
              <a:t>across many human </a:t>
            </a:r>
            <a:r>
              <a:rPr lang="en-AU" sz="3000" dirty="0" smtClean="0"/>
              <a:t>cultures – it’s a natural part of the animal world. People are born gay, they don’t choose to be gay. Thus it is absurd to say that homosexuality </a:t>
            </a:r>
            <a:r>
              <a:rPr lang="en-AU" sz="3000" dirty="0" smtClean="0"/>
              <a:t>is </a:t>
            </a:r>
            <a:r>
              <a:rPr lang="en-AU" sz="3000" dirty="0" smtClean="0"/>
              <a:t>immoral</a:t>
            </a:r>
            <a:r>
              <a:rPr lang="en-AU" sz="3000" dirty="0" smtClean="0"/>
              <a:t>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052736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</a:t>
            </a:r>
            <a:r>
              <a:rPr lang="en-AU" sz="3000" dirty="0" smtClean="0"/>
              <a:t>We don’t know what effects GM crops could have on the environment or on human health. </a:t>
            </a:r>
            <a:r>
              <a:rPr lang="en-AU" sz="3000" dirty="0" smtClean="0"/>
              <a:t>This artificial “</a:t>
            </a:r>
            <a:r>
              <a:rPr lang="en-AU" sz="3000" dirty="0" err="1" smtClean="0"/>
              <a:t>frankenfood</a:t>
            </a:r>
            <a:r>
              <a:rPr lang="en-AU" sz="3000" dirty="0" smtClean="0"/>
              <a:t>” is simply too dangerous for human consumption. GM </a:t>
            </a:r>
            <a:r>
              <a:rPr lang="en-AU" sz="3000" dirty="0" smtClean="0"/>
              <a:t>crops must be banned</a:t>
            </a:r>
            <a:r>
              <a:rPr lang="en-AU" sz="3000" dirty="0" smtClean="0"/>
              <a:t>.’</a:t>
            </a:r>
            <a:endParaRPr lang="en-AU" sz="3000" dirty="0"/>
          </a:p>
        </p:txBody>
      </p:sp>
      <p:pic>
        <p:nvPicPr>
          <p:cNvPr id="9218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‘Mental function can </a:t>
            </a:r>
            <a:r>
              <a:rPr lang="en-AU" sz="3000" dirty="0" smtClean="0"/>
              <a:t>be shown to be the result of activity in particular regions of the </a:t>
            </a:r>
            <a:r>
              <a:rPr lang="en-AU" sz="3000" dirty="0" smtClean="0"/>
              <a:t>brain. As such, it is not caused by any supernatural or immaterial soul.’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‘Global temperatures have risen in the past century in almost lock-step with human greenhouse gas emissions. The implication is clear: humans are the cause of global warming.’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“You just argued that global warming is real by citing a number of prominent climate scientists. That’s invalid reasoning, its just an appeal to authority. You need to cite actual evidence to establish your conclusion.”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/>
              <a:t>(examples)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1268760"/>
            <a:ext cx="66967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‘</a:t>
            </a:r>
            <a:r>
              <a:rPr lang="en-AU" sz="3000" dirty="0" smtClean="0"/>
              <a:t>In an atheistic world, humans are nothing more than atoms moving about under the laws of physics. Atoms don’t have any moral value – they just exist. Thus, under an atheistic worldview humans have no more moral status than puddles or slime or piles of rocks.’</a:t>
            </a:r>
            <a:endParaRPr lang="en-AU" sz="3000" dirty="0"/>
          </a:p>
        </p:txBody>
      </p:sp>
      <p:pic>
        <p:nvPicPr>
          <p:cNvPr id="5" name="Picture 2" descr="http://www.trulyfallacious.com/wp-content/uploads/2013/08/fallacy-fallacy-wrong-way.jpg"/>
          <p:cNvPicPr>
            <a:picLocks noChangeAspect="1" noChangeArrowheads="1"/>
          </p:cNvPicPr>
          <p:nvPr/>
        </p:nvPicPr>
        <p:blipFill>
          <a:blip r:embed="rId2" cstate="print"/>
          <a:srcRect l="23625" t="20189" r="22826" b="32701"/>
          <a:stretch>
            <a:fillRect/>
          </a:stretch>
        </p:blipFill>
        <p:spPr bwMode="auto">
          <a:xfrm>
            <a:off x="7972560" y="81387"/>
            <a:ext cx="1080120" cy="667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1685</Words>
  <Application>Microsoft Office PowerPoint</Application>
  <PresentationFormat>On-screen Show (4:3)</PresentationFormat>
  <Paragraphs>168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HP</cp:lastModifiedBy>
  <cp:revision>99</cp:revision>
  <dcterms:created xsi:type="dcterms:W3CDTF">2012-07-23T22:24:55Z</dcterms:created>
  <dcterms:modified xsi:type="dcterms:W3CDTF">2015-06-07T02:31:05Z</dcterms:modified>
</cp:coreProperties>
</file>