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8"/>
  </p:notesMasterIdLst>
  <p:sldIdLst>
    <p:sldId id="256" r:id="rId2"/>
    <p:sldId id="355" r:id="rId3"/>
    <p:sldId id="320" r:id="rId4"/>
    <p:sldId id="327" r:id="rId5"/>
    <p:sldId id="299" r:id="rId6"/>
    <p:sldId id="321" r:id="rId7"/>
    <p:sldId id="308" r:id="rId8"/>
    <p:sldId id="309" r:id="rId9"/>
    <p:sldId id="330" r:id="rId10"/>
    <p:sldId id="364" r:id="rId11"/>
    <p:sldId id="365" r:id="rId12"/>
    <p:sldId id="363" r:id="rId13"/>
    <p:sldId id="300" r:id="rId14"/>
    <p:sldId id="353" r:id="rId15"/>
    <p:sldId id="358" r:id="rId16"/>
    <p:sldId id="354" r:id="rId17"/>
    <p:sldId id="341" r:id="rId18"/>
    <p:sldId id="342" r:id="rId19"/>
    <p:sldId id="325" r:id="rId20"/>
    <p:sldId id="322" r:id="rId21"/>
    <p:sldId id="334" r:id="rId22"/>
    <p:sldId id="313" r:id="rId23"/>
    <p:sldId id="336" r:id="rId24"/>
    <p:sldId id="337" r:id="rId25"/>
    <p:sldId id="338" r:id="rId26"/>
    <p:sldId id="360" r:id="rId27"/>
    <p:sldId id="346" r:id="rId28"/>
    <p:sldId id="361" r:id="rId29"/>
    <p:sldId id="315" r:id="rId30"/>
    <p:sldId id="317" r:id="rId31"/>
    <p:sldId id="357" r:id="rId32"/>
    <p:sldId id="356" r:id="rId33"/>
    <p:sldId id="362" r:id="rId34"/>
    <p:sldId id="351" r:id="rId35"/>
    <p:sldId id="340" r:id="rId36"/>
    <p:sldId id="369" r:id="rId37"/>
    <p:sldId id="366" r:id="rId38"/>
    <p:sldId id="367" r:id="rId39"/>
    <p:sldId id="375" r:id="rId40"/>
    <p:sldId id="368" r:id="rId41"/>
    <p:sldId id="377" r:id="rId42"/>
    <p:sldId id="374" r:id="rId43"/>
    <p:sldId id="370" r:id="rId44"/>
    <p:sldId id="371" r:id="rId45"/>
    <p:sldId id="372" r:id="rId46"/>
    <p:sldId id="37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9" autoAdjust="0"/>
    <p:restoredTop sz="94660" autoAdjust="0"/>
  </p:normalViewPr>
  <p:slideViewPr>
    <p:cSldViewPr>
      <p:cViewPr varScale="1">
        <p:scale>
          <a:sx n="118" d="100"/>
          <a:sy n="118" d="100"/>
        </p:scale>
        <p:origin x="-13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29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30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31</a:t>
            </a:fld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32</a:t>
            </a:fld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33</a:t>
            </a:fld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34</a:t>
            </a:fld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35</a:t>
            </a:fld>
            <a:endParaRPr lang="en-A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36</a:t>
            </a:fld>
            <a:endParaRPr lang="en-A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37</a:t>
            </a:fld>
            <a:endParaRPr lang="en-A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38</a:t>
            </a:fld>
            <a:endParaRPr lang="en-A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39</a:t>
            </a:fld>
            <a:endParaRPr lang="en-A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40</a:t>
            </a:fld>
            <a:endParaRPr lang="en-A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41</a:t>
            </a:fld>
            <a:endParaRPr lang="en-A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42</a:t>
            </a:fld>
            <a:endParaRPr lang="en-A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43</a:t>
            </a:fld>
            <a:endParaRPr lang="en-A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44</a:t>
            </a:fld>
            <a:endParaRPr lang="en-A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45</a:t>
            </a:fld>
            <a:endParaRPr lang="en-A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46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23/08/2017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7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6.gif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jpeg"/><Relationship Id="rId9" Type="http://schemas.openxmlformats.org/officeDocument/2006/relationships/image" Target="../media/image24.jpeg"/><Relationship Id="rId1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3.gif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D:\Pictures\Religion and Philosophy\Domenico-Fetti_Archimedes_1620.jpg"/>
          <p:cNvPicPr>
            <a:picLocks noChangeAspect="1" noChangeArrowheads="1"/>
          </p:cNvPicPr>
          <p:nvPr/>
        </p:nvPicPr>
        <p:blipFill>
          <a:blip r:embed="rId3" cstate="print"/>
          <a:srcRect t="11203" b="9293"/>
          <a:stretch>
            <a:fillRect/>
          </a:stretch>
        </p:blipFill>
        <p:spPr bwMode="auto">
          <a:xfrm>
            <a:off x="1331640" y="0"/>
            <a:ext cx="6437348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58975"/>
            <a:ext cx="9144000" cy="2622153"/>
          </a:xfrm>
        </p:spPr>
        <p:txBody>
          <a:bodyPr>
            <a:noAutofit/>
          </a:bodyPr>
          <a:lstStyle/>
          <a:p>
            <a:r>
              <a:rPr lang="en-AU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A Naturalistic Worldview</a:t>
            </a:r>
            <a:endParaRPr lang="en-AU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1560" y="5805264"/>
            <a:ext cx="6400800" cy="766936"/>
          </a:xfrm>
        </p:spPr>
        <p:txBody>
          <a:bodyPr>
            <a:normAutofit/>
          </a:bodyPr>
          <a:lstStyle/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August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Key Ideas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9552" y="1340768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Key principles I will discuss: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Principle 1: </a:t>
            </a:r>
            <a:r>
              <a:rPr lang="en-AU" sz="2800" dirty="0" smtClean="0"/>
              <a:t>Naturalism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Principle 2: Nominalism</a:t>
            </a:r>
            <a:endParaRPr lang="en-AU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Principle </a:t>
            </a:r>
            <a:r>
              <a:rPr lang="en-AU" sz="2800" dirty="0" smtClean="0"/>
              <a:t>3: </a:t>
            </a:r>
            <a:r>
              <a:rPr lang="en-AU" sz="2800" dirty="0" smtClean="0"/>
              <a:t>Reductionism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Application: Morality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Arguments in favour of reductive naturalism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Key Ideas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9552" y="1340768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Tonight I am </a:t>
            </a:r>
            <a:r>
              <a:rPr lang="en-AU" sz="2800" u="sng" dirty="0" smtClean="0"/>
              <a:t>not</a:t>
            </a:r>
            <a:r>
              <a:rPr lang="en-AU" sz="2800" dirty="0" smtClean="0"/>
              <a:t> arguing that ‘nature is all there is’. Rather I </a:t>
            </a:r>
            <a:r>
              <a:rPr lang="en-AU" sz="2800" u="sng" dirty="0" smtClean="0"/>
              <a:t>am</a:t>
            </a:r>
            <a:r>
              <a:rPr lang="en-AU" sz="2800" dirty="0" smtClean="0"/>
              <a:t> arguing that we have </a:t>
            </a:r>
            <a:r>
              <a:rPr lang="en-AU" sz="2800" i="1" dirty="0" smtClean="0"/>
              <a:t>no good (philosophical/scientific) reasons </a:t>
            </a:r>
            <a:r>
              <a:rPr lang="en-AU" sz="2800" dirty="0" smtClean="0"/>
              <a:t>to think there is anything beyond nature.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1. 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Non-natural entities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Picture 2" descr="http://media.istockphoto.com/vectors/black-background-and-a-white-spooky-ghost-vector-id155355447?k=6&amp;m=155355447&amp;s=170667a&amp;w=0&amp;h=u6PcD3zEna_3jgdvMUai8eYJjQlQ3FcwAJsTH_7A0OU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789040"/>
            <a:ext cx="2746598" cy="2746598"/>
          </a:xfrm>
          <a:prstGeom prst="rect">
            <a:avLst/>
          </a:prstGeom>
          <a:noFill/>
        </p:spPr>
      </p:pic>
      <p:pic>
        <p:nvPicPr>
          <p:cNvPr id="24580" name="Picture 4" descr="Image result for go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73016"/>
            <a:ext cx="3836544" cy="2981543"/>
          </a:xfrm>
          <a:prstGeom prst="rect">
            <a:avLst/>
          </a:prstGeom>
          <a:noFill/>
        </p:spPr>
      </p:pic>
      <p:pic>
        <p:nvPicPr>
          <p:cNvPr id="24582" name="Picture 6" descr="Image result for ying-ya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5700" y="1412776"/>
            <a:ext cx="1756420" cy="1756421"/>
          </a:xfrm>
          <a:prstGeom prst="rect">
            <a:avLst/>
          </a:prstGeom>
          <a:noFill/>
        </p:spPr>
      </p:pic>
      <p:pic>
        <p:nvPicPr>
          <p:cNvPr id="24584" name="Picture 8" descr="https://assets.audiomack.com/freshshotmediateam/7e540581135fb11bf49681164fbc792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340768"/>
            <a:ext cx="3240360" cy="1821423"/>
          </a:xfrm>
          <a:prstGeom prst="rect">
            <a:avLst/>
          </a:prstGeom>
          <a:noFill/>
        </p:spPr>
      </p:pic>
      <p:pic>
        <p:nvPicPr>
          <p:cNvPr id="24586" name="Picture 10" descr="Image result for human sou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1196752"/>
            <a:ext cx="2880320" cy="2488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 entities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cirrusaircraft.com/wp-content/uploads/2014/11/Web-SR22T-2017-v2-750x39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52736"/>
            <a:ext cx="4176464" cy="2216310"/>
          </a:xfrm>
          <a:prstGeom prst="rect">
            <a:avLst/>
          </a:prstGeom>
          <a:noFill/>
        </p:spPr>
      </p:pic>
      <p:pic>
        <p:nvPicPr>
          <p:cNvPr id="2052" name="Picture 4" descr="http://tranquilmonkey.com/wp-content/uploads/2016/05/human-documentary.png"/>
          <p:cNvPicPr>
            <a:picLocks noChangeAspect="1" noChangeArrowheads="1"/>
          </p:cNvPicPr>
          <p:nvPr/>
        </p:nvPicPr>
        <p:blipFill>
          <a:blip r:embed="rId4" cstate="print"/>
          <a:srcRect l="3925" r="11695"/>
          <a:stretch>
            <a:fillRect/>
          </a:stretch>
        </p:blipFill>
        <p:spPr bwMode="auto">
          <a:xfrm>
            <a:off x="899592" y="1124744"/>
            <a:ext cx="3317511" cy="2160240"/>
          </a:xfrm>
          <a:prstGeom prst="rect">
            <a:avLst/>
          </a:prstGeom>
          <a:noFill/>
        </p:spPr>
      </p:pic>
      <p:sp>
        <p:nvSpPr>
          <p:cNvPr id="2054" name="AutoShape 6" descr="Tree 9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060" name="Picture 12" descr="Earth, Blue Planet, Globe, Planet, Space, Universe, 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284984"/>
            <a:ext cx="3312368" cy="3312368"/>
          </a:xfrm>
          <a:prstGeom prst="rect">
            <a:avLst/>
          </a:prstGeom>
          <a:noFill/>
        </p:spPr>
      </p:pic>
      <p:pic>
        <p:nvPicPr>
          <p:cNvPr id="2062" name="Picture 14" descr="Image result for plant"/>
          <p:cNvPicPr>
            <a:picLocks noChangeAspect="1" noChangeArrowheads="1"/>
          </p:cNvPicPr>
          <p:nvPr/>
        </p:nvPicPr>
        <p:blipFill>
          <a:blip r:embed="rId6" cstate="print"/>
          <a:srcRect l="12012" r="12483"/>
          <a:stretch>
            <a:fillRect/>
          </a:stretch>
        </p:blipFill>
        <p:spPr bwMode="auto">
          <a:xfrm>
            <a:off x="539552" y="3429000"/>
            <a:ext cx="2592288" cy="1932750"/>
          </a:xfrm>
          <a:prstGeom prst="rect">
            <a:avLst/>
          </a:prstGeom>
          <a:noFill/>
        </p:spPr>
      </p:pic>
      <p:pic>
        <p:nvPicPr>
          <p:cNvPr id="2064" name="Picture 16" descr="Image result for particle"/>
          <p:cNvPicPr>
            <a:picLocks noChangeAspect="1" noChangeArrowheads="1"/>
          </p:cNvPicPr>
          <p:nvPr/>
        </p:nvPicPr>
        <p:blipFill>
          <a:blip r:embed="rId7" cstate="print"/>
          <a:srcRect l="12960" t="7560" r="15761" b="6257"/>
          <a:stretch>
            <a:fillRect/>
          </a:stretch>
        </p:blipFill>
        <p:spPr bwMode="auto">
          <a:xfrm>
            <a:off x="3563888" y="3645024"/>
            <a:ext cx="1584176" cy="1368152"/>
          </a:xfrm>
          <a:prstGeom prst="rect">
            <a:avLst/>
          </a:prstGeom>
          <a:noFill/>
        </p:spPr>
      </p:pic>
      <p:pic>
        <p:nvPicPr>
          <p:cNvPr id="2066" name="Picture 18" descr="https://www.nyfa.edu/student-resources/wp-content/uploads/2014/10/Pixar_Wallpaper.jpg"/>
          <p:cNvPicPr>
            <a:picLocks noChangeAspect="1" noChangeArrowheads="1"/>
          </p:cNvPicPr>
          <p:nvPr/>
        </p:nvPicPr>
        <p:blipFill>
          <a:blip r:embed="rId8" cstate="print"/>
          <a:srcRect l="4378" t="34611" r="3688" b="19429"/>
          <a:stretch>
            <a:fillRect/>
          </a:stretch>
        </p:blipFill>
        <p:spPr bwMode="auto">
          <a:xfrm>
            <a:off x="611560" y="5373216"/>
            <a:ext cx="4536504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1484784"/>
            <a:ext cx="6120680" cy="44644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3212976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  <p:sp>
        <p:nvSpPr>
          <p:cNvPr id="13" name="Rectangle 12"/>
          <p:cNvSpPr/>
          <p:nvPr/>
        </p:nvSpPr>
        <p:spPr>
          <a:xfrm>
            <a:off x="3275856" y="6021288"/>
            <a:ext cx="2557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Things that exist</a:t>
            </a:r>
            <a:endParaRPr lang="en-AU" sz="2800" dirty="0"/>
          </a:p>
        </p:txBody>
      </p:sp>
      <p:sp>
        <p:nvSpPr>
          <p:cNvPr id="15" name="Rectangle 14"/>
          <p:cNvSpPr/>
          <p:nvPr/>
        </p:nvSpPr>
        <p:spPr>
          <a:xfrm>
            <a:off x="1547664" y="3212976"/>
            <a:ext cx="2365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Non-natural entities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Naturalism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27584" y="1268760"/>
            <a:ext cx="77202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{Things that exist} = {Things that are part of nature}</a:t>
            </a:r>
            <a:endParaRPr lang="en-AU" sz="2800" dirty="0"/>
          </a:p>
        </p:txBody>
      </p:sp>
      <p:sp>
        <p:nvSpPr>
          <p:cNvPr id="14" name="Rectangle 13"/>
          <p:cNvSpPr/>
          <p:nvPr/>
        </p:nvSpPr>
        <p:spPr>
          <a:xfrm>
            <a:off x="1979712" y="6021288"/>
            <a:ext cx="50123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“Reality is exhausted by nature”</a:t>
            </a:r>
            <a:endParaRPr lang="en-AU" sz="2800" dirty="0"/>
          </a:p>
        </p:txBody>
      </p:sp>
      <p:sp>
        <p:nvSpPr>
          <p:cNvPr id="10" name="Oval 9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3212976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2. Nominalism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Nominalism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67544" y="1124744"/>
            <a:ext cx="813690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“</a:t>
            </a:r>
            <a:r>
              <a:rPr lang="en-AU" sz="2800" dirty="0" smtClean="0"/>
              <a:t>The </a:t>
            </a:r>
            <a:r>
              <a:rPr lang="en-AU" sz="2800" dirty="0" smtClean="0"/>
              <a:t>question that realists and </a:t>
            </a:r>
            <a:r>
              <a:rPr lang="en-AU" sz="2800" dirty="0" err="1" smtClean="0"/>
              <a:t>nominalists</a:t>
            </a:r>
            <a:r>
              <a:rPr lang="en-AU" sz="2800" dirty="0" smtClean="0"/>
              <a:t> </a:t>
            </a:r>
            <a:r>
              <a:rPr lang="en-AU" sz="2800" dirty="0" smtClean="0"/>
              <a:t>try </a:t>
            </a:r>
            <a:r>
              <a:rPr lang="en-AU" sz="2800" dirty="0" smtClean="0"/>
              <a:t>to answer is: What makes </a:t>
            </a:r>
            <a:r>
              <a:rPr lang="en-AU" sz="2800" i="1" dirty="0" smtClean="0"/>
              <a:t>F</a:t>
            </a:r>
            <a:r>
              <a:rPr lang="en-AU" sz="2800" dirty="0" smtClean="0"/>
              <a:t>-things </a:t>
            </a:r>
            <a:r>
              <a:rPr lang="en-AU" sz="2800" i="1" dirty="0" smtClean="0"/>
              <a:t>F</a:t>
            </a:r>
            <a:r>
              <a:rPr lang="en-AU" sz="2800" dirty="0" smtClean="0"/>
              <a:t>? </a:t>
            </a:r>
            <a:r>
              <a:rPr lang="en-AU" sz="2800" dirty="0" smtClean="0"/>
              <a:t>For instance, what makes a square thing square? For the realist about universals if something is square, this is in virtue of the thing instantiating the universal </a:t>
            </a:r>
            <a:r>
              <a:rPr lang="en-AU" sz="2800" dirty="0" smtClean="0"/>
              <a:t>‘squareness’.”</a:t>
            </a:r>
            <a:endParaRPr lang="en-AU" sz="2800" dirty="0" smtClean="0"/>
          </a:p>
        </p:txBody>
      </p:sp>
      <p:pic>
        <p:nvPicPr>
          <p:cNvPr id="4098" name="Picture 2" descr="http://3.bp.blogspot.com/-v5Rs7OrfUEI/T7WKRN63p7I/AAAAAAAAAto/o6YnL4XLKdY/s1600/Ashmolean:plato:solids.gif"/>
          <p:cNvPicPr>
            <a:picLocks noChangeAspect="1" noChangeArrowheads="1"/>
          </p:cNvPicPr>
          <p:nvPr/>
        </p:nvPicPr>
        <p:blipFill>
          <a:blip r:embed="rId3" cstate="print"/>
          <a:srcRect t="5387" b="37151"/>
          <a:stretch>
            <a:fillRect/>
          </a:stretch>
        </p:blipFill>
        <p:spPr bwMode="auto">
          <a:xfrm>
            <a:off x="2267744" y="4538043"/>
            <a:ext cx="4608512" cy="1987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Nominalism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340768"/>
            <a:ext cx="78488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Nominalism holds that universals do not exist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Only particulars exist</a:t>
            </a:r>
            <a:endParaRPr lang="en-AU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Concept nominalism holds that (for example) something is square if it fits our concept of ‘square’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Direct link to macrostates (stay tuned)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3. </a:t>
            </a:r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340768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Everything (or all properties) that exists is either: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 fundamental particle/field/etc, or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Exists in virtue of certain specified arrangements and interactions of particles/fields/etc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090" name="Picture 2" descr="https://previews.123rf.com/images/rszarvas/rszarvas1208/rszarvas120800008/14792537-Dot-matrix-technology-background-Stock-Vec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196752"/>
            <a:ext cx="5400600" cy="5400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138" name="Picture 2" descr="Simulated print of an Okidata prin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124744"/>
            <a:ext cx="6873280" cy="5503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39552" y="1916832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dirty="0" smtClean="0"/>
              <a:t>“A dot-matrix picture has global properties — it is symmetrical, it is cluttered, and whatnot — and yet all there is to the picture is dots and non-dots at each point of the matrix. The global properties are nothing but patterns in the dots. They supervene: no two pictures could differ in their global properties without differing, somewhere, in whether there is or there isn't a dot.”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Is Reductionism Plausible?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196752"/>
            <a:ext cx="7848872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sz="2800" dirty="0" smtClean="0"/>
              <a:t>“Bob loves his wife”</a:t>
            </a:r>
            <a:endParaRPr lang="en-AU" sz="2800" dirty="0"/>
          </a:p>
        </p:txBody>
      </p:sp>
      <p:pic>
        <p:nvPicPr>
          <p:cNvPr id="5" name="Picture 2" descr="https://static.turbosquid.com/Preview/2014/05/26__08_06_48/Face(Main).jpgc56d3950-5fad-4465-947d-329604d5294fLar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060848"/>
            <a:ext cx="1368152" cy="1368152"/>
          </a:xfrm>
          <a:prstGeom prst="rect">
            <a:avLst/>
          </a:prstGeom>
          <a:noFill/>
        </p:spPr>
      </p:pic>
      <p:sp>
        <p:nvSpPr>
          <p:cNvPr id="6" name="Right Arrow 5"/>
          <p:cNvSpPr/>
          <p:nvPr/>
        </p:nvSpPr>
        <p:spPr>
          <a:xfrm rot="5400000">
            <a:off x="4283968" y="3717032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578711"/>
            <a:ext cx="1872208" cy="1658601"/>
          </a:xfrm>
          <a:prstGeom prst="rect">
            <a:avLst/>
          </a:prstGeom>
          <a:noFill/>
        </p:spPr>
      </p:pic>
      <p:pic>
        <p:nvPicPr>
          <p:cNvPr id="45058" name="Picture 2" descr="https://img1.cgtrader.com/items/154274/4ad08f343d/grid/male-head-3d-model-ma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9219" y="2060848"/>
            <a:ext cx="1704789" cy="1337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Is Reductionism Plausible?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552" y="1340768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a semantic claim about mental content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an epistemological claim about knowledge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An ontological claim about basis of existence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Reductionism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4" name="Picture 6" descr="http://www.ivoronline.com/Science/Genetics/Tutorials/Coding_files/image0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064" y="1196752"/>
            <a:ext cx="1997022" cy="1834000"/>
          </a:xfrm>
          <a:prstGeom prst="rect">
            <a:avLst/>
          </a:prstGeom>
          <a:noFill/>
        </p:spPr>
      </p:pic>
      <p:pic>
        <p:nvPicPr>
          <p:cNvPr id="58378" name="Picture 10" descr="Image result for protein stru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118" y="1124744"/>
            <a:ext cx="1944216" cy="1944216"/>
          </a:xfrm>
          <a:prstGeom prst="rect">
            <a:avLst/>
          </a:prstGeom>
          <a:noFill/>
        </p:spPr>
      </p:pic>
      <p:pic>
        <p:nvPicPr>
          <p:cNvPr id="58380" name="Picture 12" descr="Image result for atomic orbitals 3d"/>
          <p:cNvPicPr>
            <a:picLocks noChangeAspect="1" noChangeArrowheads="1"/>
          </p:cNvPicPr>
          <p:nvPr/>
        </p:nvPicPr>
        <p:blipFill>
          <a:blip r:embed="rId5" cstate="print"/>
          <a:srcRect l="18181" t="12121" r="50000" b="54545"/>
          <a:stretch>
            <a:fillRect/>
          </a:stretch>
        </p:blipFill>
        <p:spPr bwMode="auto">
          <a:xfrm>
            <a:off x="2607622" y="1196752"/>
            <a:ext cx="1649638" cy="1728192"/>
          </a:xfrm>
          <a:prstGeom prst="rect">
            <a:avLst/>
          </a:prstGeom>
          <a:noFill/>
        </p:spPr>
      </p:pic>
      <p:pic>
        <p:nvPicPr>
          <p:cNvPr id="58384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1358" y="1196752"/>
            <a:ext cx="1872208" cy="1658601"/>
          </a:xfrm>
          <a:prstGeom prst="rect">
            <a:avLst/>
          </a:prstGeom>
          <a:noFill/>
        </p:spPr>
      </p:pic>
      <p:pic>
        <p:nvPicPr>
          <p:cNvPr id="58386" name="Picture 18" descr="https://thumbs.dreamstime.com/z/d-render-neuron-realistic-40285154.jpg"/>
          <p:cNvPicPr>
            <a:picLocks noChangeAspect="1" noChangeArrowheads="1"/>
          </p:cNvPicPr>
          <p:nvPr/>
        </p:nvPicPr>
        <p:blipFill>
          <a:blip r:embed="rId7" cstate="print"/>
          <a:srcRect l="19428" t="3160" r="21445" b="10735"/>
          <a:stretch>
            <a:fillRect/>
          </a:stretch>
        </p:blipFill>
        <p:spPr bwMode="auto">
          <a:xfrm>
            <a:off x="5415934" y="3356992"/>
            <a:ext cx="1296144" cy="2018281"/>
          </a:xfrm>
          <a:prstGeom prst="rect">
            <a:avLst/>
          </a:prstGeom>
          <a:noFill/>
        </p:spPr>
      </p:pic>
      <p:pic>
        <p:nvPicPr>
          <p:cNvPr id="58388" name="Picture 20" descr="Image result for visual system diagra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283" y="5301208"/>
            <a:ext cx="2214331" cy="1368152"/>
          </a:xfrm>
          <a:prstGeom prst="rect">
            <a:avLst/>
          </a:prstGeom>
          <a:noFill/>
        </p:spPr>
      </p:pic>
      <p:pic>
        <p:nvPicPr>
          <p:cNvPr id="58392" name="Picture 24" descr="http://www.mpibpc.mpg.de/9547480/vesicle600.jpg"/>
          <p:cNvPicPr>
            <a:picLocks noChangeAspect="1" noChangeArrowheads="1"/>
          </p:cNvPicPr>
          <p:nvPr/>
        </p:nvPicPr>
        <p:blipFill>
          <a:blip r:embed="rId9" cstate="print"/>
          <a:srcRect t="11700" b="7800"/>
          <a:stretch>
            <a:fillRect/>
          </a:stretch>
        </p:blipFill>
        <p:spPr bwMode="auto">
          <a:xfrm>
            <a:off x="7216134" y="3670947"/>
            <a:ext cx="1728192" cy="1486245"/>
          </a:xfrm>
          <a:prstGeom prst="rect">
            <a:avLst/>
          </a:prstGeom>
          <a:noFill/>
        </p:spPr>
      </p:pic>
      <p:pic>
        <p:nvPicPr>
          <p:cNvPr id="58394" name="Picture 26" descr="http://homepages.herts.ac.uk/~comqvs/images/neuroConstruct_Large.jpg"/>
          <p:cNvPicPr>
            <a:picLocks noChangeAspect="1" noChangeArrowheads="1"/>
          </p:cNvPicPr>
          <p:nvPr/>
        </p:nvPicPr>
        <p:blipFill>
          <a:blip r:embed="rId10" cstate="print"/>
          <a:srcRect l="12798" t="6048" r="35037" b="9281"/>
          <a:stretch>
            <a:fillRect/>
          </a:stretch>
        </p:blipFill>
        <p:spPr bwMode="auto">
          <a:xfrm>
            <a:off x="3111678" y="3645024"/>
            <a:ext cx="1948452" cy="1440160"/>
          </a:xfrm>
          <a:prstGeom prst="rect">
            <a:avLst/>
          </a:prstGeom>
          <a:noFill/>
        </p:spPr>
      </p:pic>
      <p:pic>
        <p:nvPicPr>
          <p:cNvPr id="58396" name="Picture 28" descr="http://www.frontiersin.org/files/Articles/879/fnins-03-035/image_n/fnins-03-035-g003.gif"/>
          <p:cNvPicPr>
            <a:picLocks noChangeAspect="1" noChangeArrowheads="1"/>
          </p:cNvPicPr>
          <p:nvPr/>
        </p:nvPicPr>
        <p:blipFill>
          <a:blip r:embed="rId11" cstate="print"/>
          <a:srcRect l="4092" t="41019"/>
          <a:stretch>
            <a:fillRect/>
          </a:stretch>
        </p:blipFill>
        <p:spPr bwMode="auto">
          <a:xfrm>
            <a:off x="251520" y="3356992"/>
            <a:ext cx="2160240" cy="1656184"/>
          </a:xfrm>
          <a:prstGeom prst="rect">
            <a:avLst/>
          </a:prstGeom>
          <a:noFill/>
        </p:spPr>
      </p:pic>
      <p:sp>
        <p:nvSpPr>
          <p:cNvPr id="13" name="Right Arrow 12"/>
          <p:cNvSpPr/>
          <p:nvPr/>
        </p:nvSpPr>
        <p:spPr>
          <a:xfrm>
            <a:off x="2031558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ight Arrow 13"/>
          <p:cNvSpPr/>
          <p:nvPr/>
        </p:nvSpPr>
        <p:spPr>
          <a:xfrm>
            <a:off x="4263806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ight Arrow 14"/>
          <p:cNvSpPr/>
          <p:nvPr/>
        </p:nvSpPr>
        <p:spPr>
          <a:xfrm>
            <a:off x="6712078" y="170080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ight Arrow 15"/>
          <p:cNvSpPr/>
          <p:nvPr/>
        </p:nvSpPr>
        <p:spPr>
          <a:xfrm rot="5400000">
            <a:off x="7792198" y="2924944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ight Arrow 16"/>
          <p:cNvSpPr/>
          <p:nvPr/>
        </p:nvSpPr>
        <p:spPr>
          <a:xfrm rot="10800000">
            <a:off x="6496054" y="3933055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ight Arrow 17"/>
          <p:cNvSpPr/>
          <p:nvPr/>
        </p:nvSpPr>
        <p:spPr>
          <a:xfrm rot="10800000">
            <a:off x="5127903" y="3933055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ight Arrow 18"/>
          <p:cNvSpPr/>
          <p:nvPr/>
        </p:nvSpPr>
        <p:spPr>
          <a:xfrm rot="10800000">
            <a:off x="2339753" y="3933056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ight Arrow 19"/>
          <p:cNvSpPr/>
          <p:nvPr/>
        </p:nvSpPr>
        <p:spPr>
          <a:xfrm rot="5400000">
            <a:off x="395536" y="4725144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ight Arrow 20"/>
          <p:cNvSpPr/>
          <p:nvPr/>
        </p:nvSpPr>
        <p:spPr>
          <a:xfrm>
            <a:off x="2546251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ight Arrow 21"/>
          <p:cNvSpPr/>
          <p:nvPr/>
        </p:nvSpPr>
        <p:spPr>
          <a:xfrm>
            <a:off x="4551838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>
            <a:off x="6928102" y="5661248"/>
            <a:ext cx="576064" cy="7200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3010" name="Picture 2" descr="https://static.turbosquid.com/Preview/2014/05/26__08_06_48/Face(Main).jpgc56d3950-5fad-4465-947d-329604d5294fLarger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30728" y="5301208"/>
            <a:ext cx="1368152" cy="1368152"/>
          </a:xfrm>
          <a:prstGeom prst="rect">
            <a:avLst/>
          </a:prstGeom>
          <a:noFill/>
        </p:spPr>
      </p:pic>
      <p:pic>
        <p:nvPicPr>
          <p:cNvPr id="43012" name="Picture 4" descr="https://image.freepik.com/free-vector/social-network-connections_1010-422.jpg"/>
          <p:cNvPicPr>
            <a:picLocks noChangeAspect="1" noChangeArrowheads="1"/>
          </p:cNvPicPr>
          <p:nvPr/>
        </p:nvPicPr>
        <p:blipFill>
          <a:blip r:embed="rId13" cstate="print"/>
          <a:srcRect l="6038" t="9661" r="5803" b="23918"/>
          <a:stretch>
            <a:fillRect/>
          </a:stretch>
        </p:blipFill>
        <p:spPr bwMode="auto">
          <a:xfrm>
            <a:off x="5199910" y="5373216"/>
            <a:ext cx="1624761" cy="1224135"/>
          </a:xfrm>
          <a:prstGeom prst="rect">
            <a:avLst/>
          </a:prstGeom>
          <a:noFill/>
        </p:spPr>
      </p:pic>
      <p:pic>
        <p:nvPicPr>
          <p:cNvPr id="43014" name="Picture 6" descr="http://www.pngall.com/wp-content/uploads/2016/06/Earth-PNG-Pic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03558" y="5256584"/>
            <a:ext cx="141277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Macro and Microstates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226" name="Picture 2" descr="https://i.stack.imgur.com/VGI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77072"/>
            <a:ext cx="5715000" cy="240982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39552" y="1196752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Microstate: a single possible configuration of all fundamental particles in a system</a:t>
            </a:r>
          </a:p>
          <a:p>
            <a:pPr>
              <a:lnSpc>
                <a:spcPct val="150000"/>
              </a:lnSpc>
            </a:pPr>
            <a:r>
              <a:rPr lang="en-AU" sz="2800" dirty="0" err="1" smtClean="0"/>
              <a:t>Macrostate</a:t>
            </a:r>
            <a:r>
              <a:rPr lang="en-AU" sz="2800" dirty="0" smtClean="0"/>
              <a:t>: a set of microstates that share some property or behaviour of interest 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Application: Morality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Morality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124744"/>
            <a:ext cx="78488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Moral statements refer to complex sets of physical states (ethical naturalism)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err="1" smtClean="0"/>
              <a:t>Macrostates</a:t>
            </a:r>
            <a:r>
              <a:rPr lang="en-AU" sz="2800" dirty="0" smtClean="0"/>
              <a:t>: morally good states of affairs facilitate human flourishing and impede misery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Microstates: biological, social, political...</a:t>
            </a:r>
          </a:p>
        </p:txBody>
      </p:sp>
      <p:pic>
        <p:nvPicPr>
          <p:cNvPr id="18434" name="Picture 2" descr="http://proutglobe.org/wp-content/uploads/morality-672x372.jpg"/>
          <p:cNvPicPr>
            <a:picLocks noChangeAspect="1" noChangeArrowheads="1"/>
          </p:cNvPicPr>
          <p:nvPr/>
        </p:nvPicPr>
        <p:blipFill>
          <a:blip r:embed="rId3" cstate="print"/>
          <a:srcRect l="6750" r="5501" b="19452"/>
          <a:stretch>
            <a:fillRect/>
          </a:stretch>
        </p:blipFill>
        <p:spPr bwMode="auto">
          <a:xfrm>
            <a:off x="2195736" y="4365104"/>
            <a:ext cx="4536504" cy="2305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Morality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340768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Morality is real and objective, based on characteristics of the natural world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 need for anything beyond nature to account for morality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Moral progress is possible as we learn more about human suffering and flourishing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Advantages of Naturalism</a:t>
            </a:r>
          </a:p>
          <a:p>
            <a:pPr algn="ctr"/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Advantages of Naturalism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81651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Parsimony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Explanatory power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Paradoxes of identity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Parsimony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81651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Naturalism is a minimal ontology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Can we account for what we need with so little?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If yes, no need to postulate anything else (Ockham's razor)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Parsimony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http://jamesferronanderson.com/wp-content/uploads/2014/07/quote-i-have-no-need-for-that-hypothesis-pierre-laplace-3075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238" y="2204864"/>
            <a:ext cx="7376170" cy="3471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Explanatory Power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81651"/>
            <a:ext cx="82809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Non-natural entities are understood to be fundamentally mysterious and inexplicable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subject to regular causal laws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Thus they cannot give us explanatory power to account for other phenomena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Explanatory Power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1484784"/>
            <a:ext cx="6120680" cy="44644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3266981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  <p:sp>
        <p:nvSpPr>
          <p:cNvPr id="13" name="Rectangle 12"/>
          <p:cNvSpPr/>
          <p:nvPr/>
        </p:nvSpPr>
        <p:spPr>
          <a:xfrm>
            <a:off x="3275856" y="6021288"/>
            <a:ext cx="2557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Things that exist</a:t>
            </a:r>
            <a:endParaRPr lang="en-AU" sz="2800" dirty="0"/>
          </a:p>
        </p:txBody>
      </p:sp>
      <p:sp>
        <p:nvSpPr>
          <p:cNvPr id="15" name="Rectangle 14"/>
          <p:cNvSpPr/>
          <p:nvPr/>
        </p:nvSpPr>
        <p:spPr>
          <a:xfrm>
            <a:off x="1547664" y="3212976"/>
            <a:ext cx="2365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Non-natural entities</a:t>
            </a:r>
            <a:endParaRPr lang="en-A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707904" y="1556792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4" name="TextBox 13"/>
          <p:cNvSpPr txBox="1"/>
          <p:nvPr/>
        </p:nvSpPr>
        <p:spPr>
          <a:xfrm>
            <a:off x="3059832" y="2084655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4221088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7" name="TextBox 16"/>
          <p:cNvSpPr txBox="1"/>
          <p:nvPr/>
        </p:nvSpPr>
        <p:spPr>
          <a:xfrm>
            <a:off x="2195736" y="220486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8" name="TextBox 17"/>
          <p:cNvSpPr txBox="1"/>
          <p:nvPr/>
        </p:nvSpPr>
        <p:spPr>
          <a:xfrm>
            <a:off x="2123728" y="4077072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sp>
        <p:nvSpPr>
          <p:cNvPr id="19" name="TextBox 18"/>
          <p:cNvSpPr txBox="1"/>
          <p:nvPr/>
        </p:nvSpPr>
        <p:spPr>
          <a:xfrm>
            <a:off x="3923928" y="472514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 smtClean="0"/>
              <a:t>?</a:t>
            </a:r>
            <a:endParaRPr lang="en-AU" sz="7200" dirty="0"/>
          </a:p>
        </p:txBody>
      </p:sp>
      <p:pic>
        <p:nvPicPr>
          <p:cNvPr id="56324" name="Picture 4" descr="Image result for equ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155826"/>
            <a:ext cx="1800200" cy="929358"/>
          </a:xfrm>
          <a:prstGeom prst="rect">
            <a:avLst/>
          </a:prstGeom>
          <a:noFill/>
        </p:spPr>
      </p:pic>
      <p:pic>
        <p:nvPicPr>
          <p:cNvPr id="56326" name="Picture 6" descr="http://www.chemanager-online.com/sites/chemanager-online.com/files/images/special/1787_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204864"/>
            <a:ext cx="1080120" cy="1057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Explanatory Power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923928" y="1916832"/>
            <a:ext cx="3744416" cy="3528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3266981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dirty="0" smtClean="0"/>
              <a:t>Things that are part of nature</a:t>
            </a:r>
            <a:endParaRPr lang="en-AU" sz="2800" dirty="0"/>
          </a:p>
        </p:txBody>
      </p:sp>
      <p:pic>
        <p:nvPicPr>
          <p:cNvPr id="56324" name="Picture 4" descr="Image result for equ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155826"/>
            <a:ext cx="1800200" cy="929358"/>
          </a:xfrm>
          <a:prstGeom prst="rect">
            <a:avLst/>
          </a:prstGeom>
          <a:noFill/>
        </p:spPr>
      </p:pic>
      <p:pic>
        <p:nvPicPr>
          <p:cNvPr id="56326" name="Picture 6" descr="http://www.chemanager-online.com/sites/chemanager-online.com/files/images/special/1787_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204864"/>
            <a:ext cx="1080120" cy="1057247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652439" y="6021288"/>
            <a:ext cx="7638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800" dirty="0" smtClean="0"/>
              <a:t>{Things that exist} = {Things that are part of nature}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Paradoxes of Identity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theblackswansongs.files.wordpress.com/2016/08/theseus-1.png"/>
          <p:cNvPicPr>
            <a:picLocks noChangeAspect="1" noChangeArrowheads="1"/>
          </p:cNvPicPr>
          <p:nvPr/>
        </p:nvPicPr>
        <p:blipFill>
          <a:blip r:embed="rId3" cstate="print"/>
          <a:srcRect t="18400" r="15517"/>
          <a:stretch>
            <a:fillRect/>
          </a:stretch>
        </p:blipFill>
        <p:spPr bwMode="auto">
          <a:xfrm>
            <a:off x="1043608" y="2045139"/>
            <a:ext cx="7056784" cy="3832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Paradoxes of Identity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81651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Many other related paradoxes of identity, change, personal continuity, etc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Trouble arises from granting macroscopic complex objects fundamental ontological standing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Resolved by </a:t>
            </a:r>
            <a:r>
              <a:rPr lang="en-AU" sz="2800" dirty="0" smtClean="0"/>
              <a:t>using the language </a:t>
            </a:r>
            <a:r>
              <a:rPr lang="en-AU" sz="2800" dirty="0" smtClean="0"/>
              <a:t>of macrostates; how broadly or narrowly are they defined?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Paradoxes of Identity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http://s3-euw1-ap-pe-ws4-cws-images.ri-prod.s3.amazonaws.com/9781444122435/figures/Fig-11-7.jpg"/>
          <p:cNvPicPr>
            <a:picLocks noChangeAspect="1" noChangeArrowheads="1"/>
          </p:cNvPicPr>
          <p:nvPr/>
        </p:nvPicPr>
        <p:blipFill>
          <a:blip r:embed="rId3" cstate="print"/>
          <a:srcRect t="1839" b="11711"/>
          <a:stretch>
            <a:fillRect/>
          </a:stretch>
        </p:blipFill>
        <p:spPr bwMode="auto">
          <a:xfrm>
            <a:off x="827584" y="1700808"/>
            <a:ext cx="7488832" cy="316575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95536" y="5157192"/>
            <a:ext cx="8280920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Reductionism reframes these puzzles into semantic </a:t>
            </a:r>
            <a:r>
              <a:rPr lang="en-AU" sz="2800" dirty="0" smtClean="0"/>
              <a:t>disputes without ontological </a:t>
            </a:r>
            <a:r>
              <a:rPr lang="en-AU" sz="2800" dirty="0" smtClean="0"/>
              <a:t>import.</a:t>
            </a:r>
            <a:endParaRPr lang="en-AU" sz="2800" dirty="0"/>
          </a:p>
        </p:txBody>
      </p:sp>
      <p:pic>
        <p:nvPicPr>
          <p:cNvPr id="9" name="Picture 2" descr="https://theblackswansongs.files.wordpress.com/2016/08/theseus-1.png"/>
          <p:cNvPicPr>
            <a:picLocks noChangeAspect="1" noChangeArrowheads="1"/>
          </p:cNvPicPr>
          <p:nvPr/>
        </p:nvPicPr>
        <p:blipFill>
          <a:blip r:embed="rId4" cstate="print"/>
          <a:srcRect l="62069" t="18400" r="15517" b="58266"/>
          <a:stretch>
            <a:fillRect/>
          </a:stretch>
        </p:blipFill>
        <p:spPr bwMode="auto">
          <a:xfrm>
            <a:off x="6804248" y="1844824"/>
            <a:ext cx="630004" cy="368750"/>
          </a:xfrm>
          <a:prstGeom prst="rect">
            <a:avLst/>
          </a:prstGeom>
          <a:noFill/>
        </p:spPr>
      </p:pic>
      <p:pic>
        <p:nvPicPr>
          <p:cNvPr id="10" name="Picture 2" descr="https://theblackswansongs.files.wordpress.com/2016/08/theseus-1.png"/>
          <p:cNvPicPr>
            <a:picLocks noChangeAspect="1" noChangeArrowheads="1"/>
          </p:cNvPicPr>
          <p:nvPr/>
        </p:nvPicPr>
        <p:blipFill>
          <a:blip r:embed="rId4" cstate="print"/>
          <a:srcRect l="62069" t="39866" r="15517" b="39051"/>
          <a:stretch>
            <a:fillRect/>
          </a:stretch>
        </p:blipFill>
        <p:spPr bwMode="auto">
          <a:xfrm>
            <a:off x="7524328" y="2564904"/>
            <a:ext cx="720080" cy="380812"/>
          </a:xfrm>
          <a:prstGeom prst="rect">
            <a:avLst/>
          </a:prstGeom>
          <a:noFill/>
        </p:spPr>
      </p:pic>
      <p:pic>
        <p:nvPicPr>
          <p:cNvPr id="11" name="Picture 2" descr="https://theblackswansongs.files.wordpress.com/2016/08/theseus-1.png"/>
          <p:cNvPicPr>
            <a:picLocks noChangeAspect="1" noChangeArrowheads="1"/>
          </p:cNvPicPr>
          <p:nvPr/>
        </p:nvPicPr>
        <p:blipFill>
          <a:blip r:embed="rId4" cstate="print"/>
          <a:srcRect l="862" t="21801" r="81896" b="52133"/>
          <a:stretch>
            <a:fillRect/>
          </a:stretch>
        </p:blipFill>
        <p:spPr bwMode="auto">
          <a:xfrm>
            <a:off x="6540492" y="2480312"/>
            <a:ext cx="504056" cy="428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Summary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39552" y="1268760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Principle 1: </a:t>
            </a:r>
            <a:r>
              <a:rPr lang="en-AU" sz="2800" dirty="0" smtClean="0"/>
              <a:t>Naturalism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Principle 2: Nominalism</a:t>
            </a:r>
            <a:endParaRPr lang="en-AU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Principle </a:t>
            </a:r>
            <a:r>
              <a:rPr lang="en-AU" sz="2800" dirty="0" smtClean="0"/>
              <a:t>3: </a:t>
            </a:r>
            <a:r>
              <a:rPr lang="en-AU" sz="2800" dirty="0" smtClean="0"/>
              <a:t>Reductionism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Application: Morality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Arguments for reductive naturalism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AU" sz="2800" dirty="0" smtClean="0"/>
              <a:t> Parsimony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AU" sz="2800" dirty="0" smtClean="0"/>
              <a:t> Explanatory power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AU" sz="2800" dirty="0" smtClean="0"/>
              <a:t> Paradoxes of identity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Influential Thinkers</a:t>
            </a:r>
            <a:endParaRPr lang="en-AU" sz="5400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168" y="3212976"/>
            <a:ext cx="2448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Willard </a:t>
            </a:r>
            <a:r>
              <a:rPr lang="en-AU" sz="2800" dirty="0" err="1" smtClean="0"/>
              <a:t>Quine</a:t>
            </a:r>
            <a:endParaRPr lang="en-AU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9552" y="3194392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David Hume</a:t>
            </a:r>
            <a:endParaRPr lang="en-A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5997509"/>
            <a:ext cx="2520280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Peter Railton</a:t>
            </a:r>
            <a:endParaRPr lang="en-A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5997509"/>
            <a:ext cx="2520280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Daniel Dennett</a:t>
            </a:r>
            <a:endParaRPr lang="en-AU" sz="2800" dirty="0"/>
          </a:p>
        </p:txBody>
      </p:sp>
      <p:pic>
        <p:nvPicPr>
          <p:cNvPr id="80900" name="Picture 4" descr="https://i.ytimg.com/vi/B2fLyvsHHaQ/hqdefault.jpg"/>
          <p:cNvPicPr>
            <a:picLocks noChangeAspect="1" noChangeArrowheads="1"/>
          </p:cNvPicPr>
          <p:nvPr/>
        </p:nvPicPr>
        <p:blipFill>
          <a:blip r:embed="rId3" cstate="print"/>
          <a:srcRect l="16367" r="22473"/>
          <a:stretch>
            <a:fillRect/>
          </a:stretch>
        </p:blipFill>
        <p:spPr bwMode="auto">
          <a:xfrm>
            <a:off x="6372200" y="1237740"/>
            <a:ext cx="1728193" cy="2119252"/>
          </a:xfrm>
          <a:prstGeom prst="rect">
            <a:avLst/>
          </a:prstGeom>
          <a:noFill/>
        </p:spPr>
      </p:pic>
      <p:pic>
        <p:nvPicPr>
          <p:cNvPr id="80902" name="Picture 6" descr="https://www.prospectmagazine.co.uk/wp-content/uploads/2014/07/Daniel-Dennett.jpg?x70120"/>
          <p:cNvPicPr>
            <a:picLocks noChangeAspect="1" noChangeArrowheads="1"/>
          </p:cNvPicPr>
          <p:nvPr/>
        </p:nvPicPr>
        <p:blipFill>
          <a:blip r:embed="rId4" cstate="print"/>
          <a:srcRect l="3778" r="5540"/>
          <a:stretch>
            <a:fillRect/>
          </a:stretch>
        </p:blipFill>
        <p:spPr bwMode="auto">
          <a:xfrm>
            <a:off x="6372200" y="4034654"/>
            <a:ext cx="1728192" cy="2130650"/>
          </a:xfrm>
          <a:prstGeom prst="rect">
            <a:avLst/>
          </a:prstGeom>
          <a:noFill/>
        </p:spPr>
      </p:pic>
      <p:pic>
        <p:nvPicPr>
          <p:cNvPr id="80904" name="Picture 8" descr="http://www.philosophybasics.com/photos/hume.jpg"/>
          <p:cNvPicPr>
            <a:picLocks noChangeAspect="1" noChangeArrowheads="1"/>
          </p:cNvPicPr>
          <p:nvPr/>
        </p:nvPicPr>
        <p:blipFill>
          <a:blip r:embed="rId5" cstate="print"/>
          <a:srcRect t="6665" b="3359"/>
          <a:stretch>
            <a:fillRect/>
          </a:stretch>
        </p:blipFill>
        <p:spPr bwMode="auto">
          <a:xfrm>
            <a:off x="683568" y="1268760"/>
            <a:ext cx="1728192" cy="2120963"/>
          </a:xfrm>
          <a:prstGeom prst="rect">
            <a:avLst/>
          </a:prstGeom>
          <a:noFill/>
        </p:spPr>
      </p:pic>
      <p:pic>
        <p:nvPicPr>
          <p:cNvPr id="80906" name="Picture 10" descr="https://lsa.umich.edu/philosophy/people/faculty/prailton/_jcr_content/profileImage.transform/profile_portrait/image.jpg"/>
          <p:cNvPicPr>
            <a:picLocks noChangeAspect="1" noChangeArrowheads="1"/>
          </p:cNvPicPr>
          <p:nvPr/>
        </p:nvPicPr>
        <p:blipFill>
          <a:blip r:embed="rId6" cstate="print"/>
          <a:srcRect t="6153" b="3162"/>
          <a:stretch>
            <a:fillRect/>
          </a:stretch>
        </p:blipFill>
        <p:spPr bwMode="auto">
          <a:xfrm>
            <a:off x="3563888" y="4005064"/>
            <a:ext cx="1609328" cy="2121465"/>
          </a:xfrm>
          <a:prstGeom prst="rect">
            <a:avLst/>
          </a:prstGeom>
          <a:noFill/>
        </p:spPr>
      </p:pic>
      <p:pic>
        <p:nvPicPr>
          <p:cNvPr id="80908" name="Picture 12" descr="https://media1.britannica.com/eb-media/51/23351-004-4286D6B7.jpg"/>
          <p:cNvPicPr>
            <a:picLocks noChangeAspect="1" noChangeArrowheads="1"/>
          </p:cNvPicPr>
          <p:nvPr/>
        </p:nvPicPr>
        <p:blipFill>
          <a:blip r:embed="rId7" cstate="print"/>
          <a:srcRect t="2880" b="12256"/>
          <a:stretch>
            <a:fillRect/>
          </a:stretch>
        </p:blipFill>
        <p:spPr bwMode="auto">
          <a:xfrm>
            <a:off x="3491880" y="1268760"/>
            <a:ext cx="1728192" cy="212214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131840" y="3212976"/>
            <a:ext cx="2664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Bertrand Russell</a:t>
            </a:r>
            <a:endParaRPr lang="en-A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5949280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Hilary Putman</a:t>
            </a:r>
            <a:endParaRPr lang="en-AU" sz="2800" dirty="0"/>
          </a:p>
        </p:txBody>
      </p:sp>
      <p:pic>
        <p:nvPicPr>
          <p:cNvPr id="18" name="Picture 2" descr="Hilary Putnam.jpg"/>
          <p:cNvPicPr>
            <a:picLocks noChangeAspect="1" noChangeArrowheads="1"/>
          </p:cNvPicPr>
          <p:nvPr/>
        </p:nvPicPr>
        <p:blipFill>
          <a:blip r:embed="rId8" cstate="print"/>
          <a:srcRect b="14106"/>
          <a:stretch>
            <a:fillRect/>
          </a:stretch>
        </p:blipFill>
        <p:spPr bwMode="auto">
          <a:xfrm>
            <a:off x="683568" y="4005064"/>
            <a:ext cx="1728192" cy="2112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Rebuttals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 Cluttered Ontology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547664" y="1484784"/>
            <a:ext cx="6120680" cy="44644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pic>
        <p:nvPicPr>
          <p:cNvPr id="8" name="Picture 14" descr="Image result for plant"/>
          <p:cNvPicPr>
            <a:picLocks noChangeAspect="1" noChangeArrowheads="1"/>
          </p:cNvPicPr>
          <p:nvPr/>
        </p:nvPicPr>
        <p:blipFill>
          <a:blip r:embed="rId3" cstate="print"/>
          <a:srcRect l="12012" r="12483"/>
          <a:stretch>
            <a:fillRect/>
          </a:stretch>
        </p:blipFill>
        <p:spPr bwMode="auto">
          <a:xfrm>
            <a:off x="2195736" y="3356992"/>
            <a:ext cx="1368152" cy="1020063"/>
          </a:xfrm>
          <a:prstGeom prst="rect">
            <a:avLst/>
          </a:prstGeom>
          <a:noFill/>
        </p:spPr>
      </p:pic>
      <p:pic>
        <p:nvPicPr>
          <p:cNvPr id="9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6110" y="2060848"/>
            <a:ext cx="1221954" cy="1082537"/>
          </a:xfrm>
          <a:prstGeom prst="rect">
            <a:avLst/>
          </a:prstGeom>
          <a:noFill/>
        </p:spPr>
      </p:pic>
      <p:pic>
        <p:nvPicPr>
          <p:cNvPr id="10" name="Picture 2" descr="http://3.bp.blogspot.com/-v5Rs7OrfUEI/T7WKRN63p7I/AAAAAAAAAto/o6YnL4XLKdY/s1600/Ashmolean:plato:solids.gif"/>
          <p:cNvPicPr>
            <a:picLocks noChangeAspect="1" noChangeArrowheads="1"/>
          </p:cNvPicPr>
          <p:nvPr/>
        </p:nvPicPr>
        <p:blipFill>
          <a:blip r:embed="rId5" cstate="print"/>
          <a:srcRect l="21875" t="34536" r="59375" b="40479"/>
          <a:stretch>
            <a:fillRect/>
          </a:stretch>
        </p:blipFill>
        <p:spPr bwMode="auto">
          <a:xfrm>
            <a:off x="4067944" y="4581128"/>
            <a:ext cx="792088" cy="792088"/>
          </a:xfrm>
          <a:prstGeom prst="rect">
            <a:avLst/>
          </a:prstGeom>
          <a:noFill/>
        </p:spPr>
      </p:pic>
      <p:pic>
        <p:nvPicPr>
          <p:cNvPr id="11" name="Picture 4" descr="Image result for go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3212976"/>
            <a:ext cx="1584176" cy="1231131"/>
          </a:xfrm>
          <a:prstGeom prst="rect">
            <a:avLst/>
          </a:prstGeom>
          <a:noFill/>
        </p:spPr>
      </p:pic>
      <p:sp>
        <p:nvSpPr>
          <p:cNvPr id="12" name="Curved Right Arrow 11"/>
          <p:cNvSpPr/>
          <p:nvPr/>
        </p:nvSpPr>
        <p:spPr>
          <a:xfrm rot="2104044">
            <a:off x="2843808" y="2276872"/>
            <a:ext cx="576064" cy="8640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 rot="17401217">
            <a:off x="3065515" y="4449533"/>
            <a:ext cx="564697" cy="10204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4" name="Curved Right Arrow 13"/>
          <p:cNvSpPr/>
          <p:nvPr/>
        </p:nvSpPr>
        <p:spPr>
          <a:xfrm rot="13893961">
            <a:off x="5305503" y="4571260"/>
            <a:ext cx="576064" cy="8640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 rot="7981180">
            <a:off x="5516438" y="2134151"/>
            <a:ext cx="576064" cy="8640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3779912" y="3645024"/>
            <a:ext cx="1512168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Left-Right Arrow 19"/>
          <p:cNvSpPr/>
          <p:nvPr/>
        </p:nvSpPr>
        <p:spPr>
          <a:xfrm rot="16200000">
            <a:off x="3883732" y="3685220"/>
            <a:ext cx="1304528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 Simple Ontology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547664" y="1484784"/>
            <a:ext cx="6120680" cy="44644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schemeClr val="tx1"/>
              </a:solidFill>
            </a:endParaRPr>
          </a:p>
        </p:txBody>
      </p:sp>
      <p:pic>
        <p:nvPicPr>
          <p:cNvPr id="9" name="Picture 16" descr="https://suchideas.com/articles/physics/quantum/feynman-diagrams-virtual-particles/_static/moll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6110" y="2060848"/>
            <a:ext cx="1221954" cy="1082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Carving Nature at its Joints?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3528" y="1052736"/>
            <a:ext cx="8568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dirty="0" smtClean="0"/>
              <a:t>Very hard to give any complex object a precise definition</a:t>
            </a:r>
            <a:endParaRPr lang="en-AU" sz="2800" dirty="0" smtClean="0"/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88840"/>
            <a:ext cx="2259769" cy="4481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6261" name="Picture 5" descr="https://image.slidesharecdn.com/planets-120322092407-phpapp02/95/planets-21-728.jpg?cb=13324086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916832"/>
            <a:ext cx="2688298" cy="2016224"/>
          </a:xfrm>
          <a:prstGeom prst="rect">
            <a:avLst/>
          </a:prstGeom>
          <a:noFill/>
        </p:spPr>
      </p:pic>
      <p:pic>
        <p:nvPicPr>
          <p:cNvPr id="962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3861048"/>
            <a:ext cx="3183355" cy="2653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6264" name="Picture 8" descr="http://pediaa.com/wp-content/uploads/2017/06/Difference-Between-Cladogram-and-Phylogenetic-Tree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1916832"/>
            <a:ext cx="3312368" cy="1809382"/>
          </a:xfrm>
          <a:prstGeom prst="rect">
            <a:avLst/>
          </a:prstGeom>
          <a:noFill/>
        </p:spPr>
      </p:pic>
      <p:pic>
        <p:nvPicPr>
          <p:cNvPr id="9626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4274182"/>
            <a:ext cx="2808312" cy="206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 Puzzling Ontology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5536" y="1181651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How do we establish the boundaries between universals and between particulars? </a:t>
            </a:r>
            <a:endParaRPr lang="en-AU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How </a:t>
            </a:r>
            <a:r>
              <a:rPr lang="en-AU" sz="2800" dirty="0" smtClean="0"/>
              <a:t>do objects have causal powers beyond those of their component parts?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How do particulars ‘instantiate’ abstract objects if abstract objects have no causal powers?</a:t>
            </a:r>
            <a:endParaRPr lang="en-AU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How to reconcile abstract objects with divine aseity?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Et cetera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Lack of Explanatory Power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762" name="Picture 2" descr="https://richardjoldale.files.wordpress.com/2015/04/god-and-adam.jpg"/>
          <p:cNvPicPr>
            <a:picLocks noChangeAspect="1" noChangeArrowheads="1"/>
          </p:cNvPicPr>
          <p:nvPr/>
        </p:nvPicPr>
        <p:blipFill>
          <a:blip r:embed="rId3" cstate="print"/>
          <a:srcRect l="36181" b="4912"/>
          <a:stretch>
            <a:fillRect/>
          </a:stretch>
        </p:blipFill>
        <p:spPr bwMode="auto">
          <a:xfrm>
            <a:off x="3491880" y="1844824"/>
            <a:ext cx="4761366" cy="309634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115616" y="1052736"/>
            <a:ext cx="6303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/>
              <a:t>A</a:t>
            </a:r>
            <a:endParaRPr lang="en-AU" sz="6000" dirty="0"/>
          </a:p>
        </p:txBody>
      </p:sp>
      <p:sp>
        <p:nvSpPr>
          <p:cNvPr id="17" name="TextBox 16"/>
          <p:cNvSpPr txBox="1"/>
          <p:nvPr/>
        </p:nvSpPr>
        <p:spPr>
          <a:xfrm>
            <a:off x="1115616" y="2204864"/>
            <a:ext cx="6030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/>
              <a:t>B</a:t>
            </a:r>
            <a:endParaRPr lang="en-AU" sz="6000" dirty="0"/>
          </a:p>
        </p:txBody>
      </p:sp>
      <p:sp>
        <p:nvSpPr>
          <p:cNvPr id="18" name="TextBox 17"/>
          <p:cNvSpPr txBox="1"/>
          <p:nvPr/>
        </p:nvSpPr>
        <p:spPr>
          <a:xfrm>
            <a:off x="1115616" y="3429000"/>
            <a:ext cx="6030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/>
              <a:t>C</a:t>
            </a:r>
            <a:endParaRPr lang="en-AU" sz="6000" dirty="0"/>
          </a:p>
        </p:txBody>
      </p:sp>
      <p:sp>
        <p:nvSpPr>
          <p:cNvPr id="21" name="TextBox 20"/>
          <p:cNvSpPr txBox="1"/>
          <p:nvPr/>
        </p:nvSpPr>
        <p:spPr>
          <a:xfrm>
            <a:off x="1115616" y="4725144"/>
            <a:ext cx="6575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 smtClean="0"/>
              <a:t>D</a:t>
            </a:r>
            <a:endParaRPr lang="en-AU" sz="6000" dirty="0"/>
          </a:p>
        </p:txBody>
      </p:sp>
      <p:sp>
        <p:nvSpPr>
          <p:cNvPr id="22" name="Right Arrow 21"/>
          <p:cNvSpPr/>
          <p:nvPr/>
        </p:nvSpPr>
        <p:spPr>
          <a:xfrm rot="13183160">
            <a:off x="1562104" y="2268175"/>
            <a:ext cx="2039256" cy="105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 rot="8110193">
            <a:off x="1547598" y="4284161"/>
            <a:ext cx="2223779" cy="104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ight Arrow 23"/>
          <p:cNvSpPr/>
          <p:nvPr/>
        </p:nvSpPr>
        <p:spPr>
          <a:xfrm rot="9584292">
            <a:off x="1732332" y="3642442"/>
            <a:ext cx="1669470" cy="1172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ight Arrow 24"/>
          <p:cNvSpPr/>
          <p:nvPr/>
        </p:nvSpPr>
        <p:spPr>
          <a:xfrm rot="11893734">
            <a:off x="1666160" y="2974779"/>
            <a:ext cx="1717836" cy="112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179512" y="5715253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If God could do </a:t>
            </a:r>
            <a:r>
              <a:rPr lang="en-AU" sz="2800" i="1" dirty="0" smtClean="0"/>
              <a:t>anything</a:t>
            </a:r>
            <a:r>
              <a:rPr lang="en-AU" sz="2800" dirty="0" smtClean="0"/>
              <a:t>, he can never be used to </a:t>
            </a:r>
            <a:r>
              <a:rPr lang="en-AU" sz="2800" i="1" dirty="0" smtClean="0"/>
              <a:t>explain</a:t>
            </a:r>
            <a:r>
              <a:rPr lang="en-AU" sz="2800" dirty="0" smtClean="0"/>
              <a:t> anything – </a:t>
            </a:r>
            <a:r>
              <a:rPr lang="en-AU" sz="2800" i="1" dirty="0" smtClean="0"/>
              <a:t>unless</a:t>
            </a:r>
            <a:r>
              <a:rPr lang="en-AU" sz="2800" dirty="0" smtClean="0"/>
              <a:t> you already have a theology.</a:t>
            </a:r>
            <a:endParaRPr lang="en-AU" sz="28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1979712" y="3524815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4800" dirty="0" smtClean="0"/>
              <a:t>??</a:t>
            </a:r>
            <a:endParaRPr lang="en-AU" sz="48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979712" y="1916832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4800" dirty="0" smtClean="0"/>
              <a:t>??</a:t>
            </a:r>
            <a:endParaRPr lang="en-AU" sz="48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1907704" y="2732727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4800" dirty="0" smtClean="0"/>
              <a:t>??</a:t>
            </a:r>
            <a:endParaRPr lang="en-AU" sz="48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2339752" y="1268760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4800" dirty="0" smtClean="0"/>
              <a:t>??</a:t>
            </a:r>
            <a:endParaRPr lang="en-AU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Other Slides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Mind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268760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Mental states are real (contra behaviourism); supervene on physical states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Free will exists as an emergent property of a fundamentally causal system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‘How’ questions now amenable to scientific inquiry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A place for the mind in nature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Mind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196752"/>
            <a:ext cx="80648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Mental states are complex sets of physical states (materialist functionalism)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Mental </a:t>
            </a:r>
            <a:r>
              <a:rPr lang="en-AU" sz="2800" dirty="0" err="1" smtClean="0"/>
              <a:t>macrostates</a:t>
            </a:r>
            <a:r>
              <a:rPr lang="en-AU" sz="2800" dirty="0" smtClean="0"/>
              <a:t>: states of deciding, perceiving, remembering, etc – abstract states of complex system</a:t>
            </a:r>
          </a:p>
          <a:p>
            <a:pPr>
              <a:lnSpc>
                <a:spcPct val="150000"/>
              </a:lnSpc>
            </a:pPr>
            <a:endParaRPr lang="en-AU" sz="2800" dirty="0"/>
          </a:p>
        </p:txBody>
      </p:sp>
      <p:pic>
        <p:nvPicPr>
          <p:cNvPr id="10242" name="Picture 2" descr="http://images.clipartpanda.com/thinking-clipart-clip_art_illustration_of_a_cat_thinking_about_eating_fish_0071-0908-3115-3901_SM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874549"/>
            <a:ext cx="2016224" cy="2419469"/>
          </a:xfrm>
          <a:prstGeom prst="rect">
            <a:avLst/>
          </a:prstGeom>
          <a:noFill/>
        </p:spPr>
      </p:pic>
      <p:pic>
        <p:nvPicPr>
          <p:cNvPr id="10244" name="Picture 4" descr="http://dingo.care2.com/pictures/greenliving/uploads/2014/11/deciding-on-fruit-over-desse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306597"/>
            <a:ext cx="2664296" cy="2146739"/>
          </a:xfrm>
          <a:prstGeom prst="rect">
            <a:avLst/>
          </a:prstGeom>
          <a:noFill/>
        </p:spPr>
      </p:pic>
      <p:pic>
        <p:nvPicPr>
          <p:cNvPr id="10246" name="Picture 6" descr="Image result for percep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4234589"/>
            <a:ext cx="2520280" cy="2172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The Mind in Nature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322" name="Picture 2" descr="https://qwg2b3m869-flywheel.netdna-ssl.com/wp-content/uploads/2015/09/artificial-intelligence-compani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7665" y="4592065"/>
            <a:ext cx="2319646" cy="2077295"/>
          </a:xfrm>
          <a:prstGeom prst="rect">
            <a:avLst/>
          </a:prstGeom>
          <a:noFill/>
        </p:spPr>
      </p:pic>
      <p:pic>
        <p:nvPicPr>
          <p:cNvPr id="56324" name="Picture 4" descr="Image result for human br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161" y="4763619"/>
            <a:ext cx="2657695" cy="1772662"/>
          </a:xfrm>
          <a:prstGeom prst="rect">
            <a:avLst/>
          </a:prstGeom>
          <a:noFill/>
        </p:spPr>
      </p:pic>
      <p:pic>
        <p:nvPicPr>
          <p:cNvPr id="56326" name="Picture 6" descr="https://holykaw.alltop.com/wp-content/uploads/2011/05/25759244-media_httpfarm5static_AEFfx.jpg"/>
          <p:cNvPicPr>
            <a:picLocks noChangeAspect="1" noChangeArrowheads="1"/>
          </p:cNvPicPr>
          <p:nvPr/>
        </p:nvPicPr>
        <p:blipFill>
          <a:blip r:embed="rId5" cstate="print"/>
          <a:srcRect r="39386" b="28517"/>
          <a:stretch>
            <a:fillRect/>
          </a:stretch>
        </p:blipFill>
        <p:spPr bwMode="auto">
          <a:xfrm>
            <a:off x="6228184" y="4725144"/>
            <a:ext cx="1960439" cy="1797069"/>
          </a:xfrm>
          <a:prstGeom prst="rect">
            <a:avLst/>
          </a:prstGeom>
          <a:noFill/>
        </p:spPr>
      </p:pic>
      <p:sp>
        <p:nvSpPr>
          <p:cNvPr id="11" name="Cloud Callout 10"/>
          <p:cNvSpPr/>
          <p:nvPr/>
        </p:nvSpPr>
        <p:spPr>
          <a:xfrm>
            <a:off x="3259633" y="1855762"/>
            <a:ext cx="2952328" cy="1917848"/>
          </a:xfrm>
          <a:prstGeom prst="cloudCallout">
            <a:avLst>
              <a:gd name="adj1" fmla="val -72007"/>
              <a:gd name="adj2" fmla="val 8451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Cloud Callout 11"/>
          <p:cNvSpPr/>
          <p:nvPr/>
        </p:nvSpPr>
        <p:spPr>
          <a:xfrm>
            <a:off x="3259633" y="1855762"/>
            <a:ext cx="2952328" cy="1917848"/>
          </a:xfrm>
          <a:prstGeom prst="cloudCallout">
            <a:avLst>
              <a:gd name="adj1" fmla="val -9043"/>
              <a:gd name="adj2" fmla="val 8492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Cloud Callout 12"/>
          <p:cNvSpPr/>
          <p:nvPr/>
        </p:nvSpPr>
        <p:spPr>
          <a:xfrm>
            <a:off x="3259633" y="1855762"/>
            <a:ext cx="2952328" cy="1917848"/>
          </a:xfrm>
          <a:prstGeom prst="cloudCallout">
            <a:avLst>
              <a:gd name="adj1" fmla="val 77780"/>
              <a:gd name="adj2" fmla="val 8748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6328" name="Picture 8" descr="http://www.selfhelpexplained.com/wp-content/uploads/2013/04/How-Logical-Thinking-Subliminal-Messages-Wor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180059"/>
            <a:ext cx="1259877" cy="1259878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539552" y="1052736"/>
            <a:ext cx="8064896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Microstates: multiple </a:t>
            </a:r>
            <a:r>
              <a:rPr lang="en-AU" sz="2800" dirty="0" err="1" smtClean="0"/>
              <a:t>realisability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Philosophical Method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9552" y="1196752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AU" sz="2800" dirty="0" smtClean="0"/>
              <a:t>Use conceptual analysis to determine what </a:t>
            </a:r>
            <a:r>
              <a:rPr lang="en-AU" sz="2800" dirty="0" err="1" smtClean="0"/>
              <a:t>macrostates</a:t>
            </a:r>
            <a:r>
              <a:rPr lang="en-AU" sz="2800" dirty="0" smtClean="0"/>
              <a:t> our concepts refer to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AU" sz="2800" dirty="0" smtClean="0"/>
              <a:t>Use empirical analysis to identify which (if any) microstates instantiate those </a:t>
            </a:r>
            <a:r>
              <a:rPr lang="en-AU" sz="2800" dirty="0" err="1" smtClean="0"/>
              <a:t>macrostates</a:t>
            </a:r>
            <a:endParaRPr lang="en-AU" sz="28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AU" sz="2800" dirty="0" smtClean="0"/>
              <a:t>Iterate between the two until reaching reflective equilibrium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6163</TotalTime>
  <Words>1013</Words>
  <Application>Microsoft Office PowerPoint</Application>
  <PresentationFormat>On-screen Show (4:3)</PresentationFormat>
  <Paragraphs>190</Paragraphs>
  <Slides>46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A Naturalistic Worldview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fods12@gmail.com</cp:lastModifiedBy>
  <cp:revision>471</cp:revision>
  <dcterms:created xsi:type="dcterms:W3CDTF">2014-03-21T04:49:25Z</dcterms:created>
  <dcterms:modified xsi:type="dcterms:W3CDTF">2017-08-23T12:21:48Z</dcterms:modified>
</cp:coreProperties>
</file>