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7" r:id="rId3"/>
    <p:sldId id="318" r:id="rId4"/>
    <p:sldId id="324" r:id="rId5"/>
    <p:sldId id="319" r:id="rId6"/>
    <p:sldId id="320" r:id="rId7"/>
    <p:sldId id="321" r:id="rId8"/>
    <p:sldId id="322" r:id="rId9"/>
    <p:sldId id="323" r:id="rId10"/>
    <p:sldId id="325" r:id="rId11"/>
    <p:sldId id="326" r:id="rId12"/>
    <p:sldId id="327" r:id="rId13"/>
    <p:sldId id="328" r:id="rId14"/>
    <p:sldId id="329" r:id="rId15"/>
    <p:sldId id="330" r:id="rId16"/>
    <p:sldId id="331" r:id="rId17"/>
    <p:sldId id="332" r:id="rId18"/>
    <p:sldId id="333" r:id="rId19"/>
    <p:sldId id="337" r:id="rId20"/>
    <p:sldId id="336" r:id="rId21"/>
    <p:sldId id="334" r:id="rId22"/>
    <p:sldId id="338" r:id="rId23"/>
    <p:sldId id="33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63" autoAdjust="0"/>
    <p:restoredTop sz="94660"/>
  </p:normalViewPr>
  <p:slideViewPr>
    <p:cSldViewPr>
      <p:cViewPr>
        <p:scale>
          <a:sx n="80" d="100"/>
          <a:sy n="80" d="100"/>
        </p:scale>
        <p:origin x="-1392" y="-283"/>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13/09/2016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13/09/2016</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65304"/>
            <a:ext cx="9144000" cy="461665"/>
          </a:xfrm>
          <a:prstGeom prst="rect">
            <a:avLst/>
          </a:prstGeom>
        </p:spPr>
        <p:txBody>
          <a:bodyPr wrap="square">
            <a:spAutoFit/>
          </a:bodyPr>
          <a:lstStyle/>
          <a:p>
            <a:pPr algn="ctr"/>
            <a:r>
              <a:rPr lang="en-AU" sz="2400" dirty="0" smtClean="0"/>
              <a:t>James Fodor, 13</a:t>
            </a:r>
            <a:r>
              <a:rPr lang="en-AU" sz="2400" baseline="30000" dirty="0" smtClean="0"/>
              <a:t>th</a:t>
            </a:r>
            <a:r>
              <a:rPr lang="en-AU" sz="2400" dirty="0" smtClean="0"/>
              <a:t> Sept 2016</a:t>
            </a:r>
          </a:p>
        </p:txBody>
      </p:sp>
      <p:sp>
        <p:nvSpPr>
          <p:cNvPr id="5" name="Rectangle 4"/>
          <p:cNvSpPr/>
          <p:nvPr/>
        </p:nvSpPr>
        <p:spPr>
          <a:xfrm>
            <a:off x="251520" y="260648"/>
            <a:ext cx="8640960" cy="923330"/>
          </a:xfrm>
          <a:prstGeom prst="rect">
            <a:avLst/>
          </a:prstGeom>
        </p:spPr>
        <p:txBody>
          <a:bodyPr wrap="square">
            <a:spAutoFit/>
          </a:bodyPr>
          <a:lstStyle/>
          <a:p>
            <a:pPr algn="ctr"/>
            <a:r>
              <a:rPr lang="en-AU" sz="5400" dirty="0" smtClean="0">
                <a:latin typeface="Book Antiqua" pitchFamily="18" charset="0"/>
              </a:rPr>
              <a:t>God and Cosmology</a:t>
            </a:r>
            <a:endParaRPr lang="en-AU" sz="4400" dirty="0">
              <a:latin typeface="Book Antiqua" pitchFamily="18" charset="0"/>
            </a:endParaRPr>
          </a:p>
        </p:txBody>
      </p:sp>
      <p:pic>
        <p:nvPicPr>
          <p:cNvPr id="3074" name="Picture 2" descr="http://www.theblaze.com/wp-content/uploads/2014/02/god1-620x331.jpg"/>
          <p:cNvPicPr>
            <a:picLocks noChangeAspect="1" noChangeArrowheads="1"/>
          </p:cNvPicPr>
          <p:nvPr/>
        </p:nvPicPr>
        <p:blipFill>
          <a:blip r:embed="rId2" cstate="print"/>
          <a:srcRect/>
          <a:stretch>
            <a:fillRect/>
          </a:stretch>
        </p:blipFill>
        <p:spPr bwMode="auto">
          <a:xfrm>
            <a:off x="1546820" y="1916832"/>
            <a:ext cx="5905500" cy="31527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Physical Cosmology</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95536" y="1124744"/>
            <a:ext cx="8352928" cy="2554545"/>
          </a:xfrm>
          <a:prstGeom prst="rect">
            <a:avLst/>
          </a:prstGeom>
        </p:spPr>
        <p:txBody>
          <a:bodyPr wrap="square">
            <a:spAutoFit/>
          </a:bodyPr>
          <a:lstStyle/>
          <a:p>
            <a:r>
              <a:rPr lang="en-AU" sz="3200" dirty="0" smtClean="0"/>
              <a:t>Physical cosmology is the scientific study of the largest-scale structure and behaviour of the Universe. It studies fundamental questions concerning the origin, structure, evolution, and ultimate fate of the physical universe.</a:t>
            </a:r>
            <a:endParaRPr lang="en-AU"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General Relativity</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s://img.ifcdn.com/images/e766e37c9f1724974127283aebdc861ed0a9a16fffff9dc7ca839c85f3994a88_1.jpg"/>
          <p:cNvPicPr>
            <a:picLocks noChangeAspect="1" noChangeArrowheads="1"/>
          </p:cNvPicPr>
          <p:nvPr/>
        </p:nvPicPr>
        <p:blipFill>
          <a:blip r:embed="rId2" cstate="print">
            <a:duotone>
              <a:schemeClr val="accent1">
                <a:shade val="45000"/>
                <a:satMod val="135000"/>
              </a:schemeClr>
              <a:prstClr val="white"/>
            </a:duotone>
          </a:blip>
          <a:srcRect b="9281"/>
          <a:stretch>
            <a:fillRect/>
          </a:stretch>
        </p:blipFill>
        <p:spPr bwMode="auto">
          <a:xfrm>
            <a:off x="1500336" y="1268760"/>
            <a:ext cx="6096000" cy="432048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General Relativity</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482" name="Picture 2" descr="http://linus.highpoint.edu/~mdewitt/phy1050/images/week6/light-deflected-by-sun.jpg"/>
          <p:cNvPicPr>
            <a:picLocks noChangeAspect="1" noChangeArrowheads="1"/>
          </p:cNvPicPr>
          <p:nvPr/>
        </p:nvPicPr>
        <p:blipFill>
          <a:blip r:embed="rId2" cstate="print"/>
          <a:srcRect/>
          <a:stretch>
            <a:fillRect/>
          </a:stretch>
        </p:blipFill>
        <p:spPr bwMode="auto">
          <a:xfrm>
            <a:off x="2195736" y="1772816"/>
            <a:ext cx="4772025" cy="3810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err="1" smtClean="0">
                <a:latin typeface="Book Antiqua" pitchFamily="18" charset="0"/>
              </a:rPr>
              <a:t>Friedmann</a:t>
            </a:r>
            <a:r>
              <a:rPr lang="en-AU" sz="4000" dirty="0" smtClean="0">
                <a:latin typeface="Book Antiqua" pitchFamily="18" charset="0"/>
              </a:rPr>
              <a:t> Equations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124744"/>
            <a:ext cx="8352928" cy="1077218"/>
          </a:xfrm>
          <a:prstGeom prst="rect">
            <a:avLst/>
          </a:prstGeom>
        </p:spPr>
        <p:txBody>
          <a:bodyPr wrap="square">
            <a:spAutoFit/>
          </a:bodyPr>
          <a:lstStyle/>
          <a:p>
            <a:r>
              <a:rPr lang="en-AU" sz="3200" dirty="0" smtClean="0"/>
              <a:t>If the universe is spatially homogenous and isotropic, these simplify to:</a:t>
            </a:r>
            <a:endParaRPr lang="en-AU" sz="3200" dirty="0"/>
          </a:p>
        </p:txBody>
      </p:sp>
      <p:pic>
        <p:nvPicPr>
          <p:cNvPr id="16387" name="Picture 3"/>
          <p:cNvPicPr>
            <a:picLocks noChangeAspect="1" noChangeArrowheads="1"/>
          </p:cNvPicPr>
          <p:nvPr/>
        </p:nvPicPr>
        <p:blipFill>
          <a:blip r:embed="rId2" cstate="print"/>
          <a:srcRect/>
          <a:stretch>
            <a:fillRect/>
          </a:stretch>
        </p:blipFill>
        <p:spPr bwMode="auto">
          <a:xfrm>
            <a:off x="2915816" y="2852936"/>
            <a:ext cx="3305175" cy="828675"/>
          </a:xfrm>
          <a:prstGeom prst="rect">
            <a:avLst/>
          </a:prstGeom>
          <a:noFill/>
          <a:ln w="9525">
            <a:noFill/>
            <a:miter lim="800000"/>
            <a:headEnd/>
            <a:tailEnd/>
          </a:ln>
        </p:spPr>
      </p:pic>
      <p:pic>
        <p:nvPicPr>
          <p:cNvPr id="16388" name="Picture 4"/>
          <p:cNvPicPr>
            <a:picLocks noChangeAspect="1" noChangeArrowheads="1"/>
          </p:cNvPicPr>
          <p:nvPr/>
        </p:nvPicPr>
        <p:blipFill>
          <a:blip r:embed="rId3" cstate="print"/>
          <a:srcRect/>
          <a:stretch>
            <a:fillRect/>
          </a:stretch>
        </p:blipFill>
        <p:spPr bwMode="auto">
          <a:xfrm>
            <a:off x="2627784" y="3789040"/>
            <a:ext cx="3933825" cy="100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err="1" smtClean="0">
                <a:latin typeface="Book Antiqua" pitchFamily="18" charset="0"/>
              </a:rPr>
              <a:t>Friedmann</a:t>
            </a:r>
            <a:r>
              <a:rPr lang="en-AU" sz="4000" dirty="0" smtClean="0">
                <a:latin typeface="Book Antiqua" pitchFamily="18" charset="0"/>
              </a:rPr>
              <a:t> Equations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124744"/>
            <a:ext cx="8352928" cy="1569660"/>
          </a:xfrm>
          <a:prstGeom prst="rect">
            <a:avLst/>
          </a:prstGeom>
        </p:spPr>
        <p:txBody>
          <a:bodyPr wrap="square">
            <a:spAutoFit/>
          </a:bodyPr>
          <a:lstStyle/>
          <a:p>
            <a:r>
              <a:rPr lang="en-AU" sz="3200" dirty="0" smtClean="0"/>
              <a:t>Without the cosmological constant, these equations have no static solution. Prediction of the expansion of the universe!</a:t>
            </a:r>
            <a:endParaRPr lang="en-AU" sz="3200" dirty="0"/>
          </a:p>
        </p:txBody>
      </p:sp>
      <p:pic>
        <p:nvPicPr>
          <p:cNvPr id="16387" name="Picture 3"/>
          <p:cNvPicPr>
            <a:picLocks noChangeAspect="1" noChangeArrowheads="1"/>
          </p:cNvPicPr>
          <p:nvPr/>
        </p:nvPicPr>
        <p:blipFill>
          <a:blip r:embed="rId2" cstate="print"/>
          <a:srcRect/>
          <a:stretch>
            <a:fillRect/>
          </a:stretch>
        </p:blipFill>
        <p:spPr bwMode="auto">
          <a:xfrm>
            <a:off x="2915816" y="3573016"/>
            <a:ext cx="3305175" cy="828675"/>
          </a:xfrm>
          <a:prstGeom prst="rect">
            <a:avLst/>
          </a:prstGeom>
          <a:noFill/>
          <a:ln w="9525">
            <a:noFill/>
            <a:miter lim="800000"/>
            <a:headEnd/>
            <a:tailEnd/>
          </a:ln>
        </p:spPr>
      </p:pic>
      <p:pic>
        <p:nvPicPr>
          <p:cNvPr id="16388" name="Picture 4"/>
          <p:cNvPicPr>
            <a:picLocks noChangeAspect="1" noChangeArrowheads="1"/>
          </p:cNvPicPr>
          <p:nvPr/>
        </p:nvPicPr>
        <p:blipFill>
          <a:blip r:embed="rId3" cstate="print"/>
          <a:srcRect/>
          <a:stretch>
            <a:fillRect/>
          </a:stretch>
        </p:blipFill>
        <p:spPr bwMode="auto">
          <a:xfrm>
            <a:off x="2627784" y="4509120"/>
            <a:ext cx="3933825" cy="100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Hubble’s Law</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5536" y="1124744"/>
            <a:ext cx="8352928" cy="1569660"/>
          </a:xfrm>
          <a:prstGeom prst="rect">
            <a:avLst/>
          </a:prstGeom>
        </p:spPr>
        <p:txBody>
          <a:bodyPr wrap="square">
            <a:spAutoFit/>
          </a:bodyPr>
          <a:lstStyle/>
          <a:p>
            <a:r>
              <a:rPr lang="en-AU" sz="3200" dirty="0" smtClean="0"/>
              <a:t>Hubble discovered that all galaxies are moving away from us at a velocity proportional to their distance. </a:t>
            </a:r>
            <a:endParaRPr lang="en-AU" sz="3200" dirty="0"/>
          </a:p>
        </p:txBody>
      </p:sp>
      <p:pic>
        <p:nvPicPr>
          <p:cNvPr id="17410" name="Picture 2" descr="http://imagine.gsfc.nasa.gov/Images/educators/lessons/how_far/hubble_law_plot.png"/>
          <p:cNvPicPr>
            <a:picLocks noChangeAspect="1" noChangeArrowheads="1"/>
          </p:cNvPicPr>
          <p:nvPr/>
        </p:nvPicPr>
        <p:blipFill>
          <a:blip r:embed="rId2" cstate="print"/>
          <a:srcRect t="8978"/>
          <a:stretch>
            <a:fillRect/>
          </a:stretch>
        </p:blipFill>
        <p:spPr bwMode="auto">
          <a:xfrm>
            <a:off x="3203848" y="2852936"/>
            <a:ext cx="4480632" cy="3433962"/>
          </a:xfrm>
          <a:prstGeom prst="rect">
            <a:avLst/>
          </a:prstGeom>
          <a:noFill/>
        </p:spPr>
      </p:pic>
      <p:pic>
        <p:nvPicPr>
          <p:cNvPr id="17412" name="Picture 4" descr="http://www.space-exploratorium.com/images/redshift.jpg"/>
          <p:cNvPicPr>
            <a:picLocks noChangeAspect="1" noChangeArrowheads="1"/>
          </p:cNvPicPr>
          <p:nvPr/>
        </p:nvPicPr>
        <p:blipFill>
          <a:blip r:embed="rId3" cstate="print"/>
          <a:srcRect/>
          <a:stretch>
            <a:fillRect/>
          </a:stretch>
        </p:blipFill>
        <p:spPr bwMode="auto">
          <a:xfrm>
            <a:off x="467544" y="4797152"/>
            <a:ext cx="2448272" cy="1224136"/>
          </a:xfrm>
          <a:prstGeom prst="rect">
            <a:avLst/>
          </a:prstGeom>
          <a:noFill/>
        </p:spPr>
      </p:pic>
      <p:pic>
        <p:nvPicPr>
          <p:cNvPr id="17414" name="Picture 6" descr="http://archive.ncsa.illinois.edu/Cyberia/Bima/Images/doppler.gif"/>
          <p:cNvPicPr>
            <a:picLocks noChangeAspect="1" noChangeArrowheads="1"/>
          </p:cNvPicPr>
          <p:nvPr/>
        </p:nvPicPr>
        <p:blipFill>
          <a:blip r:embed="rId4" cstate="print"/>
          <a:srcRect/>
          <a:stretch>
            <a:fillRect/>
          </a:stretch>
        </p:blipFill>
        <p:spPr bwMode="auto">
          <a:xfrm>
            <a:off x="467544" y="3068960"/>
            <a:ext cx="2397936" cy="141352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The Universe is Expanding!</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19461" name="Picture 5"/>
          <p:cNvPicPr>
            <a:picLocks noChangeAspect="1" noChangeArrowheads="1"/>
          </p:cNvPicPr>
          <p:nvPr/>
        </p:nvPicPr>
        <p:blipFill>
          <a:blip r:embed="rId2" cstate="print"/>
          <a:srcRect/>
          <a:stretch>
            <a:fillRect/>
          </a:stretch>
        </p:blipFill>
        <p:spPr bwMode="auto">
          <a:xfrm>
            <a:off x="1763688" y="2060848"/>
            <a:ext cx="55626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Two Competing Models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1506" name="Picture 2" descr="http://www.physicsoftheuniverse.com/images/glossary_steady_state.jpg"/>
          <p:cNvPicPr>
            <a:picLocks noChangeAspect="1" noChangeArrowheads="1"/>
          </p:cNvPicPr>
          <p:nvPr/>
        </p:nvPicPr>
        <p:blipFill>
          <a:blip r:embed="rId2" cstate="print"/>
          <a:srcRect/>
          <a:stretch>
            <a:fillRect/>
          </a:stretch>
        </p:blipFill>
        <p:spPr bwMode="auto">
          <a:xfrm>
            <a:off x="2267744" y="1484784"/>
            <a:ext cx="4653136" cy="465313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Two Competing Models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2530" name="Picture 2" descr="http://c8.alamy.com/comp/G156W4/conceptual-image-of-the-big-bang-theory-timeline-spanning-from-the-G156W4.jpg"/>
          <p:cNvPicPr>
            <a:picLocks noChangeAspect="1" noChangeArrowheads="1"/>
          </p:cNvPicPr>
          <p:nvPr/>
        </p:nvPicPr>
        <p:blipFill>
          <a:blip r:embed="rId2" cstate="print"/>
          <a:srcRect t="6500" b="20376"/>
          <a:stretch>
            <a:fillRect/>
          </a:stretch>
        </p:blipFill>
        <p:spPr bwMode="auto">
          <a:xfrm>
            <a:off x="0" y="1988840"/>
            <a:ext cx="9144000" cy="324036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Cosmic Background Radiation</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 name="Rectangle 8"/>
          <p:cNvSpPr/>
          <p:nvPr/>
        </p:nvSpPr>
        <p:spPr>
          <a:xfrm>
            <a:off x="395536" y="1124744"/>
            <a:ext cx="8352928" cy="2062103"/>
          </a:xfrm>
          <a:prstGeom prst="rect">
            <a:avLst/>
          </a:prstGeom>
        </p:spPr>
        <p:txBody>
          <a:bodyPr wrap="square">
            <a:spAutoFit/>
          </a:bodyPr>
          <a:lstStyle/>
          <a:p>
            <a:r>
              <a:rPr lang="en-AU" sz="3200" dirty="0" smtClean="0"/>
              <a:t>The cosmic microwave background (CMB) is the thermal radiation left over from the time of recombination when the universe became transparent to light.</a:t>
            </a:r>
            <a:endParaRPr lang="en-AU" sz="3200" dirty="0"/>
          </a:p>
        </p:txBody>
      </p:sp>
      <p:pic>
        <p:nvPicPr>
          <p:cNvPr id="23554" name="Picture 2" descr="http://www.esa.int/var/esa/storage/images/esa_multimedia/images/2013/03/planck_cmb/12583930-4-eng-GB/Planck_CMB.jpg"/>
          <p:cNvPicPr>
            <a:picLocks noChangeAspect="1" noChangeArrowheads="1"/>
          </p:cNvPicPr>
          <p:nvPr/>
        </p:nvPicPr>
        <p:blipFill>
          <a:blip r:embed="rId2" cstate="print"/>
          <a:srcRect/>
          <a:stretch>
            <a:fillRect/>
          </a:stretch>
        </p:blipFill>
        <p:spPr bwMode="auto">
          <a:xfrm>
            <a:off x="1246806" y="3350578"/>
            <a:ext cx="6637562" cy="331878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The Future of the Universe</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9" name="Rectangle 8"/>
          <p:cNvSpPr/>
          <p:nvPr/>
        </p:nvSpPr>
        <p:spPr>
          <a:xfrm>
            <a:off x="395536" y="1124744"/>
            <a:ext cx="8352928" cy="1077218"/>
          </a:xfrm>
          <a:prstGeom prst="rect">
            <a:avLst/>
          </a:prstGeom>
        </p:spPr>
        <p:txBody>
          <a:bodyPr wrap="square">
            <a:spAutoFit/>
          </a:bodyPr>
          <a:lstStyle/>
          <a:p>
            <a:r>
              <a:rPr lang="en-AU" sz="3200" dirty="0" smtClean="0"/>
              <a:t>The ultimate fate of the universe depends on how much mass/energy it contains.</a:t>
            </a:r>
            <a:endParaRPr lang="en-AU" sz="3200" dirty="0"/>
          </a:p>
        </p:txBody>
      </p:sp>
      <p:pic>
        <p:nvPicPr>
          <p:cNvPr id="24578" name="Picture 2" descr="http://tap.iop.org/astronomy/cosmology/705/img_full_47588.gif"/>
          <p:cNvPicPr>
            <a:picLocks noChangeAspect="1" noChangeArrowheads="1"/>
          </p:cNvPicPr>
          <p:nvPr/>
        </p:nvPicPr>
        <p:blipFill>
          <a:blip r:embed="rId2" cstate="print"/>
          <a:srcRect/>
          <a:stretch>
            <a:fillRect/>
          </a:stretch>
        </p:blipFill>
        <p:spPr bwMode="auto">
          <a:xfrm>
            <a:off x="467544" y="2636912"/>
            <a:ext cx="5112568" cy="3277816"/>
          </a:xfrm>
          <a:prstGeom prst="rect">
            <a:avLst/>
          </a:prstGeom>
          <a:noFill/>
        </p:spPr>
      </p:pic>
      <p:pic>
        <p:nvPicPr>
          <p:cNvPr id="24580" name="Picture 4" descr="http://futurism.com/wp-content/uploads/2013/03/The-Big-Crunch.jpg"/>
          <p:cNvPicPr>
            <a:picLocks noChangeAspect="1" noChangeArrowheads="1"/>
          </p:cNvPicPr>
          <p:nvPr/>
        </p:nvPicPr>
        <p:blipFill>
          <a:blip r:embed="rId3" cstate="print"/>
          <a:srcRect r="42881"/>
          <a:stretch>
            <a:fillRect/>
          </a:stretch>
        </p:blipFill>
        <p:spPr bwMode="auto">
          <a:xfrm>
            <a:off x="5724128" y="2564904"/>
            <a:ext cx="3065934" cy="327622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Dark Energy</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5602" name="Picture 2" descr="http://ned.ipac.caltech.edu/level5/March08/Frieman/Figures/figure4.jpeg"/>
          <p:cNvPicPr>
            <a:picLocks noChangeAspect="1" noChangeArrowheads="1"/>
          </p:cNvPicPr>
          <p:nvPr/>
        </p:nvPicPr>
        <p:blipFill>
          <a:blip r:embed="rId2" cstate="print"/>
          <a:srcRect/>
          <a:stretch>
            <a:fillRect/>
          </a:stretch>
        </p:blipFill>
        <p:spPr bwMode="auto">
          <a:xfrm>
            <a:off x="2339752" y="1052736"/>
            <a:ext cx="4350732" cy="551723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The Accelerating Expansion</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6626" name="Picture 2" descr="http://scienceblogs.com/startswithabang/files/2009/07/Universe_fate.jpg"/>
          <p:cNvPicPr>
            <a:picLocks noChangeAspect="1" noChangeArrowheads="1"/>
          </p:cNvPicPr>
          <p:nvPr/>
        </p:nvPicPr>
        <p:blipFill>
          <a:blip r:embed="rId2" cstate="print"/>
          <a:srcRect/>
          <a:stretch>
            <a:fillRect/>
          </a:stretch>
        </p:blipFill>
        <p:spPr bwMode="auto">
          <a:xfrm>
            <a:off x="1691680" y="2132856"/>
            <a:ext cx="5715000" cy="323850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What Say Christians?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7650" name="Picture 2"/>
          <p:cNvPicPr>
            <a:picLocks noChangeAspect="1" noChangeArrowheads="1"/>
          </p:cNvPicPr>
          <p:nvPr/>
        </p:nvPicPr>
        <p:blipFill>
          <a:blip r:embed="rId2" cstate="print"/>
          <a:srcRect/>
          <a:stretch>
            <a:fillRect/>
          </a:stretch>
        </p:blipFill>
        <p:spPr bwMode="auto">
          <a:xfrm>
            <a:off x="4478780" y="2985864"/>
            <a:ext cx="4665220" cy="3144249"/>
          </a:xfrm>
          <a:prstGeom prst="rect">
            <a:avLst/>
          </a:prstGeom>
          <a:noFill/>
          <a:ln w="9525">
            <a:noFill/>
            <a:miter lim="800000"/>
            <a:headEnd/>
            <a:tailEnd/>
          </a:ln>
        </p:spPr>
      </p:pic>
      <p:pic>
        <p:nvPicPr>
          <p:cNvPr id="27651" name="Picture 3"/>
          <p:cNvPicPr>
            <a:picLocks noChangeAspect="1" noChangeArrowheads="1"/>
          </p:cNvPicPr>
          <p:nvPr/>
        </p:nvPicPr>
        <p:blipFill>
          <a:blip r:embed="rId3" cstate="print"/>
          <a:srcRect/>
          <a:stretch>
            <a:fillRect/>
          </a:stretch>
        </p:blipFill>
        <p:spPr bwMode="auto">
          <a:xfrm>
            <a:off x="0" y="2985864"/>
            <a:ext cx="4570445" cy="3179440"/>
          </a:xfrm>
          <a:prstGeom prst="rect">
            <a:avLst/>
          </a:prstGeom>
          <a:noFill/>
          <a:ln w="9525">
            <a:noFill/>
            <a:miter lim="800000"/>
            <a:headEnd/>
            <a:tailEnd/>
          </a:ln>
        </p:spPr>
      </p:pic>
      <p:sp>
        <p:nvSpPr>
          <p:cNvPr id="9" name="Rectangle 8"/>
          <p:cNvSpPr/>
          <p:nvPr/>
        </p:nvSpPr>
        <p:spPr>
          <a:xfrm>
            <a:off x="395536" y="1124744"/>
            <a:ext cx="8352928" cy="1569660"/>
          </a:xfrm>
          <a:prstGeom prst="rect">
            <a:avLst/>
          </a:prstGeom>
        </p:spPr>
        <p:txBody>
          <a:bodyPr wrap="square">
            <a:spAutoFit/>
          </a:bodyPr>
          <a:lstStyle/>
          <a:p>
            <a:r>
              <a:rPr lang="en-AU" sz="3200" dirty="0" smtClean="0"/>
              <a:t>Young Earth Creationists must reject the Big Bang. Other evangelicals use it as an argument for the existence of God.</a:t>
            </a:r>
            <a:endParaRPr lang="en-AU"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What Say Christians?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8674" name="Picture 2" descr="http://dl0.creation.com/articles/p096/c09615/Russ-Humphreys-idea.jpg"/>
          <p:cNvPicPr>
            <a:picLocks noChangeAspect="1" noChangeArrowheads="1"/>
          </p:cNvPicPr>
          <p:nvPr/>
        </p:nvPicPr>
        <p:blipFill>
          <a:blip r:embed="rId2" cstate="print"/>
          <a:srcRect/>
          <a:stretch>
            <a:fillRect/>
          </a:stretch>
        </p:blipFill>
        <p:spPr bwMode="auto">
          <a:xfrm>
            <a:off x="1691680" y="2492896"/>
            <a:ext cx="5659373" cy="3830961"/>
          </a:xfrm>
          <a:prstGeom prst="rect">
            <a:avLst/>
          </a:prstGeom>
          <a:noFill/>
        </p:spPr>
      </p:pic>
      <p:sp>
        <p:nvSpPr>
          <p:cNvPr id="11" name="Rectangle 10"/>
          <p:cNvSpPr/>
          <p:nvPr/>
        </p:nvSpPr>
        <p:spPr>
          <a:xfrm>
            <a:off x="395536" y="1124744"/>
            <a:ext cx="8352928" cy="1077218"/>
          </a:xfrm>
          <a:prstGeom prst="rect">
            <a:avLst/>
          </a:prstGeom>
        </p:spPr>
        <p:txBody>
          <a:bodyPr wrap="square">
            <a:spAutoFit/>
          </a:bodyPr>
          <a:lstStyle/>
          <a:p>
            <a:r>
              <a:rPr lang="en-AU" sz="3200" dirty="0" smtClean="0"/>
              <a:t>Hard core biblical literalists also take issue with the order of creation in the scientific account.</a:t>
            </a:r>
            <a:endParaRPr lang="en-AU"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What Say Christians?</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28674" name="Picture 2" descr="http://dl0.creation.com/articles/p096/c09615/Russ-Humphreys-idea.jpg"/>
          <p:cNvPicPr>
            <a:picLocks noChangeAspect="1" noChangeArrowheads="1"/>
          </p:cNvPicPr>
          <p:nvPr/>
        </p:nvPicPr>
        <p:blipFill>
          <a:blip r:embed="rId2" cstate="print"/>
          <a:srcRect/>
          <a:stretch>
            <a:fillRect/>
          </a:stretch>
        </p:blipFill>
        <p:spPr bwMode="auto">
          <a:xfrm>
            <a:off x="1691680" y="2492896"/>
            <a:ext cx="5659373" cy="3830961"/>
          </a:xfrm>
          <a:prstGeom prst="rect">
            <a:avLst/>
          </a:prstGeom>
          <a:noFill/>
        </p:spPr>
      </p:pic>
      <p:sp>
        <p:nvSpPr>
          <p:cNvPr id="11" name="Rectangle 10"/>
          <p:cNvSpPr/>
          <p:nvPr/>
        </p:nvSpPr>
        <p:spPr>
          <a:xfrm>
            <a:off x="395536" y="1124744"/>
            <a:ext cx="8352928" cy="1077218"/>
          </a:xfrm>
          <a:prstGeom prst="rect">
            <a:avLst/>
          </a:prstGeom>
        </p:spPr>
        <p:txBody>
          <a:bodyPr wrap="square">
            <a:spAutoFit/>
          </a:bodyPr>
          <a:lstStyle/>
          <a:p>
            <a:r>
              <a:rPr lang="en-AU" sz="3200" dirty="0" smtClean="0"/>
              <a:t>Hard core biblical literalists also take issue with the order of creation in the scientific account.</a:t>
            </a:r>
            <a:endParaRPr lang="en-AU"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Limitations of the Big Bang Theory</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1" name="Rectangle 10"/>
          <p:cNvSpPr/>
          <p:nvPr/>
        </p:nvSpPr>
        <p:spPr>
          <a:xfrm>
            <a:off x="395536" y="1124744"/>
            <a:ext cx="8352928" cy="1569660"/>
          </a:xfrm>
          <a:prstGeom prst="rect">
            <a:avLst/>
          </a:prstGeom>
        </p:spPr>
        <p:txBody>
          <a:bodyPr wrap="square">
            <a:spAutoFit/>
          </a:bodyPr>
          <a:lstStyle/>
          <a:p>
            <a:r>
              <a:rPr lang="en-AU" sz="3200" dirty="0" smtClean="0"/>
              <a:t>The Big Bang Theory cannot explain how the universe began at the initial singularity because we do not have a quantum theory of gravity.</a:t>
            </a:r>
            <a:endParaRPr lang="en-AU" sz="3200" dirty="0"/>
          </a:p>
        </p:txBody>
      </p:sp>
      <p:pic>
        <p:nvPicPr>
          <p:cNvPr id="4098" name="Picture 2" descr="https://i.ytimg.com/vi/-doEyDb4K0o/hqdefault.jpg"/>
          <p:cNvPicPr>
            <a:picLocks noChangeAspect="1" noChangeArrowheads="1"/>
          </p:cNvPicPr>
          <p:nvPr/>
        </p:nvPicPr>
        <p:blipFill>
          <a:blip r:embed="rId2" cstate="print"/>
          <a:srcRect/>
          <a:stretch>
            <a:fillRect/>
          </a:stretch>
        </p:blipFill>
        <p:spPr bwMode="auto">
          <a:xfrm>
            <a:off x="2304256" y="2952327"/>
            <a:ext cx="4572000" cy="34290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What Caused the Big Bang?</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1" name="Rectangle 10"/>
          <p:cNvSpPr/>
          <p:nvPr/>
        </p:nvSpPr>
        <p:spPr>
          <a:xfrm>
            <a:off x="395536" y="1124744"/>
            <a:ext cx="8352928" cy="1569660"/>
          </a:xfrm>
          <a:prstGeom prst="rect">
            <a:avLst/>
          </a:prstGeom>
        </p:spPr>
        <p:txBody>
          <a:bodyPr wrap="square">
            <a:spAutoFit/>
          </a:bodyPr>
          <a:lstStyle/>
          <a:p>
            <a:r>
              <a:rPr lang="en-AU" sz="3200" dirty="0" smtClean="0"/>
              <a:t>Since the Big Bang represents the very beginning of space and time, it cannot have been caused by anything in space or time.</a:t>
            </a:r>
            <a:endParaRPr lang="en-AU"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What Caused the Big Bang?</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1" name="Rectangle 10"/>
          <p:cNvSpPr/>
          <p:nvPr/>
        </p:nvSpPr>
        <p:spPr>
          <a:xfrm>
            <a:off x="395536" y="1124744"/>
            <a:ext cx="8352928" cy="5016758"/>
          </a:xfrm>
          <a:prstGeom prst="rect">
            <a:avLst/>
          </a:prstGeom>
        </p:spPr>
        <p:txBody>
          <a:bodyPr wrap="square">
            <a:spAutoFit/>
          </a:bodyPr>
          <a:lstStyle/>
          <a:p>
            <a:r>
              <a:rPr lang="en-AU" sz="3200" dirty="0" smtClean="0"/>
              <a:t>P. C. W. </a:t>
            </a:r>
            <a:r>
              <a:rPr lang="en-AU" sz="3200" dirty="0" smtClean="0"/>
              <a:t>Davies:</a:t>
            </a:r>
            <a:endParaRPr lang="en-AU" sz="3200" dirty="0" smtClean="0"/>
          </a:p>
          <a:p>
            <a:r>
              <a:rPr lang="en-AU" sz="3200" dirty="0" smtClean="0"/>
              <a:t>“'What caused the big bang?'... One might consider some supernatural force, some agency beyond space and time as being responsible for the big bang, or one might prefer to regard the big bang as an event without a cause. It seems to me that we don't have too much choice. Either... something outside of the physical world... or an event without a cause.”</a:t>
            </a:r>
            <a:br>
              <a:rPr lang="en-AU" sz="3200" dirty="0" smtClean="0"/>
            </a:br>
            <a:endParaRPr lang="en-AU"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William Lane Craig’s Argument</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3074" name="Picture 2" descr="http://commonsenseatheism.com/wp-content/uploads/2009/03/craig-smiling.png"/>
          <p:cNvPicPr>
            <a:picLocks noChangeAspect="1" noChangeArrowheads="1"/>
          </p:cNvPicPr>
          <p:nvPr/>
        </p:nvPicPr>
        <p:blipFill>
          <a:blip r:embed="rId2" cstate="print"/>
          <a:srcRect/>
          <a:stretch>
            <a:fillRect/>
          </a:stretch>
        </p:blipFill>
        <p:spPr bwMode="auto">
          <a:xfrm>
            <a:off x="2706216" y="1510629"/>
            <a:ext cx="3810000" cy="443865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William Lane Craig’s Argument</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1" name="Rectangle 10"/>
          <p:cNvSpPr/>
          <p:nvPr/>
        </p:nvSpPr>
        <p:spPr>
          <a:xfrm>
            <a:off x="395536" y="1124744"/>
            <a:ext cx="8352928" cy="5016758"/>
          </a:xfrm>
          <a:prstGeom prst="rect">
            <a:avLst/>
          </a:prstGeom>
        </p:spPr>
        <p:txBody>
          <a:bodyPr wrap="square">
            <a:spAutoFit/>
          </a:bodyPr>
          <a:lstStyle/>
          <a:p>
            <a:r>
              <a:rPr lang="en-AU" sz="3200" dirty="0" smtClean="0"/>
              <a:t>William Lane Craig:</a:t>
            </a:r>
          </a:p>
          <a:p>
            <a:r>
              <a:rPr lang="en-AU" sz="3200" dirty="0" smtClean="0"/>
              <a:t>“</a:t>
            </a:r>
            <a:r>
              <a:rPr lang="en-AU" sz="3200" dirty="0" smtClean="0"/>
              <a:t>To claim that something can come into being from nothing is worse than magic. When a magician pulls a rabbit out of a hat, at least you’ve got the magician, not to mention the hat! </a:t>
            </a:r>
            <a:r>
              <a:rPr lang="en-AU" sz="3200" dirty="0" smtClean="0"/>
              <a:t>...you’ve </a:t>
            </a:r>
            <a:r>
              <a:rPr lang="en-AU" sz="3200" dirty="0" smtClean="0"/>
              <a:t>got to think that the whole universe just appeared at some point in the past for no reason whatsoever. But nobody </a:t>
            </a:r>
            <a:r>
              <a:rPr lang="en-AU" sz="3200" i="1" dirty="0" smtClean="0"/>
              <a:t>sincerely</a:t>
            </a:r>
            <a:r>
              <a:rPr lang="en-AU" sz="3200" dirty="0" smtClean="0"/>
              <a:t> believes that things, say, a horse or an Eskimo village, can just pop into being without a cause</a:t>
            </a:r>
            <a:r>
              <a:rPr lang="en-AU" sz="3200" dirty="0" smtClean="0"/>
              <a:t>.”</a:t>
            </a:r>
            <a:endParaRPr lang="en-AU" sz="32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latin typeface="Book Antiqua" pitchFamily="18" charset="0"/>
              </a:rPr>
              <a:t>William Lane Craig’s Argument</a:t>
            </a:r>
            <a:endParaRPr lang="en-AU" sz="4000" dirty="0">
              <a:latin typeface="Book Antiqua" pitchFamily="18" charset="0"/>
            </a:endParaRP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458" name="AutoShape 2"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9460" name="AutoShape 4" descr="http://hyperphysics.phy-astr.gsu.edu/hbase/astro/imgast/uexp.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
        <p:nvSpPr>
          <p:cNvPr id="11" name="Rectangle 10"/>
          <p:cNvSpPr/>
          <p:nvPr/>
        </p:nvSpPr>
        <p:spPr>
          <a:xfrm>
            <a:off x="395536" y="1124744"/>
            <a:ext cx="8352928" cy="6001643"/>
          </a:xfrm>
          <a:prstGeom prst="rect">
            <a:avLst/>
          </a:prstGeom>
        </p:spPr>
        <p:txBody>
          <a:bodyPr wrap="square">
            <a:spAutoFit/>
          </a:bodyPr>
          <a:lstStyle/>
          <a:p>
            <a:r>
              <a:rPr lang="en-AU" sz="2400" dirty="0" smtClean="0"/>
              <a:t>William Lane Craig:</a:t>
            </a:r>
          </a:p>
          <a:p>
            <a:r>
              <a:rPr lang="en-AU" sz="2400" dirty="0" smtClean="0"/>
              <a:t>“Here’s the problem: If a cause is sufficient to produce its effect, then if the cause is there, the effect must be there, </a:t>
            </a:r>
            <a:r>
              <a:rPr lang="en-AU" sz="2400" dirty="0" smtClean="0"/>
              <a:t>too... </a:t>
            </a:r>
            <a:r>
              <a:rPr lang="en-AU" sz="2400" dirty="0" smtClean="0"/>
              <a:t>Now the cause of the universe is permanently there, since it is timeless. So why isn’t the universe permanently there as well? Why did the universe come into being only 14 billion years ago? Why isn’t it as permanent as its cause</a:t>
            </a:r>
            <a:r>
              <a:rPr lang="en-AU" sz="2400" dirty="0" smtClean="0"/>
              <a:t>? ...the </a:t>
            </a:r>
            <a:r>
              <a:rPr lang="en-AU" sz="2400" dirty="0" smtClean="0"/>
              <a:t>answer to this problem is that the First Cause must be a personal being endowed with freedom of the will. His creating the universe is a free act which is independent of any prior determining conditions. So his act of creating can be something spontaneous and new. Freedom of the will enables one to get an effect with a beginning from a permanent, timeless cause. Thus, we are brought not merely to a transcendent cause of the universe but to its Personal Creator.</a:t>
            </a:r>
          </a:p>
          <a:p>
            <a:endParaRPr lang="en-AU" sz="2400" dirty="0" smtClean="0"/>
          </a:p>
          <a:p>
            <a:endParaRPr lang="en-AU"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3099</TotalTime>
  <Words>664</Words>
  <Application>Microsoft Office PowerPoint</Application>
  <PresentationFormat>On-screen Show (4:3)</PresentationFormat>
  <Paragraphs>41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HP User</cp:lastModifiedBy>
  <cp:revision>433</cp:revision>
  <dcterms:created xsi:type="dcterms:W3CDTF">2014-01-18T00:25:40Z</dcterms:created>
  <dcterms:modified xsi:type="dcterms:W3CDTF">2016-09-13T02:10:14Z</dcterms:modified>
</cp:coreProperties>
</file>