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8" r:id="rId3"/>
    <p:sldId id="328" r:id="rId4"/>
    <p:sldId id="329" r:id="rId5"/>
    <p:sldId id="331" r:id="rId6"/>
    <p:sldId id="330" r:id="rId7"/>
    <p:sldId id="327" r:id="rId8"/>
    <p:sldId id="317" r:id="rId9"/>
    <p:sldId id="319" r:id="rId10"/>
    <p:sldId id="320" r:id="rId11"/>
    <p:sldId id="332" r:id="rId12"/>
    <p:sldId id="321" r:id="rId13"/>
    <p:sldId id="323" r:id="rId14"/>
    <p:sldId id="322" r:id="rId15"/>
    <p:sldId id="324" r:id="rId16"/>
    <p:sldId id="32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63" autoAdjust="0"/>
    <p:restoredTop sz="94660"/>
  </p:normalViewPr>
  <p:slideViewPr>
    <p:cSldViewPr>
      <p:cViewPr varScale="1">
        <p:scale>
          <a:sx n="118" d="100"/>
          <a:sy n="118" d="100"/>
        </p:scale>
        <p:origin x="-142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17/09/2015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17/09/2015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fods12@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9512" y="1196752"/>
            <a:ext cx="8784976" cy="3528392"/>
          </a:xfrm>
        </p:spPr>
        <p:txBody>
          <a:bodyPr>
            <a:noAutofit/>
          </a:bodyPr>
          <a:lstStyle/>
          <a:p>
            <a:r>
              <a:rPr lang="en-AU" sz="1800" dirty="0"/>
              <a:t>Synopsis: </a:t>
            </a:r>
            <a:r>
              <a:rPr lang="en-AU" sz="1800" dirty="0" smtClean="0"/>
              <a:t>Effective Altruism is a new </a:t>
            </a:r>
            <a:r>
              <a:rPr lang="en-AU" sz="1800" dirty="0" smtClean="0"/>
              <a:t>social </a:t>
            </a:r>
            <a:r>
              <a:rPr lang="en-AU" sz="1800" dirty="0" smtClean="0"/>
              <a:t>movement whose goal is to encourage everyone to use the best reason and evidence available to do the most good possible. Founded on the ideas of leading philosophers like Peter Singer, Effective Altruism is concerned with answering questions like how we can encourage people to be more generous in their giving, what charitable causes we should focus on, and how we can improve existing methods for measuring the impact of different charities. In this presentation I will present an introduction to some of these ideas, and highlight how ides from Effective Altruism can inform us in making important life decisions and in living good, fulfilling lives.</a:t>
            </a:r>
            <a:endParaRPr lang="en-AU" sz="1800" dirty="0" smtClean="0"/>
          </a:p>
          <a:p>
            <a:endParaRPr lang="en-AU" sz="2000" dirty="0"/>
          </a:p>
        </p:txBody>
      </p:sp>
      <p:sp>
        <p:nvSpPr>
          <p:cNvPr id="6" name="Rectangle 5"/>
          <p:cNvSpPr/>
          <p:nvPr/>
        </p:nvSpPr>
        <p:spPr>
          <a:xfrm>
            <a:off x="0" y="6093296"/>
            <a:ext cx="9144000" cy="461665"/>
          </a:xfrm>
          <a:prstGeom prst="rect">
            <a:avLst/>
          </a:prstGeom>
        </p:spPr>
        <p:txBody>
          <a:bodyPr wrap="square">
            <a:spAutoFit/>
          </a:bodyPr>
          <a:lstStyle/>
          <a:p>
            <a:pPr algn="ctr"/>
            <a:r>
              <a:rPr lang="en-AU" sz="2400" dirty="0" smtClean="0"/>
              <a:t>James Fodor, </a:t>
            </a:r>
            <a:r>
              <a:rPr lang="en-AU" sz="2400" dirty="0" smtClean="0"/>
              <a:t>17</a:t>
            </a:r>
            <a:r>
              <a:rPr lang="en-AU" sz="2400" baseline="30000" dirty="0" smtClean="0"/>
              <a:t>th</a:t>
            </a:r>
            <a:r>
              <a:rPr lang="en-AU" sz="2400" dirty="0" smtClean="0"/>
              <a:t> Sept </a:t>
            </a:r>
            <a:r>
              <a:rPr lang="en-AU" sz="2400" dirty="0" smtClean="0"/>
              <a:t>2015</a:t>
            </a:r>
          </a:p>
        </p:txBody>
      </p:sp>
      <p:sp>
        <p:nvSpPr>
          <p:cNvPr id="5" name="Rectangle 4"/>
          <p:cNvSpPr/>
          <p:nvPr/>
        </p:nvSpPr>
        <p:spPr>
          <a:xfrm>
            <a:off x="251520" y="404664"/>
            <a:ext cx="8640960" cy="707886"/>
          </a:xfrm>
          <a:prstGeom prst="rect">
            <a:avLst/>
          </a:prstGeom>
        </p:spPr>
        <p:txBody>
          <a:bodyPr wrap="square">
            <a:spAutoFit/>
          </a:bodyPr>
          <a:lstStyle/>
          <a:p>
            <a:pPr algn="ctr"/>
            <a:r>
              <a:rPr lang="en-AU" sz="4000" dirty="0" smtClean="0">
                <a:latin typeface="Book Antiqua" pitchFamily="18" charset="0"/>
              </a:rPr>
              <a:t>Introduction to Effective Altruism</a:t>
            </a:r>
            <a:endParaRPr lang="en-AU" sz="4000" dirty="0">
              <a:latin typeface="Book Antiqua" pitchFamily="18" charset="0"/>
            </a:endParaRPr>
          </a:p>
        </p:txBody>
      </p:sp>
      <p:pic>
        <p:nvPicPr>
          <p:cNvPr id="7" name="Picture 3" descr="E:\Study and Projects\Effective Altruism\11938899_10153569322526798_1333959386_n.jpg"/>
          <p:cNvPicPr>
            <a:picLocks noChangeAspect="1" noChangeArrowheads="1"/>
          </p:cNvPicPr>
          <p:nvPr/>
        </p:nvPicPr>
        <p:blipFill>
          <a:blip r:embed="rId2" cstate="print"/>
          <a:srcRect/>
          <a:stretch>
            <a:fillRect/>
          </a:stretch>
        </p:blipFill>
        <p:spPr bwMode="auto">
          <a:xfrm>
            <a:off x="899592" y="3645024"/>
            <a:ext cx="7467600" cy="23812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Effective Altruism</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1" name="Picture 3" descr="http://vignette2.wikia.nocookie.net/effective-altruism/images/b/bd/EAhearthead.jpg/revision/latest?cb=20140214191548"/>
          <p:cNvPicPr>
            <a:picLocks noChangeAspect="1" noChangeArrowheads="1"/>
          </p:cNvPicPr>
          <p:nvPr/>
        </p:nvPicPr>
        <p:blipFill>
          <a:blip r:embed="rId2" cstate="print"/>
          <a:srcRect l="6004" t="5659" b="3790"/>
          <a:stretch>
            <a:fillRect/>
          </a:stretch>
        </p:blipFill>
        <p:spPr bwMode="auto">
          <a:xfrm>
            <a:off x="2411760" y="980728"/>
            <a:ext cx="4176464" cy="569114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Principles of EA</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7544" y="1124744"/>
            <a:ext cx="8208912" cy="2062103"/>
          </a:xfrm>
          <a:prstGeom prst="rect">
            <a:avLst/>
          </a:prstGeom>
          <a:noFill/>
        </p:spPr>
        <p:txBody>
          <a:bodyPr wrap="square" rtlCol="0">
            <a:spAutoFit/>
          </a:bodyPr>
          <a:lstStyle/>
          <a:p>
            <a:pPr lvl="0"/>
            <a:r>
              <a:rPr lang="en-AU" sz="3200" dirty="0" smtClean="0"/>
              <a:t>If we can take an action that would do great good to others at </a:t>
            </a:r>
            <a:r>
              <a:rPr lang="en-AU" sz="3200" dirty="0" smtClean="0"/>
              <a:t>comparatively small cost </a:t>
            </a:r>
            <a:r>
              <a:rPr lang="en-AU" sz="3200" dirty="0" smtClean="0"/>
              <a:t>to ourselves, we should do </a:t>
            </a:r>
            <a:r>
              <a:rPr lang="en-AU" sz="3200" dirty="0" smtClean="0"/>
              <a:t>it - drowning </a:t>
            </a:r>
            <a:r>
              <a:rPr lang="en-AU" sz="3200" dirty="0" smtClean="0"/>
              <a:t>child </a:t>
            </a:r>
            <a:r>
              <a:rPr lang="en-AU" sz="3200" dirty="0" smtClean="0"/>
              <a:t>example.</a:t>
            </a:r>
            <a:endParaRPr lang="en-AU" sz="3200" dirty="0"/>
          </a:p>
        </p:txBody>
      </p:sp>
      <p:pic>
        <p:nvPicPr>
          <p:cNvPr id="26626" name="Picture 2" descr="https://agencycreative.com/media/2012/09/kbyg-billboard1.jpg"/>
          <p:cNvPicPr>
            <a:picLocks noChangeAspect="1" noChangeArrowheads="1"/>
          </p:cNvPicPr>
          <p:nvPr/>
        </p:nvPicPr>
        <p:blipFill>
          <a:blip r:embed="rId2" cstate="print"/>
          <a:srcRect/>
          <a:stretch>
            <a:fillRect/>
          </a:stretch>
        </p:blipFill>
        <p:spPr bwMode="auto">
          <a:xfrm>
            <a:off x="1475656" y="3356992"/>
            <a:ext cx="6048375" cy="291465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Principles of EA</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7544" y="1124744"/>
            <a:ext cx="8352928" cy="1569660"/>
          </a:xfrm>
          <a:prstGeom prst="rect">
            <a:avLst/>
          </a:prstGeom>
          <a:noFill/>
        </p:spPr>
        <p:txBody>
          <a:bodyPr wrap="square" rtlCol="0">
            <a:spAutoFit/>
          </a:bodyPr>
          <a:lstStyle/>
          <a:p>
            <a:pPr lvl="0"/>
            <a:r>
              <a:rPr lang="en-AU" sz="3200" dirty="0" smtClean="0"/>
              <a:t>We are all in this position, able to use of our significant means to do considerable good </a:t>
            </a:r>
            <a:r>
              <a:rPr lang="en-AU" sz="3200" dirty="0" smtClean="0"/>
              <a:t>by donating our time and means to valuable causes.</a:t>
            </a:r>
            <a:endParaRPr lang="en-AU" sz="3200" dirty="0"/>
          </a:p>
        </p:txBody>
      </p:sp>
      <p:pic>
        <p:nvPicPr>
          <p:cNvPr id="33793" name="Picture 1"/>
          <p:cNvPicPr>
            <a:picLocks noChangeAspect="1" noChangeArrowheads="1"/>
          </p:cNvPicPr>
          <p:nvPr/>
        </p:nvPicPr>
        <p:blipFill>
          <a:blip r:embed="rId2" cstate="print"/>
          <a:srcRect/>
          <a:stretch>
            <a:fillRect/>
          </a:stretch>
        </p:blipFill>
        <p:spPr bwMode="auto">
          <a:xfrm>
            <a:off x="2915816" y="2708920"/>
            <a:ext cx="3312368" cy="39488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Principles of EA</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7544" y="1124744"/>
            <a:ext cx="8352928" cy="2062103"/>
          </a:xfrm>
          <a:prstGeom prst="rect">
            <a:avLst/>
          </a:prstGeom>
          <a:noFill/>
        </p:spPr>
        <p:txBody>
          <a:bodyPr wrap="square" rtlCol="0">
            <a:spAutoFit/>
          </a:bodyPr>
          <a:lstStyle/>
          <a:p>
            <a:pPr lvl="0"/>
            <a:r>
              <a:rPr lang="en-AU" sz="3200" dirty="0" smtClean="0"/>
              <a:t>Since there are too many </a:t>
            </a:r>
            <a:r>
              <a:rPr lang="en-AU" sz="3200" dirty="0" smtClean="0"/>
              <a:t>possible beneficial </a:t>
            </a:r>
            <a:r>
              <a:rPr lang="en-AU" sz="3200" dirty="0" smtClean="0"/>
              <a:t>actions for us to do all of them with limited resources, we should pick the possibilities that yield the most </a:t>
            </a:r>
            <a:r>
              <a:rPr lang="en-AU" sz="3200" dirty="0" smtClean="0"/>
              <a:t>benefit. Opportunity cost.</a:t>
            </a:r>
            <a:endParaRPr lang="en-AU" sz="3200" dirty="0"/>
          </a:p>
        </p:txBody>
      </p:sp>
      <p:pic>
        <p:nvPicPr>
          <p:cNvPr id="31746" name="Picture 2" descr="http://www.harpercollege.edu/mhealy/ecogif/intro/choicelg.gif"/>
          <p:cNvPicPr>
            <a:picLocks noChangeAspect="1" noChangeArrowheads="1"/>
          </p:cNvPicPr>
          <p:nvPr/>
        </p:nvPicPr>
        <p:blipFill>
          <a:blip r:embed="rId2" cstate="print"/>
          <a:srcRect/>
          <a:stretch>
            <a:fillRect/>
          </a:stretch>
        </p:blipFill>
        <p:spPr bwMode="auto">
          <a:xfrm>
            <a:off x="1115616" y="4077072"/>
            <a:ext cx="7190668" cy="158417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Principles of EA</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7544" y="1124744"/>
            <a:ext cx="8352928" cy="2062103"/>
          </a:xfrm>
          <a:prstGeom prst="rect">
            <a:avLst/>
          </a:prstGeom>
          <a:noFill/>
        </p:spPr>
        <p:txBody>
          <a:bodyPr wrap="square" rtlCol="0">
            <a:spAutoFit/>
          </a:bodyPr>
          <a:lstStyle/>
          <a:p>
            <a:pPr lvl="0"/>
            <a:r>
              <a:rPr lang="en-AU" sz="3200" dirty="0" smtClean="0"/>
              <a:t>To know which action will be the most beneficial, we must take advantage of the highest quality evidence we have available, and </a:t>
            </a:r>
            <a:r>
              <a:rPr lang="en-AU" sz="3200" dirty="0" smtClean="0"/>
              <a:t>engage in careful, critical reasoning.</a:t>
            </a:r>
            <a:endParaRPr lang="en-AU" sz="3200" dirty="0"/>
          </a:p>
        </p:txBody>
      </p:sp>
      <p:pic>
        <p:nvPicPr>
          <p:cNvPr id="5" name="Picture 1"/>
          <p:cNvPicPr>
            <a:picLocks noChangeAspect="1" noChangeArrowheads="1"/>
          </p:cNvPicPr>
          <p:nvPr/>
        </p:nvPicPr>
        <p:blipFill>
          <a:blip r:embed="rId2" cstate="print"/>
          <a:srcRect/>
          <a:stretch>
            <a:fillRect/>
          </a:stretch>
        </p:blipFill>
        <p:spPr bwMode="auto">
          <a:xfrm>
            <a:off x="0" y="3861048"/>
            <a:ext cx="9144000" cy="1958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124744"/>
            <a:ext cx="9144000" cy="584775"/>
          </a:xfrm>
          <a:prstGeom prst="rect">
            <a:avLst/>
          </a:prstGeom>
          <a:noFill/>
        </p:spPr>
        <p:txBody>
          <a:bodyPr wrap="square" rtlCol="0">
            <a:spAutoFit/>
          </a:bodyPr>
          <a:lstStyle/>
          <a:p>
            <a:pPr marL="514350" indent="-514350" algn="ctr">
              <a:spcAft>
                <a:spcPts val="1200"/>
              </a:spcAft>
            </a:pPr>
            <a:r>
              <a:rPr lang="en-AU" sz="3200" dirty="0" smtClean="0"/>
              <a:t>Strong emphasis on efficacy of interventions</a:t>
            </a:r>
            <a:endParaRPr lang="en-AU" sz="3200" dirty="0" smtClean="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How is EA Different?</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2" descr="Extra years of schooling per $100"/>
          <p:cNvPicPr>
            <a:picLocks noChangeAspect="1" noChangeArrowheads="1"/>
          </p:cNvPicPr>
          <p:nvPr/>
        </p:nvPicPr>
        <p:blipFill>
          <a:blip r:embed="rId2" cstate="print"/>
          <a:srcRect/>
          <a:stretch>
            <a:fillRect/>
          </a:stretch>
        </p:blipFill>
        <p:spPr bwMode="auto">
          <a:xfrm>
            <a:off x="1835696" y="1844824"/>
            <a:ext cx="5484402" cy="4104456"/>
          </a:xfrm>
          <a:prstGeom prst="rect">
            <a:avLst/>
          </a:prstGeom>
          <a:noFill/>
        </p:spPr>
      </p:pic>
      <p:sp>
        <p:nvSpPr>
          <p:cNvPr id="7" name="TextBox 6"/>
          <p:cNvSpPr txBox="1"/>
          <p:nvPr/>
        </p:nvSpPr>
        <p:spPr>
          <a:xfrm>
            <a:off x="1979712" y="5877272"/>
            <a:ext cx="5544616" cy="307777"/>
          </a:xfrm>
          <a:prstGeom prst="rect">
            <a:avLst/>
          </a:prstGeom>
          <a:noFill/>
        </p:spPr>
        <p:txBody>
          <a:bodyPr wrap="square" rtlCol="0">
            <a:spAutoFit/>
          </a:bodyPr>
          <a:lstStyle/>
          <a:p>
            <a:pPr marL="514350" indent="-514350">
              <a:spcAft>
                <a:spcPts val="1200"/>
              </a:spcAft>
            </a:pPr>
            <a:r>
              <a:rPr lang="en-AU" sz="1400" dirty="0" smtClean="0"/>
              <a:t>Source: Esther </a:t>
            </a:r>
            <a:r>
              <a:rPr lang="en-AU" sz="1400" dirty="0" err="1" smtClean="0"/>
              <a:t>Duflo</a:t>
            </a:r>
            <a:r>
              <a:rPr lang="en-AU" sz="1400" dirty="0" smtClean="0"/>
              <a:t> TED talk</a:t>
            </a:r>
            <a:endParaRPr lang="en-AU" sz="1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196752"/>
            <a:ext cx="9144000" cy="584775"/>
          </a:xfrm>
          <a:prstGeom prst="rect">
            <a:avLst/>
          </a:prstGeom>
          <a:noFill/>
        </p:spPr>
        <p:txBody>
          <a:bodyPr wrap="square" rtlCol="0">
            <a:spAutoFit/>
          </a:bodyPr>
          <a:lstStyle/>
          <a:p>
            <a:pPr marL="514350" indent="-514350" algn="ctr">
              <a:spcAft>
                <a:spcPts val="1200"/>
              </a:spcAft>
            </a:pPr>
            <a:r>
              <a:rPr lang="en-AU" sz="3200" dirty="0" smtClean="0"/>
              <a:t>Sensitive to the scope of interventions</a:t>
            </a:r>
            <a:endParaRPr lang="en-AU" sz="3200" dirty="0" smtClean="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How is EA Different?</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8194" name="Picture 2" descr="https://mathwithbaddrawings.files.wordpress.com/2013/12/71.jpg?w=584"/>
          <p:cNvPicPr>
            <a:picLocks noChangeAspect="1" noChangeArrowheads="1"/>
          </p:cNvPicPr>
          <p:nvPr/>
        </p:nvPicPr>
        <p:blipFill>
          <a:blip r:embed="rId2" cstate="print"/>
          <a:srcRect/>
          <a:stretch>
            <a:fillRect/>
          </a:stretch>
        </p:blipFill>
        <p:spPr bwMode="auto">
          <a:xfrm>
            <a:off x="107504" y="2564904"/>
            <a:ext cx="3802393" cy="2851795"/>
          </a:xfrm>
          <a:prstGeom prst="rect">
            <a:avLst/>
          </a:prstGeom>
          <a:noFill/>
        </p:spPr>
      </p:pic>
      <p:pic>
        <p:nvPicPr>
          <p:cNvPr id="8196" name="Picture 4"/>
          <p:cNvPicPr>
            <a:picLocks noChangeAspect="1" noChangeArrowheads="1"/>
          </p:cNvPicPr>
          <p:nvPr/>
        </p:nvPicPr>
        <p:blipFill>
          <a:blip r:embed="rId3" cstate="print"/>
          <a:srcRect/>
          <a:stretch>
            <a:fillRect/>
          </a:stretch>
        </p:blipFill>
        <p:spPr bwMode="auto">
          <a:xfrm>
            <a:off x="3948582" y="2564904"/>
            <a:ext cx="5195418" cy="27672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124744"/>
            <a:ext cx="9144000" cy="584775"/>
          </a:xfrm>
          <a:prstGeom prst="rect">
            <a:avLst/>
          </a:prstGeom>
          <a:noFill/>
        </p:spPr>
        <p:txBody>
          <a:bodyPr wrap="square" rtlCol="0">
            <a:spAutoFit/>
          </a:bodyPr>
          <a:lstStyle/>
          <a:p>
            <a:pPr marL="514350" indent="-514350" algn="ctr">
              <a:spcAft>
                <a:spcPts val="1200"/>
              </a:spcAft>
            </a:pPr>
            <a:r>
              <a:rPr lang="en-AU" sz="3200" dirty="0" smtClean="0"/>
              <a:t>Belief that different causes are comparable</a:t>
            </a:r>
            <a:endParaRPr lang="en-AU" sz="3200" dirty="0" smtClean="0"/>
          </a:p>
        </p:txBody>
      </p:sp>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How is EA Different?</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www.catholicvote.org/wp-content/uploads/2015/09/refugees1-1.jpg"/>
          <p:cNvPicPr>
            <a:picLocks noChangeAspect="1" noChangeArrowheads="1"/>
          </p:cNvPicPr>
          <p:nvPr/>
        </p:nvPicPr>
        <p:blipFill>
          <a:blip r:embed="rId2" cstate="print"/>
          <a:srcRect l="6775" r="15317" b="455"/>
          <a:stretch>
            <a:fillRect/>
          </a:stretch>
        </p:blipFill>
        <p:spPr bwMode="auto">
          <a:xfrm>
            <a:off x="4932040" y="2564904"/>
            <a:ext cx="3744416" cy="3240360"/>
          </a:xfrm>
          <a:prstGeom prst="rect">
            <a:avLst/>
          </a:prstGeom>
          <a:noFill/>
        </p:spPr>
      </p:pic>
      <p:pic>
        <p:nvPicPr>
          <p:cNvPr id="1028" name="Picture 4" descr="http://www.unicefusa.org/sites/default/files/wp-content/uploads/2012/04/child-survival-malaria.jpg"/>
          <p:cNvPicPr>
            <a:picLocks noChangeAspect="1" noChangeArrowheads="1"/>
          </p:cNvPicPr>
          <p:nvPr/>
        </p:nvPicPr>
        <p:blipFill>
          <a:blip r:embed="rId3" cstate="print"/>
          <a:srcRect l="13461"/>
          <a:stretch>
            <a:fillRect/>
          </a:stretch>
        </p:blipFill>
        <p:spPr bwMode="auto">
          <a:xfrm>
            <a:off x="323528" y="2564904"/>
            <a:ext cx="4166405" cy="321077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err="1" smtClean="0"/>
              <a:t>GiveWell</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1"/>
          <p:cNvPicPr>
            <a:picLocks noChangeAspect="1" noChangeArrowheads="1"/>
          </p:cNvPicPr>
          <p:nvPr/>
        </p:nvPicPr>
        <p:blipFill>
          <a:blip r:embed="rId2" cstate="print"/>
          <a:srcRect b="15445"/>
          <a:stretch>
            <a:fillRect/>
          </a:stretch>
        </p:blipFill>
        <p:spPr bwMode="auto">
          <a:xfrm>
            <a:off x="683568" y="1052736"/>
            <a:ext cx="7632848" cy="5366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err="1" smtClean="0"/>
              <a:t>GiveWell</a:t>
            </a:r>
            <a:r>
              <a:rPr lang="en-AU" sz="4000" dirty="0" smtClean="0"/>
              <a:t> Criteria</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11560" y="1196752"/>
            <a:ext cx="7704856" cy="1569660"/>
          </a:xfrm>
          <a:prstGeom prst="rect">
            <a:avLst/>
          </a:prstGeom>
        </p:spPr>
        <p:txBody>
          <a:bodyPr wrap="square">
            <a:spAutoFit/>
          </a:bodyPr>
          <a:lstStyle/>
          <a:p>
            <a:pPr marL="342900" indent="-342900">
              <a:buFont typeface="+mj-lt"/>
              <a:buAutoNum type="arabicPeriod"/>
            </a:pPr>
            <a:r>
              <a:rPr lang="en-AU" sz="3200" dirty="0" smtClean="0"/>
              <a:t> evidence-backed</a:t>
            </a:r>
          </a:p>
          <a:p>
            <a:pPr marL="342900" indent="-342900">
              <a:buFont typeface="+mj-lt"/>
              <a:buAutoNum type="arabicPeriod"/>
            </a:pPr>
            <a:r>
              <a:rPr lang="en-AU" sz="3200" dirty="0" smtClean="0"/>
              <a:t> cost-effective</a:t>
            </a:r>
          </a:p>
          <a:p>
            <a:pPr marL="342900" indent="-342900">
              <a:buFont typeface="+mj-lt"/>
              <a:buAutoNum type="arabicPeriod"/>
            </a:pPr>
            <a:r>
              <a:rPr lang="en-AU" sz="3200" smtClean="0"/>
              <a:t> capable </a:t>
            </a:r>
            <a:r>
              <a:rPr lang="en-AU" sz="3200" dirty="0" smtClean="0"/>
              <a:t>of effectively using more </a:t>
            </a:r>
            <a:r>
              <a:rPr lang="en-AU" sz="3200" dirty="0" smtClean="0"/>
              <a:t>funding</a:t>
            </a:r>
            <a:endParaRPr lang="en-AU"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Centre for Effective Altruism</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2530" name="Picture 2"/>
          <p:cNvPicPr>
            <a:picLocks noChangeAspect="1" noChangeArrowheads="1"/>
          </p:cNvPicPr>
          <p:nvPr/>
        </p:nvPicPr>
        <p:blipFill>
          <a:blip r:embed="rId2" cstate="print"/>
          <a:srcRect/>
          <a:stretch>
            <a:fillRect/>
          </a:stretch>
        </p:blipFill>
        <p:spPr bwMode="auto">
          <a:xfrm>
            <a:off x="179512" y="1484784"/>
            <a:ext cx="8759422" cy="44405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Giving What </a:t>
            </a:r>
            <a:r>
              <a:rPr lang="en-AU" sz="4000" dirty="0" smtClean="0"/>
              <a:t>W</a:t>
            </a:r>
            <a:r>
              <a:rPr lang="en-AU" sz="4000" dirty="0" smtClean="0"/>
              <a:t>e Can</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4578" name="Picture 2"/>
          <p:cNvPicPr>
            <a:picLocks noChangeAspect="1" noChangeArrowheads="1"/>
          </p:cNvPicPr>
          <p:nvPr/>
        </p:nvPicPr>
        <p:blipFill>
          <a:blip r:embed="rId2" cstate="print"/>
          <a:srcRect/>
          <a:stretch>
            <a:fillRect/>
          </a:stretch>
        </p:blipFill>
        <p:spPr bwMode="auto">
          <a:xfrm>
            <a:off x="395536" y="1196752"/>
            <a:ext cx="8280920" cy="51725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80,000 Hours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2531" name="Picture 3"/>
          <p:cNvPicPr>
            <a:picLocks noChangeAspect="1" noChangeArrowheads="1"/>
          </p:cNvPicPr>
          <p:nvPr/>
        </p:nvPicPr>
        <p:blipFill>
          <a:blip r:embed="rId2" cstate="print"/>
          <a:srcRect/>
          <a:stretch>
            <a:fillRect/>
          </a:stretch>
        </p:blipFill>
        <p:spPr bwMode="auto">
          <a:xfrm>
            <a:off x="539552" y="1196752"/>
            <a:ext cx="8064896" cy="54060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Animal Charity Evaluators</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4579" name="Picture 3"/>
          <p:cNvPicPr>
            <a:picLocks noChangeAspect="1" noChangeArrowheads="1"/>
          </p:cNvPicPr>
          <p:nvPr/>
        </p:nvPicPr>
        <p:blipFill>
          <a:blip r:embed="rId2" cstate="print"/>
          <a:srcRect/>
          <a:stretch>
            <a:fillRect/>
          </a:stretch>
        </p:blipFill>
        <p:spPr bwMode="auto">
          <a:xfrm>
            <a:off x="971600" y="980728"/>
            <a:ext cx="7260171" cy="57606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lvl="0" algn="ctr"/>
            <a:r>
              <a:rPr lang="en-AU" sz="4000" dirty="0" smtClean="0"/>
              <a:t>Future of Humanity Institute</a:t>
            </a:r>
            <a:endParaRPr lang="en-AU" sz="4000" dirty="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5602" name="Picture 2"/>
          <p:cNvPicPr>
            <a:picLocks noChangeAspect="1" noChangeArrowheads="1"/>
          </p:cNvPicPr>
          <p:nvPr/>
        </p:nvPicPr>
        <p:blipFill>
          <a:blip r:embed="rId2" cstate="print"/>
          <a:srcRect/>
          <a:stretch>
            <a:fillRect/>
          </a:stretch>
        </p:blipFill>
        <p:spPr bwMode="auto">
          <a:xfrm>
            <a:off x="1115616" y="980728"/>
            <a:ext cx="6936259" cy="56912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818"/>
            <a:ext cx="9144000" cy="707886"/>
          </a:xfrm>
          <a:prstGeom prst="rect">
            <a:avLst/>
          </a:prstGeom>
        </p:spPr>
        <p:txBody>
          <a:bodyPr wrap="square">
            <a:spAutoFit/>
          </a:bodyPr>
          <a:lstStyle/>
          <a:p>
            <a:pPr algn="ctr"/>
            <a:r>
              <a:rPr lang="en-AU" sz="4000" dirty="0" smtClean="0"/>
              <a:t>Keen to Learn More?</a:t>
            </a:r>
            <a:endParaRPr lang="en-AU" sz="4000" dirty="0" smtClean="0"/>
          </a:p>
        </p:txBody>
      </p:sp>
      <p:cxnSp>
        <p:nvCxnSpPr>
          <p:cNvPr id="4" name="Straight Connector 3"/>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908721"/>
            <a:ext cx="8280920" cy="2215991"/>
          </a:xfrm>
          <a:prstGeom prst="rect">
            <a:avLst/>
          </a:prstGeom>
          <a:noFill/>
        </p:spPr>
        <p:txBody>
          <a:bodyPr wrap="square" rtlCol="0">
            <a:spAutoFit/>
          </a:bodyPr>
          <a:lstStyle/>
          <a:p>
            <a:pPr>
              <a:spcAft>
                <a:spcPts val="600"/>
              </a:spcAft>
              <a:buFont typeface="Arial" pitchFamily="34" charset="0"/>
              <a:buChar char="•"/>
            </a:pPr>
            <a:r>
              <a:rPr lang="en-AU" sz="3200" dirty="0" smtClean="0"/>
              <a:t> </a:t>
            </a:r>
            <a:r>
              <a:rPr lang="en-AU" sz="3200" dirty="0" smtClean="0"/>
              <a:t>Contact </a:t>
            </a:r>
            <a:r>
              <a:rPr lang="en-AU" sz="3200" dirty="0" smtClean="0"/>
              <a:t>me at </a:t>
            </a:r>
            <a:r>
              <a:rPr lang="en-AU" sz="3200" u="sng" dirty="0" smtClean="0">
                <a:solidFill>
                  <a:srgbClr val="7030A0"/>
                </a:solidFill>
                <a:hlinkClick r:id="rId2"/>
              </a:rPr>
              <a:t>fods12@gmail.com</a:t>
            </a:r>
            <a:endParaRPr lang="en-AU" sz="3200" u="sng" dirty="0" smtClean="0">
              <a:solidFill>
                <a:srgbClr val="7030A0"/>
              </a:solidFill>
            </a:endParaRPr>
          </a:p>
          <a:p>
            <a:pPr>
              <a:spcAft>
                <a:spcPts val="600"/>
              </a:spcAft>
              <a:buFont typeface="Arial" pitchFamily="34" charset="0"/>
              <a:buChar char="•"/>
            </a:pPr>
            <a:r>
              <a:rPr lang="en-AU" sz="3200" dirty="0" smtClean="0"/>
              <a:t> Join the EA Melbourne </a:t>
            </a:r>
            <a:r>
              <a:rPr lang="en-AU" sz="3200" dirty="0" err="1" smtClean="0"/>
              <a:t>facebook</a:t>
            </a:r>
            <a:r>
              <a:rPr lang="en-AU" sz="3200" dirty="0" smtClean="0"/>
              <a:t> group</a:t>
            </a:r>
          </a:p>
          <a:p>
            <a:pPr>
              <a:spcAft>
                <a:spcPts val="600"/>
              </a:spcAft>
              <a:buFont typeface="Arial" pitchFamily="34" charset="0"/>
              <a:buChar char="•"/>
            </a:pPr>
            <a:r>
              <a:rPr lang="en-AU" sz="3200" dirty="0" smtClean="0"/>
              <a:t> </a:t>
            </a:r>
            <a:r>
              <a:rPr lang="en-AU" sz="3200" dirty="0" smtClean="0"/>
              <a:t>Check out some of the organisations mentioned previously</a:t>
            </a:r>
            <a:r>
              <a:rPr lang="en-AU" sz="3200" dirty="0" smtClean="0"/>
              <a:t> </a:t>
            </a:r>
            <a:endParaRPr lang="en-AU" sz="3200" u="sng" dirty="0" smtClean="0">
              <a:solidFill>
                <a:srgbClr val="7030A0"/>
              </a:solidFill>
            </a:endParaRPr>
          </a:p>
        </p:txBody>
      </p:sp>
      <p:pic>
        <p:nvPicPr>
          <p:cNvPr id="7" name="Picture 3" descr="E:\Study and Projects\Effective Altruism\11938899_10153569322526798_1333959386_n.jpg"/>
          <p:cNvPicPr>
            <a:picLocks noChangeAspect="1" noChangeArrowheads="1"/>
          </p:cNvPicPr>
          <p:nvPr/>
        </p:nvPicPr>
        <p:blipFill>
          <a:blip r:embed="rId3" cstate="print"/>
          <a:srcRect/>
          <a:stretch>
            <a:fillRect/>
          </a:stretch>
        </p:blipFill>
        <p:spPr bwMode="auto">
          <a:xfrm>
            <a:off x="899592" y="3645024"/>
            <a:ext cx="7467600" cy="238125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2928</TotalTime>
  <Words>363</Words>
  <Application>Microsoft Office PowerPoint</Application>
  <PresentationFormat>On-screen Show (4:3)</PresentationFormat>
  <Paragraphs>33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Microsoft</cp:lastModifiedBy>
  <cp:revision>381</cp:revision>
  <dcterms:created xsi:type="dcterms:W3CDTF">2014-01-18T00:25:40Z</dcterms:created>
  <dcterms:modified xsi:type="dcterms:W3CDTF">2015-09-17T07:46:45Z</dcterms:modified>
</cp:coreProperties>
</file>