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61" r:id="rId4"/>
    <p:sldId id="262" r:id="rId5"/>
    <p:sldId id="263" r:id="rId6"/>
    <p:sldId id="257" r:id="rId7"/>
    <p:sldId id="270" r:id="rId8"/>
    <p:sldId id="259" r:id="rId9"/>
    <p:sldId id="260" r:id="rId10"/>
    <p:sldId id="268" r:id="rId11"/>
    <p:sldId id="264" r:id="rId12"/>
    <p:sldId id="265" r:id="rId13"/>
    <p:sldId id="266" r:id="rId14"/>
    <p:sldId id="267" r:id="rId15"/>
    <p:sldId id="271" r:id="rId16"/>
    <p:sldId id="272" r:id="rId17"/>
    <p:sldId id="274" r:id="rId18"/>
    <p:sldId id="273" r:id="rId19"/>
    <p:sldId id="275" r:id="rId20"/>
    <p:sldId id="276"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p:cViewPr varScale="1">
        <p:scale>
          <a:sx n="118" d="100"/>
          <a:sy n="118" d="100"/>
        </p:scale>
        <p:origin x="-1434"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AU"/>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AU"/>
          </a:p>
        </p:txBody>
      </p:sp>
      <p:sp>
        <p:nvSpPr>
          <p:cNvPr id="4" name="Date Placeholder 3"/>
          <p:cNvSpPr>
            <a:spLocks noGrp="1"/>
          </p:cNvSpPr>
          <p:nvPr>
            <p:ph type="dt" sz="half" idx="10"/>
          </p:nvPr>
        </p:nvSpPr>
        <p:spPr/>
        <p:txBody>
          <a:bodyPr/>
          <a:lstStyle/>
          <a:p>
            <a:fld id="{4D107ED1-85D5-4BA2-A6D6-7D01D305AC8A}" type="datetimeFigureOut">
              <a:rPr lang="en-AU" smtClean="0"/>
              <a:t>18/01/2014</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E22A4246-757C-4B15-8B30-70C8F2A1AD97}" type="slidenum">
              <a:rPr lang="en-AU" smtClean="0"/>
              <a:t>‹#›</a:t>
            </a:fld>
            <a:endParaRPr lang="en-A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4D107ED1-85D5-4BA2-A6D6-7D01D305AC8A}" type="datetimeFigureOut">
              <a:rPr lang="en-AU" smtClean="0"/>
              <a:t>18/01/2014</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E22A4246-757C-4B15-8B30-70C8F2A1AD97}" type="slidenum">
              <a:rPr lang="en-AU" smtClean="0"/>
              <a:t>‹#›</a:t>
            </a:fld>
            <a:endParaRPr lang="en-A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AU"/>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D107ED1-85D5-4BA2-A6D6-7D01D305AC8A}" type="datetimeFigureOut">
              <a:rPr lang="en-AU" smtClean="0"/>
              <a:t>18/01/2014</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E22A4246-757C-4B15-8B30-70C8F2A1AD97}" type="slidenum">
              <a:rPr lang="en-AU" smtClean="0"/>
              <a:t>‹#›</a:t>
            </a:fld>
            <a:endParaRPr lang="en-A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Date Placeholder 4"/>
          <p:cNvSpPr>
            <a:spLocks noGrp="1"/>
          </p:cNvSpPr>
          <p:nvPr>
            <p:ph type="dt" sz="half" idx="10"/>
          </p:nvPr>
        </p:nvSpPr>
        <p:spPr/>
        <p:txBody>
          <a:bodyPr/>
          <a:lstStyle/>
          <a:p>
            <a:fld id="{4D107ED1-85D5-4BA2-A6D6-7D01D305AC8A}" type="datetimeFigureOut">
              <a:rPr lang="en-AU" smtClean="0"/>
              <a:t>18/01/2014</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E22A4246-757C-4B15-8B30-70C8F2A1AD97}" type="slidenum">
              <a:rPr lang="en-AU" smtClean="0"/>
              <a:t>‹#›</a:t>
            </a:fld>
            <a:endParaRPr lang="en-A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AU"/>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7" name="Date Placeholder 6"/>
          <p:cNvSpPr>
            <a:spLocks noGrp="1"/>
          </p:cNvSpPr>
          <p:nvPr>
            <p:ph type="dt" sz="half" idx="10"/>
          </p:nvPr>
        </p:nvSpPr>
        <p:spPr/>
        <p:txBody>
          <a:bodyPr/>
          <a:lstStyle/>
          <a:p>
            <a:fld id="{4D107ED1-85D5-4BA2-A6D6-7D01D305AC8A}" type="datetimeFigureOut">
              <a:rPr lang="en-AU" smtClean="0"/>
              <a:t>18/01/2014</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E22A4246-757C-4B15-8B30-70C8F2A1AD97}" type="slidenum">
              <a:rPr lang="en-AU" smtClean="0"/>
              <a:t>‹#›</a:t>
            </a:fld>
            <a:endParaRPr lang="en-A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Date Placeholder 2"/>
          <p:cNvSpPr>
            <a:spLocks noGrp="1"/>
          </p:cNvSpPr>
          <p:nvPr>
            <p:ph type="dt" sz="half" idx="10"/>
          </p:nvPr>
        </p:nvSpPr>
        <p:spPr/>
        <p:txBody>
          <a:bodyPr/>
          <a:lstStyle/>
          <a:p>
            <a:fld id="{4D107ED1-85D5-4BA2-A6D6-7D01D305AC8A}" type="datetimeFigureOut">
              <a:rPr lang="en-AU" smtClean="0"/>
              <a:t>18/01/2014</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E22A4246-757C-4B15-8B30-70C8F2A1AD97}" type="slidenum">
              <a:rPr lang="en-AU" smtClean="0"/>
              <a:t>‹#›</a:t>
            </a:fld>
            <a:endParaRPr lang="en-A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D107ED1-85D5-4BA2-A6D6-7D01D305AC8A}" type="datetimeFigureOut">
              <a:rPr lang="en-AU" smtClean="0"/>
              <a:t>18/01/2014</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E22A4246-757C-4B15-8B30-70C8F2A1AD97}" type="slidenum">
              <a:rPr lang="en-AU" smtClean="0"/>
              <a:t>‹#›</a:t>
            </a:fld>
            <a:endParaRPr lang="en-A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AU"/>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D107ED1-85D5-4BA2-A6D6-7D01D305AC8A}" type="datetimeFigureOut">
              <a:rPr lang="en-AU" smtClean="0"/>
              <a:t>18/01/2014</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E22A4246-757C-4B15-8B30-70C8F2A1AD97}" type="slidenum">
              <a:rPr lang="en-AU" smtClean="0"/>
              <a:t>‹#›</a:t>
            </a:fld>
            <a:endParaRPr lang="en-A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AU"/>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D107ED1-85D5-4BA2-A6D6-7D01D305AC8A}" type="datetimeFigureOut">
              <a:rPr lang="en-AU" smtClean="0"/>
              <a:t>18/01/2014</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E22A4246-757C-4B15-8B30-70C8F2A1AD97}" type="slidenum">
              <a:rPr lang="en-AU" smtClean="0"/>
              <a:t>‹#›</a:t>
            </a:fld>
            <a:endParaRPr lang="en-A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4D107ED1-85D5-4BA2-A6D6-7D01D305AC8A}" type="datetimeFigureOut">
              <a:rPr lang="en-AU" smtClean="0"/>
              <a:t>18/01/2014</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E22A4246-757C-4B15-8B30-70C8F2A1AD97}" type="slidenum">
              <a:rPr lang="en-AU" smtClean="0"/>
              <a:t>‹#›</a:t>
            </a:fld>
            <a:endParaRPr lang="en-A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AU"/>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4D107ED1-85D5-4BA2-A6D6-7D01D305AC8A}" type="datetimeFigureOut">
              <a:rPr lang="en-AU" smtClean="0"/>
              <a:t>18/01/2014</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E22A4246-757C-4B15-8B30-70C8F2A1AD97}" type="slidenum">
              <a:rPr lang="en-AU" smtClean="0"/>
              <a:t>‹#›</a:t>
            </a:fld>
            <a:endParaRPr lang="en-A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AU"/>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D107ED1-85D5-4BA2-A6D6-7D01D305AC8A}" type="datetimeFigureOut">
              <a:rPr lang="en-AU" smtClean="0"/>
              <a:t>18/01/2014</a:t>
            </a:fld>
            <a:endParaRPr lang="en-AU"/>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22A4246-757C-4B15-8B30-70C8F2A1AD97}" type="slidenum">
              <a:rPr lang="en-AU" smtClean="0"/>
              <a:t>‹#›</a:t>
            </a:fld>
            <a:endParaRPr lang="en-A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0.gif"/><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18.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827584" y="3645024"/>
            <a:ext cx="7488832" cy="2376264"/>
          </a:xfrm>
        </p:spPr>
        <p:txBody>
          <a:bodyPr>
            <a:noAutofit/>
          </a:bodyPr>
          <a:lstStyle/>
          <a:p>
            <a:r>
              <a:rPr lang="en-AU" sz="2000" dirty="0"/>
              <a:t>Synopsis: On many important issues of science, philosophy, politics, and religion, equally knowledgeable and intelligent people often disagree with one another. How, then, can one justify holding strong opinions on any of these matters? In this talk I will explore this problem, reviewing some </a:t>
            </a:r>
            <a:r>
              <a:rPr lang="en-AU" sz="2000" dirty="0" smtClean="0"/>
              <a:t>common but </a:t>
            </a:r>
            <a:r>
              <a:rPr lang="en-AU" sz="2000" dirty="0"/>
              <a:t>ultimately </a:t>
            </a:r>
            <a:r>
              <a:rPr lang="en-AU" sz="2000" dirty="0" err="1"/>
              <a:t>uncompelling</a:t>
            </a:r>
            <a:r>
              <a:rPr lang="en-AU" sz="2000" dirty="0"/>
              <a:t> </a:t>
            </a:r>
            <a:r>
              <a:rPr lang="en-AU" sz="2000" dirty="0" smtClean="0"/>
              <a:t>responses to this dilemma</a:t>
            </a:r>
            <a:r>
              <a:rPr lang="en-AU" sz="2000" dirty="0"/>
              <a:t>, and also </a:t>
            </a:r>
            <a:r>
              <a:rPr lang="en-AU" sz="2000" dirty="0" smtClean="0"/>
              <a:t>discussing some </a:t>
            </a:r>
            <a:r>
              <a:rPr lang="en-AU" sz="2000" dirty="0"/>
              <a:t>practical strategies by which we can rationally respond to peer disagreement.</a:t>
            </a:r>
          </a:p>
        </p:txBody>
      </p:sp>
      <p:pic>
        <p:nvPicPr>
          <p:cNvPr id="1026" name="Picture 2" descr="D:\Desktop\DwD Logo.jpg"/>
          <p:cNvPicPr>
            <a:picLocks noChangeAspect="1" noChangeArrowheads="1"/>
          </p:cNvPicPr>
          <p:nvPr/>
        </p:nvPicPr>
        <p:blipFill>
          <a:blip r:embed="rId2" cstate="print"/>
          <a:srcRect/>
          <a:stretch>
            <a:fillRect/>
          </a:stretch>
        </p:blipFill>
        <p:spPr bwMode="auto">
          <a:xfrm>
            <a:off x="1331640" y="692696"/>
            <a:ext cx="6336704" cy="2665143"/>
          </a:xfrm>
          <a:prstGeom prst="rect">
            <a:avLst/>
          </a:prstGeom>
          <a:noFill/>
        </p:spPr>
      </p:pic>
      <p:sp>
        <p:nvSpPr>
          <p:cNvPr id="6" name="Rectangle 5"/>
          <p:cNvSpPr/>
          <p:nvPr/>
        </p:nvSpPr>
        <p:spPr>
          <a:xfrm>
            <a:off x="0" y="6165304"/>
            <a:ext cx="9144000" cy="461665"/>
          </a:xfrm>
          <a:prstGeom prst="rect">
            <a:avLst/>
          </a:prstGeom>
        </p:spPr>
        <p:txBody>
          <a:bodyPr wrap="square">
            <a:spAutoFit/>
          </a:bodyPr>
          <a:lstStyle/>
          <a:p>
            <a:pPr algn="ctr"/>
            <a:r>
              <a:rPr lang="en-AU" sz="2400" dirty="0" err="1" smtClean="0"/>
              <a:t>VicSkeptics</a:t>
            </a:r>
            <a:r>
              <a:rPr lang="en-AU" sz="2400" dirty="0" smtClean="0"/>
              <a:t> Presentation, 20</a:t>
            </a:r>
            <a:r>
              <a:rPr lang="en-AU" sz="2400" baseline="30000" dirty="0" smtClean="0"/>
              <a:t>th</a:t>
            </a:r>
            <a:r>
              <a:rPr lang="en-AU" sz="2400" dirty="0" smtClean="0"/>
              <a:t> Jan 2014</a:t>
            </a:r>
            <a:endParaRPr lang="en-AU" sz="2400" dirty="0" smtClean="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187624" y="1412776"/>
            <a:ext cx="6696744" cy="2062103"/>
          </a:xfrm>
          <a:prstGeom prst="rect">
            <a:avLst/>
          </a:prstGeom>
          <a:noFill/>
        </p:spPr>
        <p:txBody>
          <a:bodyPr wrap="square" rtlCol="0">
            <a:spAutoFit/>
          </a:bodyPr>
          <a:lstStyle/>
          <a:p>
            <a:r>
              <a:rPr lang="en-AU" sz="3200" dirty="0" smtClean="0"/>
              <a:t>Disagreement between these of similar epistemic status, or those who are (roughly) equally intelligent, well informed, honest, rational, etc.</a:t>
            </a:r>
            <a:endParaRPr lang="en-AU" sz="3200" dirty="0"/>
          </a:p>
        </p:txBody>
      </p:sp>
      <p:sp>
        <p:nvSpPr>
          <p:cNvPr id="8" name="Rectangle 7"/>
          <p:cNvSpPr/>
          <p:nvPr/>
        </p:nvSpPr>
        <p:spPr>
          <a:xfrm>
            <a:off x="1547664" y="56818"/>
            <a:ext cx="6001386" cy="707886"/>
          </a:xfrm>
          <a:prstGeom prst="rect">
            <a:avLst/>
          </a:prstGeom>
        </p:spPr>
        <p:txBody>
          <a:bodyPr wrap="none">
            <a:spAutoFit/>
          </a:bodyPr>
          <a:lstStyle/>
          <a:p>
            <a:r>
              <a:rPr lang="en-AU" sz="4000" dirty="0" smtClean="0"/>
              <a:t>Defining Peer Disagreement</a:t>
            </a:r>
            <a:endParaRPr lang="en-AU" sz="4000" dirty="0" smtClean="0"/>
          </a:p>
        </p:txBody>
      </p:sp>
      <p:cxnSp>
        <p:nvCxnSpPr>
          <p:cNvPr id="10" name="Straight Connector 9"/>
          <p:cNvCxnSpPr/>
          <p:nvPr/>
        </p:nvCxnSpPr>
        <p:spPr>
          <a:xfrm>
            <a:off x="0" y="836712"/>
            <a:ext cx="9144000" cy="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descr="http://upload.wikimedia.org/wikipedia/commons/a/a0/Richard_Dawkins_Cooper_Union_Shankbone.jpg"/>
          <p:cNvPicPr>
            <a:picLocks noChangeAspect="1" noChangeArrowheads="1"/>
          </p:cNvPicPr>
          <p:nvPr/>
        </p:nvPicPr>
        <p:blipFill>
          <a:blip r:embed="rId2" cstate="print"/>
          <a:srcRect t="1111" b="809"/>
          <a:stretch>
            <a:fillRect/>
          </a:stretch>
        </p:blipFill>
        <p:spPr bwMode="auto">
          <a:xfrm>
            <a:off x="4572000" y="1750505"/>
            <a:ext cx="3160390" cy="3878770"/>
          </a:xfrm>
          <a:prstGeom prst="rect">
            <a:avLst/>
          </a:prstGeom>
          <a:noFill/>
        </p:spPr>
      </p:pic>
      <p:pic>
        <p:nvPicPr>
          <p:cNvPr id="4104" name="Picture 8" descr="File:Francis Collins official portrait.jpg"/>
          <p:cNvPicPr>
            <a:picLocks noChangeAspect="1" noChangeArrowheads="1"/>
          </p:cNvPicPr>
          <p:nvPr/>
        </p:nvPicPr>
        <p:blipFill>
          <a:blip r:embed="rId3" cstate="print"/>
          <a:srcRect t="2261" b="584"/>
          <a:stretch>
            <a:fillRect/>
          </a:stretch>
        </p:blipFill>
        <p:spPr bwMode="auto">
          <a:xfrm>
            <a:off x="1403648" y="1750648"/>
            <a:ext cx="3168352" cy="3881802"/>
          </a:xfrm>
          <a:prstGeom prst="rect">
            <a:avLst/>
          </a:prstGeom>
          <a:noFill/>
        </p:spPr>
      </p:pic>
      <p:sp>
        <p:nvSpPr>
          <p:cNvPr id="7" name="Rectangle 6"/>
          <p:cNvSpPr/>
          <p:nvPr/>
        </p:nvSpPr>
        <p:spPr>
          <a:xfrm>
            <a:off x="0" y="56818"/>
            <a:ext cx="9144000" cy="707886"/>
          </a:xfrm>
          <a:prstGeom prst="rect">
            <a:avLst/>
          </a:prstGeom>
        </p:spPr>
        <p:txBody>
          <a:bodyPr wrap="square">
            <a:spAutoFit/>
          </a:bodyPr>
          <a:lstStyle/>
          <a:p>
            <a:pPr algn="ctr"/>
            <a:r>
              <a:rPr lang="en-AU" sz="4000" dirty="0" smtClean="0"/>
              <a:t>Peer Disagreement Example 1</a:t>
            </a:r>
            <a:endParaRPr lang="en-AU" sz="4000" dirty="0" smtClean="0"/>
          </a:p>
        </p:txBody>
      </p:sp>
      <p:cxnSp>
        <p:nvCxnSpPr>
          <p:cNvPr id="8" name="Straight Connector 7"/>
          <p:cNvCxnSpPr/>
          <p:nvPr/>
        </p:nvCxnSpPr>
        <p:spPr>
          <a:xfrm>
            <a:off x="0" y="836712"/>
            <a:ext cx="9144000" cy="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media.salon.com/2010/04/pistols_at_dawn_paul_krugman_vs_andrew_sorkin.jpg"/>
          <p:cNvPicPr>
            <a:picLocks noChangeAspect="1" noChangeArrowheads="1"/>
          </p:cNvPicPr>
          <p:nvPr/>
        </p:nvPicPr>
        <p:blipFill>
          <a:blip r:embed="rId2" cstate="print"/>
          <a:srcRect l="9226" r="10339"/>
          <a:stretch>
            <a:fillRect/>
          </a:stretch>
        </p:blipFill>
        <p:spPr bwMode="auto">
          <a:xfrm>
            <a:off x="1619672" y="1988840"/>
            <a:ext cx="2838054" cy="3528392"/>
          </a:xfrm>
          <a:prstGeom prst="rect">
            <a:avLst/>
          </a:prstGeom>
          <a:noFill/>
        </p:spPr>
      </p:pic>
      <p:pic>
        <p:nvPicPr>
          <p:cNvPr id="4102" name="Picture 6" descr="http://www.britannica.com/blogs/wp-content/uploads/2006/11/image6.jpg"/>
          <p:cNvPicPr>
            <a:picLocks noChangeAspect="1" noChangeArrowheads="1"/>
          </p:cNvPicPr>
          <p:nvPr/>
        </p:nvPicPr>
        <p:blipFill>
          <a:blip r:embed="rId3" cstate="print"/>
          <a:srcRect b="6818"/>
          <a:stretch>
            <a:fillRect/>
          </a:stretch>
        </p:blipFill>
        <p:spPr bwMode="auto">
          <a:xfrm>
            <a:off x="4427984" y="1988840"/>
            <a:ext cx="2810474" cy="3528392"/>
          </a:xfrm>
          <a:prstGeom prst="rect">
            <a:avLst/>
          </a:prstGeom>
          <a:noFill/>
        </p:spPr>
      </p:pic>
      <p:sp>
        <p:nvSpPr>
          <p:cNvPr id="7" name="Rectangle 6"/>
          <p:cNvSpPr/>
          <p:nvPr/>
        </p:nvSpPr>
        <p:spPr>
          <a:xfrm>
            <a:off x="0" y="56818"/>
            <a:ext cx="9144000" cy="707886"/>
          </a:xfrm>
          <a:prstGeom prst="rect">
            <a:avLst/>
          </a:prstGeom>
        </p:spPr>
        <p:txBody>
          <a:bodyPr wrap="square">
            <a:spAutoFit/>
          </a:bodyPr>
          <a:lstStyle/>
          <a:p>
            <a:pPr algn="ctr"/>
            <a:r>
              <a:rPr lang="en-AU" sz="4000" dirty="0" smtClean="0"/>
              <a:t>Peer Disagreement Example 2</a:t>
            </a:r>
            <a:endParaRPr lang="en-AU" sz="4000" dirty="0" smtClean="0"/>
          </a:p>
        </p:txBody>
      </p:sp>
      <p:cxnSp>
        <p:nvCxnSpPr>
          <p:cNvPr id="8" name="Straight Connector 7"/>
          <p:cNvCxnSpPr/>
          <p:nvPr/>
        </p:nvCxnSpPr>
        <p:spPr>
          <a:xfrm>
            <a:off x="0" y="836712"/>
            <a:ext cx="9144000" cy="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10" descr="http://www.aim.org/wp-content/uploads/2013/07/jenny-mccarthy-abc.jpg"/>
          <p:cNvPicPr>
            <a:picLocks noChangeAspect="1" noChangeArrowheads="1"/>
          </p:cNvPicPr>
          <p:nvPr/>
        </p:nvPicPr>
        <p:blipFill>
          <a:blip r:embed="rId2" cstate="print"/>
          <a:srcRect l="22777" r="24666"/>
          <a:stretch>
            <a:fillRect/>
          </a:stretch>
        </p:blipFill>
        <p:spPr bwMode="auto">
          <a:xfrm>
            <a:off x="4427984" y="2204864"/>
            <a:ext cx="2880320" cy="3082703"/>
          </a:xfrm>
          <a:prstGeom prst="rect">
            <a:avLst/>
          </a:prstGeom>
          <a:noFill/>
        </p:spPr>
      </p:pic>
      <p:pic>
        <p:nvPicPr>
          <p:cNvPr id="20482" name="Picture 2" descr="http://farm4.staticflickr.com/3066/2618648842_7348316d4e_z.jpg"/>
          <p:cNvPicPr>
            <a:picLocks noChangeAspect="1" noChangeArrowheads="1"/>
          </p:cNvPicPr>
          <p:nvPr/>
        </p:nvPicPr>
        <p:blipFill>
          <a:blip r:embed="rId3" cstate="print"/>
          <a:srcRect l="4725" t="6300" r="49207" b="25976"/>
          <a:stretch>
            <a:fillRect/>
          </a:stretch>
        </p:blipFill>
        <p:spPr bwMode="auto">
          <a:xfrm>
            <a:off x="1619672" y="2204864"/>
            <a:ext cx="2808312" cy="3096344"/>
          </a:xfrm>
          <a:prstGeom prst="rect">
            <a:avLst/>
          </a:prstGeom>
          <a:noFill/>
        </p:spPr>
      </p:pic>
      <p:sp>
        <p:nvSpPr>
          <p:cNvPr id="7" name="Rectangle 6"/>
          <p:cNvSpPr/>
          <p:nvPr/>
        </p:nvSpPr>
        <p:spPr>
          <a:xfrm>
            <a:off x="0" y="56818"/>
            <a:ext cx="9144000" cy="707886"/>
          </a:xfrm>
          <a:prstGeom prst="rect">
            <a:avLst/>
          </a:prstGeom>
        </p:spPr>
        <p:txBody>
          <a:bodyPr wrap="square">
            <a:spAutoFit/>
          </a:bodyPr>
          <a:lstStyle/>
          <a:p>
            <a:pPr algn="ctr"/>
            <a:r>
              <a:rPr lang="en-AU" sz="4000" u="sng" dirty="0" smtClean="0"/>
              <a:t>Not</a:t>
            </a:r>
            <a:r>
              <a:rPr lang="en-AU" sz="4000" dirty="0" smtClean="0"/>
              <a:t> Peer Disagreement</a:t>
            </a:r>
            <a:endParaRPr lang="en-AU" sz="4000" dirty="0" smtClean="0"/>
          </a:p>
        </p:txBody>
      </p:sp>
      <p:cxnSp>
        <p:nvCxnSpPr>
          <p:cNvPr id="8" name="Straight Connector 7"/>
          <p:cNvCxnSpPr/>
          <p:nvPr/>
        </p:nvCxnSpPr>
        <p:spPr>
          <a:xfrm>
            <a:off x="0" y="836712"/>
            <a:ext cx="9144000" cy="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187624" y="1412776"/>
            <a:ext cx="6984776" cy="1077218"/>
          </a:xfrm>
          <a:prstGeom prst="rect">
            <a:avLst/>
          </a:prstGeom>
          <a:noFill/>
        </p:spPr>
        <p:txBody>
          <a:bodyPr wrap="square" rtlCol="0">
            <a:spAutoFit/>
          </a:bodyPr>
          <a:lstStyle/>
          <a:p>
            <a:r>
              <a:rPr lang="en-AU" sz="3200" dirty="0" smtClean="0"/>
              <a:t>“On many issues of importance, there exists considerable peer disagreement.”</a:t>
            </a:r>
            <a:endParaRPr lang="en-AU" sz="3200" dirty="0"/>
          </a:p>
        </p:txBody>
      </p:sp>
      <p:sp>
        <p:nvSpPr>
          <p:cNvPr id="6" name="Rectangle 5"/>
          <p:cNvSpPr/>
          <p:nvPr/>
        </p:nvSpPr>
        <p:spPr>
          <a:xfrm>
            <a:off x="0" y="56818"/>
            <a:ext cx="9144000" cy="707886"/>
          </a:xfrm>
          <a:prstGeom prst="rect">
            <a:avLst/>
          </a:prstGeom>
        </p:spPr>
        <p:txBody>
          <a:bodyPr wrap="square">
            <a:spAutoFit/>
          </a:bodyPr>
          <a:lstStyle/>
          <a:p>
            <a:pPr algn="ctr"/>
            <a:r>
              <a:rPr lang="en-AU" sz="4000" dirty="0" smtClean="0"/>
              <a:t>The Core Problem</a:t>
            </a:r>
            <a:endParaRPr lang="en-AU" sz="4000" dirty="0" smtClean="0"/>
          </a:p>
        </p:txBody>
      </p:sp>
      <p:cxnSp>
        <p:nvCxnSpPr>
          <p:cNvPr id="7" name="Straight Connector 6"/>
          <p:cNvCxnSpPr/>
          <p:nvPr/>
        </p:nvCxnSpPr>
        <p:spPr>
          <a:xfrm>
            <a:off x="0" y="836712"/>
            <a:ext cx="9144000" cy="0"/>
          </a:xfrm>
          <a:prstGeom prst="line">
            <a:avLst/>
          </a:prstGeom>
        </p:spPr>
        <p:style>
          <a:lnRef idx="1">
            <a:schemeClr val="accent1"/>
          </a:lnRef>
          <a:fillRef idx="0">
            <a:schemeClr val="accent1"/>
          </a:fillRef>
          <a:effectRef idx="0">
            <a:schemeClr val="accent1"/>
          </a:effectRef>
          <a:fontRef idx="minor">
            <a:schemeClr val="tx1"/>
          </a:fontRef>
        </p:style>
      </p:cxnSp>
      <p:pic>
        <p:nvPicPr>
          <p:cNvPr id="5122" name="Picture 2" descr="http://4.bp.blogspot.com/_7OubgiFhxwM/ShRtbgIfO_I/AAAAAAAAAP0/NE9wZdw9nw4/s320/disagreement%2Bcartoon.jpg"/>
          <p:cNvPicPr>
            <a:picLocks noChangeAspect="1" noChangeArrowheads="1"/>
          </p:cNvPicPr>
          <p:nvPr/>
        </p:nvPicPr>
        <p:blipFill>
          <a:blip r:embed="rId2" cstate="print"/>
          <a:srcRect/>
          <a:stretch>
            <a:fillRect/>
          </a:stretch>
        </p:blipFill>
        <p:spPr bwMode="auto">
          <a:xfrm>
            <a:off x="2915816" y="3055530"/>
            <a:ext cx="2952328" cy="3037766"/>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187624" y="1052736"/>
            <a:ext cx="6984776" cy="5509200"/>
          </a:xfrm>
          <a:prstGeom prst="rect">
            <a:avLst/>
          </a:prstGeom>
          <a:noFill/>
        </p:spPr>
        <p:txBody>
          <a:bodyPr wrap="square" rtlCol="0">
            <a:spAutoFit/>
          </a:bodyPr>
          <a:lstStyle/>
          <a:p>
            <a:pPr>
              <a:buFont typeface="Arial" pitchFamily="34" charset="0"/>
              <a:buChar char="•"/>
            </a:pPr>
            <a:r>
              <a:rPr lang="en-AU" sz="3200" dirty="0" smtClean="0"/>
              <a:t> Politics</a:t>
            </a:r>
          </a:p>
          <a:p>
            <a:pPr>
              <a:buFont typeface="Arial" pitchFamily="34" charset="0"/>
              <a:buChar char="•"/>
            </a:pPr>
            <a:r>
              <a:rPr lang="en-AU" sz="3200" dirty="0"/>
              <a:t> </a:t>
            </a:r>
            <a:r>
              <a:rPr lang="en-AU" sz="3200" dirty="0" smtClean="0"/>
              <a:t>Economics</a:t>
            </a:r>
          </a:p>
          <a:p>
            <a:pPr>
              <a:buFont typeface="Arial" pitchFamily="34" charset="0"/>
              <a:buChar char="•"/>
            </a:pPr>
            <a:r>
              <a:rPr lang="en-AU" sz="3200" dirty="0"/>
              <a:t> </a:t>
            </a:r>
            <a:r>
              <a:rPr lang="en-AU" sz="3200" dirty="0" smtClean="0"/>
              <a:t>Philosophy</a:t>
            </a:r>
          </a:p>
          <a:p>
            <a:pPr>
              <a:buFont typeface="Arial" pitchFamily="34" charset="0"/>
              <a:buChar char="•"/>
            </a:pPr>
            <a:r>
              <a:rPr lang="en-AU" sz="3200" dirty="0"/>
              <a:t> </a:t>
            </a:r>
            <a:r>
              <a:rPr lang="en-AU" sz="3200" dirty="0" smtClean="0"/>
              <a:t>Ethics</a:t>
            </a:r>
          </a:p>
          <a:p>
            <a:pPr>
              <a:buFont typeface="Arial" pitchFamily="34" charset="0"/>
              <a:buChar char="•"/>
            </a:pPr>
            <a:r>
              <a:rPr lang="en-AU" sz="3200" dirty="0" smtClean="0"/>
              <a:t> Religion</a:t>
            </a:r>
          </a:p>
          <a:p>
            <a:pPr>
              <a:buFont typeface="Arial" pitchFamily="34" charset="0"/>
              <a:buChar char="•"/>
            </a:pPr>
            <a:r>
              <a:rPr lang="en-AU" sz="3200" dirty="0"/>
              <a:t> </a:t>
            </a:r>
            <a:r>
              <a:rPr lang="en-AU" sz="3200" dirty="0" smtClean="0"/>
              <a:t>Evolutionary psychology</a:t>
            </a:r>
          </a:p>
          <a:p>
            <a:pPr>
              <a:buFont typeface="Arial" pitchFamily="34" charset="0"/>
              <a:buChar char="•"/>
            </a:pPr>
            <a:r>
              <a:rPr lang="en-AU" sz="3200" dirty="0"/>
              <a:t> </a:t>
            </a:r>
            <a:r>
              <a:rPr lang="en-AU" sz="3200" dirty="0" smtClean="0"/>
              <a:t>Health and fitness</a:t>
            </a:r>
          </a:p>
          <a:p>
            <a:pPr>
              <a:buFont typeface="Arial" pitchFamily="34" charset="0"/>
              <a:buChar char="•"/>
            </a:pPr>
            <a:r>
              <a:rPr lang="en-AU" sz="3200" dirty="0"/>
              <a:t> </a:t>
            </a:r>
            <a:r>
              <a:rPr lang="en-AU" sz="3200" dirty="0" smtClean="0"/>
              <a:t>Third World development</a:t>
            </a:r>
          </a:p>
          <a:p>
            <a:pPr>
              <a:buFont typeface="Arial" pitchFamily="34" charset="0"/>
              <a:buChar char="•"/>
            </a:pPr>
            <a:r>
              <a:rPr lang="en-AU" sz="3200" dirty="0"/>
              <a:t> </a:t>
            </a:r>
            <a:r>
              <a:rPr lang="en-AU" sz="3200" dirty="0" smtClean="0"/>
              <a:t>Historical debates</a:t>
            </a:r>
          </a:p>
          <a:p>
            <a:pPr>
              <a:buFont typeface="Arial" pitchFamily="34" charset="0"/>
              <a:buChar char="•"/>
            </a:pPr>
            <a:r>
              <a:rPr lang="en-AU" sz="3200" dirty="0"/>
              <a:t> </a:t>
            </a:r>
            <a:r>
              <a:rPr lang="en-AU" sz="3200" dirty="0" smtClean="0"/>
              <a:t>Future predictions</a:t>
            </a:r>
          </a:p>
          <a:p>
            <a:pPr>
              <a:buFont typeface="Arial" pitchFamily="34" charset="0"/>
              <a:buChar char="•"/>
            </a:pPr>
            <a:r>
              <a:rPr lang="en-AU" sz="3200" dirty="0"/>
              <a:t> </a:t>
            </a:r>
            <a:r>
              <a:rPr lang="en-AU" sz="3200" dirty="0" smtClean="0"/>
              <a:t>Kirk or Picard?</a:t>
            </a:r>
            <a:endParaRPr lang="en-AU" sz="3200" dirty="0"/>
          </a:p>
        </p:txBody>
      </p:sp>
      <p:sp>
        <p:nvSpPr>
          <p:cNvPr id="6" name="Rectangle 5"/>
          <p:cNvSpPr/>
          <p:nvPr/>
        </p:nvSpPr>
        <p:spPr>
          <a:xfrm>
            <a:off x="0" y="56818"/>
            <a:ext cx="9144000" cy="707886"/>
          </a:xfrm>
          <a:prstGeom prst="rect">
            <a:avLst/>
          </a:prstGeom>
        </p:spPr>
        <p:txBody>
          <a:bodyPr wrap="square">
            <a:spAutoFit/>
          </a:bodyPr>
          <a:lstStyle/>
          <a:p>
            <a:pPr algn="ctr"/>
            <a:r>
              <a:rPr lang="en-AU" sz="4000" dirty="0" smtClean="0"/>
              <a:t>Issues of Importance?</a:t>
            </a:r>
            <a:endParaRPr lang="en-AU" sz="4000" dirty="0" smtClean="0"/>
          </a:p>
        </p:txBody>
      </p:sp>
      <p:cxnSp>
        <p:nvCxnSpPr>
          <p:cNvPr id="7" name="Straight Connector 6"/>
          <p:cNvCxnSpPr/>
          <p:nvPr/>
        </p:nvCxnSpPr>
        <p:spPr>
          <a:xfrm>
            <a:off x="0" y="836712"/>
            <a:ext cx="9144000" cy="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899592" y="1438905"/>
            <a:ext cx="7200800" cy="2062103"/>
          </a:xfrm>
          <a:prstGeom prst="rect">
            <a:avLst/>
          </a:prstGeom>
          <a:noFill/>
        </p:spPr>
        <p:txBody>
          <a:bodyPr wrap="square" rtlCol="0">
            <a:spAutoFit/>
          </a:bodyPr>
          <a:lstStyle/>
          <a:p>
            <a:r>
              <a:rPr lang="en-AU" sz="3200" dirty="0" smtClean="0"/>
              <a:t>“We should be much less confident in the correctness of our beliefs concerning matters in which there exists substantial peer disagreement.”</a:t>
            </a:r>
            <a:endParaRPr lang="en-AU" sz="3200" dirty="0"/>
          </a:p>
        </p:txBody>
      </p:sp>
      <p:sp>
        <p:nvSpPr>
          <p:cNvPr id="3" name="Rectangle 2"/>
          <p:cNvSpPr/>
          <p:nvPr/>
        </p:nvSpPr>
        <p:spPr>
          <a:xfrm>
            <a:off x="0" y="56818"/>
            <a:ext cx="9144000" cy="707886"/>
          </a:xfrm>
          <a:prstGeom prst="rect">
            <a:avLst/>
          </a:prstGeom>
        </p:spPr>
        <p:txBody>
          <a:bodyPr wrap="square">
            <a:spAutoFit/>
          </a:bodyPr>
          <a:lstStyle/>
          <a:p>
            <a:pPr algn="ctr"/>
            <a:r>
              <a:rPr lang="en-AU" sz="4000" dirty="0" smtClean="0"/>
              <a:t>My Core Claim</a:t>
            </a:r>
            <a:endParaRPr lang="en-AU" sz="4000" dirty="0" smtClean="0"/>
          </a:p>
        </p:txBody>
      </p:sp>
      <p:cxnSp>
        <p:nvCxnSpPr>
          <p:cNvPr id="4" name="Straight Connector 3"/>
          <p:cNvCxnSpPr/>
          <p:nvPr/>
        </p:nvCxnSpPr>
        <p:spPr>
          <a:xfrm>
            <a:off x="0" y="836712"/>
            <a:ext cx="9144000" cy="0"/>
          </a:xfrm>
          <a:prstGeom prst="line">
            <a:avLst/>
          </a:prstGeom>
        </p:spPr>
        <p:style>
          <a:lnRef idx="1">
            <a:schemeClr val="accent1"/>
          </a:lnRef>
          <a:fillRef idx="0">
            <a:schemeClr val="accent1"/>
          </a:fillRef>
          <a:effectRef idx="0">
            <a:schemeClr val="accent1"/>
          </a:effectRef>
          <a:fontRef idx="minor">
            <a:schemeClr val="tx1"/>
          </a:fontRef>
        </p:style>
      </p:cxnSp>
      <p:pic>
        <p:nvPicPr>
          <p:cNvPr id="3074" name="Picture 2" descr="http://izquotes.com/quotes-pictures/quote-doubt-is-not-a-pleasant-condition-but-certainty-is-absurd-voltaire-191117.jpg"/>
          <p:cNvPicPr>
            <a:picLocks noChangeAspect="1" noChangeArrowheads="1"/>
          </p:cNvPicPr>
          <p:nvPr/>
        </p:nvPicPr>
        <p:blipFill>
          <a:blip r:embed="rId2" cstate="print"/>
          <a:srcRect l="1020" t="15627" r="1020" b="19322"/>
          <a:stretch>
            <a:fillRect/>
          </a:stretch>
        </p:blipFill>
        <p:spPr bwMode="auto">
          <a:xfrm>
            <a:off x="971600" y="4005064"/>
            <a:ext cx="6984776" cy="2182743"/>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899592" y="1124744"/>
            <a:ext cx="7200800" cy="2062103"/>
          </a:xfrm>
          <a:prstGeom prst="rect">
            <a:avLst/>
          </a:prstGeom>
          <a:noFill/>
        </p:spPr>
        <p:txBody>
          <a:bodyPr wrap="square" rtlCol="0">
            <a:spAutoFit/>
          </a:bodyPr>
          <a:lstStyle/>
          <a:p>
            <a:r>
              <a:rPr lang="en-AU" sz="3200" dirty="0" smtClean="0"/>
              <a:t>“The fact that people disagree with me doesn’t mean I’m wrong.”</a:t>
            </a:r>
            <a:br>
              <a:rPr lang="en-AU" sz="3200" dirty="0" smtClean="0"/>
            </a:br>
            <a:endParaRPr lang="en-AU" sz="3200" dirty="0" smtClean="0"/>
          </a:p>
          <a:p>
            <a:r>
              <a:rPr lang="en-AU" sz="3200" dirty="0" smtClean="0"/>
              <a:t>But: It’s about degree of confidence</a:t>
            </a:r>
            <a:endParaRPr lang="en-AU" sz="3200" dirty="0"/>
          </a:p>
        </p:txBody>
      </p:sp>
      <p:sp>
        <p:nvSpPr>
          <p:cNvPr id="3" name="Rectangle 2"/>
          <p:cNvSpPr/>
          <p:nvPr/>
        </p:nvSpPr>
        <p:spPr>
          <a:xfrm>
            <a:off x="0" y="56818"/>
            <a:ext cx="9144000" cy="707886"/>
          </a:xfrm>
          <a:prstGeom prst="rect">
            <a:avLst/>
          </a:prstGeom>
        </p:spPr>
        <p:txBody>
          <a:bodyPr wrap="square">
            <a:spAutoFit/>
          </a:bodyPr>
          <a:lstStyle/>
          <a:p>
            <a:pPr algn="ctr"/>
            <a:r>
              <a:rPr lang="en-AU" sz="4000" dirty="0" smtClean="0"/>
              <a:t>Response 1: I’m Right</a:t>
            </a:r>
            <a:endParaRPr lang="en-AU" sz="4000" dirty="0" smtClean="0"/>
          </a:p>
        </p:txBody>
      </p:sp>
      <p:cxnSp>
        <p:nvCxnSpPr>
          <p:cNvPr id="4" name="Straight Connector 3"/>
          <p:cNvCxnSpPr/>
          <p:nvPr/>
        </p:nvCxnSpPr>
        <p:spPr>
          <a:xfrm>
            <a:off x="0" y="836712"/>
            <a:ext cx="9144000" cy="0"/>
          </a:xfrm>
          <a:prstGeom prst="line">
            <a:avLst/>
          </a:prstGeom>
        </p:spPr>
        <p:style>
          <a:lnRef idx="1">
            <a:schemeClr val="accent1"/>
          </a:lnRef>
          <a:fillRef idx="0">
            <a:schemeClr val="accent1"/>
          </a:fillRef>
          <a:effectRef idx="0">
            <a:schemeClr val="accent1"/>
          </a:effectRef>
          <a:fontRef idx="minor">
            <a:schemeClr val="tx1"/>
          </a:fontRef>
        </p:style>
      </p:cxnSp>
      <p:pic>
        <p:nvPicPr>
          <p:cNvPr id="6" name="Picture 2" descr="https://onlinecourses.science.psu.edu/stat504/sites/onlinecourses.science.psu.edu.stat504/files/lesson01/CI_plot.gif"/>
          <p:cNvPicPr>
            <a:picLocks noChangeAspect="1" noChangeArrowheads="1"/>
          </p:cNvPicPr>
          <p:nvPr/>
        </p:nvPicPr>
        <p:blipFill>
          <a:blip r:embed="rId2" cstate="print"/>
          <a:srcRect/>
          <a:stretch>
            <a:fillRect/>
          </a:stretch>
        </p:blipFill>
        <p:spPr bwMode="auto">
          <a:xfrm>
            <a:off x="2123728" y="3861048"/>
            <a:ext cx="4784767" cy="2073400"/>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899592" y="1124744"/>
            <a:ext cx="7200800" cy="1569660"/>
          </a:xfrm>
          <a:prstGeom prst="rect">
            <a:avLst/>
          </a:prstGeom>
          <a:noFill/>
        </p:spPr>
        <p:txBody>
          <a:bodyPr wrap="square" rtlCol="0">
            <a:spAutoFit/>
          </a:bodyPr>
          <a:lstStyle/>
          <a:p>
            <a:r>
              <a:rPr lang="en-AU" sz="3200" dirty="0" smtClean="0"/>
              <a:t>“Disagreement is good.”</a:t>
            </a:r>
            <a:br>
              <a:rPr lang="en-AU" sz="3200" dirty="0" smtClean="0"/>
            </a:br>
            <a:r>
              <a:rPr lang="en-AU" sz="3200" dirty="0" smtClean="0"/>
              <a:t/>
            </a:r>
            <a:br>
              <a:rPr lang="en-AU" sz="3200" dirty="0" smtClean="0"/>
            </a:br>
            <a:r>
              <a:rPr lang="en-AU" sz="3200" dirty="0" smtClean="0"/>
              <a:t>But: False confidence isn’t</a:t>
            </a:r>
            <a:endParaRPr lang="en-AU" sz="3200" dirty="0"/>
          </a:p>
        </p:txBody>
      </p:sp>
      <p:sp>
        <p:nvSpPr>
          <p:cNvPr id="3" name="Rectangle 2"/>
          <p:cNvSpPr/>
          <p:nvPr/>
        </p:nvSpPr>
        <p:spPr>
          <a:xfrm>
            <a:off x="0" y="56818"/>
            <a:ext cx="9144000" cy="707886"/>
          </a:xfrm>
          <a:prstGeom prst="rect">
            <a:avLst/>
          </a:prstGeom>
        </p:spPr>
        <p:txBody>
          <a:bodyPr wrap="square">
            <a:spAutoFit/>
          </a:bodyPr>
          <a:lstStyle/>
          <a:p>
            <a:pPr algn="ctr"/>
            <a:r>
              <a:rPr lang="en-AU" sz="4000" dirty="0" smtClean="0"/>
              <a:t>Response 2: It’s All Good</a:t>
            </a:r>
            <a:endParaRPr lang="en-AU" sz="4000" dirty="0" smtClean="0"/>
          </a:p>
        </p:txBody>
      </p:sp>
      <p:cxnSp>
        <p:nvCxnSpPr>
          <p:cNvPr id="4" name="Straight Connector 3"/>
          <p:cNvCxnSpPr/>
          <p:nvPr/>
        </p:nvCxnSpPr>
        <p:spPr>
          <a:xfrm>
            <a:off x="0" y="836712"/>
            <a:ext cx="9144000" cy="0"/>
          </a:xfrm>
          <a:prstGeom prst="line">
            <a:avLst/>
          </a:prstGeom>
        </p:spPr>
        <p:style>
          <a:lnRef idx="1">
            <a:schemeClr val="accent1"/>
          </a:lnRef>
          <a:fillRef idx="0">
            <a:schemeClr val="accent1"/>
          </a:fillRef>
          <a:effectRef idx="0">
            <a:schemeClr val="accent1"/>
          </a:effectRef>
          <a:fontRef idx="minor">
            <a:schemeClr val="tx1"/>
          </a:fontRef>
        </p:style>
      </p:cxnSp>
      <p:pic>
        <p:nvPicPr>
          <p:cNvPr id="21506" name="Picture 2" descr="http://dangerousintersection.org/wp-content/uploads/2008/10/img_21101.jpg"/>
          <p:cNvPicPr>
            <a:picLocks noChangeAspect="1" noChangeArrowheads="1"/>
          </p:cNvPicPr>
          <p:nvPr/>
        </p:nvPicPr>
        <p:blipFill>
          <a:blip r:embed="rId2" cstate="print"/>
          <a:srcRect/>
          <a:stretch>
            <a:fillRect/>
          </a:stretch>
        </p:blipFill>
        <p:spPr bwMode="auto">
          <a:xfrm>
            <a:off x="3203848" y="2924944"/>
            <a:ext cx="2479213" cy="3471984"/>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56818"/>
            <a:ext cx="9144000" cy="707886"/>
          </a:xfrm>
          <a:prstGeom prst="rect">
            <a:avLst/>
          </a:prstGeom>
        </p:spPr>
        <p:txBody>
          <a:bodyPr wrap="square">
            <a:spAutoFit/>
          </a:bodyPr>
          <a:lstStyle/>
          <a:p>
            <a:pPr algn="ctr"/>
            <a:r>
              <a:rPr lang="en-AU" sz="4000" dirty="0" smtClean="0"/>
              <a:t>Response 3: I’m Still Right</a:t>
            </a:r>
            <a:endParaRPr lang="en-AU" sz="4000" dirty="0" smtClean="0"/>
          </a:p>
        </p:txBody>
      </p:sp>
      <p:cxnSp>
        <p:nvCxnSpPr>
          <p:cNvPr id="4" name="Straight Connector 3"/>
          <p:cNvCxnSpPr/>
          <p:nvPr/>
        </p:nvCxnSpPr>
        <p:spPr>
          <a:xfrm>
            <a:off x="0" y="836712"/>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899592" y="1124744"/>
            <a:ext cx="7200800" cy="2062103"/>
          </a:xfrm>
          <a:prstGeom prst="rect">
            <a:avLst/>
          </a:prstGeom>
          <a:noFill/>
        </p:spPr>
        <p:txBody>
          <a:bodyPr wrap="square" rtlCol="0">
            <a:spAutoFit/>
          </a:bodyPr>
          <a:lstStyle/>
          <a:p>
            <a:r>
              <a:rPr lang="en-AU" sz="3200" dirty="0" smtClean="0"/>
              <a:t>“I am clearly right and they are clearly wrong because of reason X.”</a:t>
            </a:r>
          </a:p>
          <a:p>
            <a:r>
              <a:rPr lang="en-AU" sz="3200" dirty="0" smtClean="0"/>
              <a:t/>
            </a:r>
            <a:br>
              <a:rPr lang="en-AU" sz="3200" dirty="0" smtClean="0"/>
            </a:br>
            <a:r>
              <a:rPr lang="en-AU" sz="3200" dirty="0" smtClean="0"/>
              <a:t>But: Why is your view special?</a:t>
            </a:r>
            <a:endParaRPr lang="en-AU" sz="3200" dirty="0"/>
          </a:p>
        </p:txBody>
      </p:sp>
      <p:pic>
        <p:nvPicPr>
          <p:cNvPr id="25604" name="Picture 4" descr="http://2.bp.blogspot.com/-QIJsEuTDeSo/UibqDbsuPtI/AAAAAAAAE0Y/bZd8Umw6i9Y/s1600/Ralph-Wiggum-facebook-cover03.jpg"/>
          <p:cNvPicPr>
            <a:picLocks noChangeAspect="1" noChangeArrowheads="1"/>
          </p:cNvPicPr>
          <p:nvPr/>
        </p:nvPicPr>
        <p:blipFill>
          <a:blip r:embed="rId2" cstate="print"/>
          <a:srcRect/>
          <a:stretch>
            <a:fillRect/>
          </a:stretch>
        </p:blipFill>
        <p:spPr bwMode="auto">
          <a:xfrm>
            <a:off x="1331640" y="3645024"/>
            <a:ext cx="6264696" cy="2318895"/>
          </a:xfrm>
          <a:prstGeom prst="rect">
            <a:avLst/>
          </a:prstGeo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56818"/>
            <a:ext cx="9144000" cy="707886"/>
          </a:xfrm>
          <a:prstGeom prst="rect">
            <a:avLst/>
          </a:prstGeom>
        </p:spPr>
        <p:txBody>
          <a:bodyPr wrap="square">
            <a:spAutoFit/>
          </a:bodyPr>
          <a:lstStyle/>
          <a:p>
            <a:pPr algn="ctr"/>
            <a:r>
              <a:rPr lang="en-AU" sz="4000" dirty="0" smtClean="0"/>
              <a:t>Response 4: I Can Never be Certain</a:t>
            </a:r>
            <a:endParaRPr lang="en-AU" sz="4000" dirty="0" smtClean="0"/>
          </a:p>
        </p:txBody>
      </p:sp>
      <p:cxnSp>
        <p:nvCxnSpPr>
          <p:cNvPr id="4" name="Straight Connector 3"/>
          <p:cNvCxnSpPr/>
          <p:nvPr/>
        </p:nvCxnSpPr>
        <p:spPr>
          <a:xfrm>
            <a:off x="0" y="836712"/>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899592" y="1124744"/>
            <a:ext cx="7200800" cy="2062103"/>
          </a:xfrm>
          <a:prstGeom prst="rect">
            <a:avLst/>
          </a:prstGeom>
          <a:noFill/>
        </p:spPr>
        <p:txBody>
          <a:bodyPr wrap="square" rtlCol="0">
            <a:spAutoFit/>
          </a:bodyPr>
          <a:lstStyle/>
          <a:p>
            <a:r>
              <a:rPr lang="en-AU" sz="3200" dirty="0" smtClean="0"/>
              <a:t>“We don’t have to be certain before forming beliefs.”</a:t>
            </a:r>
          </a:p>
          <a:p>
            <a:r>
              <a:rPr lang="en-AU" sz="3200" dirty="0" smtClean="0"/>
              <a:t/>
            </a:r>
            <a:br>
              <a:rPr lang="en-AU" sz="3200" dirty="0" smtClean="0"/>
            </a:br>
            <a:r>
              <a:rPr lang="en-AU" sz="3200" dirty="0" smtClean="0"/>
              <a:t>But: How confident should we be?</a:t>
            </a:r>
            <a:endParaRPr lang="en-AU" sz="32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56818"/>
            <a:ext cx="9144000" cy="707886"/>
          </a:xfrm>
          <a:prstGeom prst="rect">
            <a:avLst/>
          </a:prstGeom>
        </p:spPr>
        <p:txBody>
          <a:bodyPr wrap="square">
            <a:spAutoFit/>
          </a:bodyPr>
          <a:lstStyle/>
          <a:p>
            <a:pPr algn="ctr"/>
            <a:r>
              <a:rPr lang="en-AU" sz="4000" dirty="0" smtClean="0"/>
              <a:t>Response 5: I Listen to Both Sides</a:t>
            </a:r>
            <a:endParaRPr lang="en-AU" sz="4000" dirty="0" smtClean="0"/>
          </a:p>
        </p:txBody>
      </p:sp>
      <p:cxnSp>
        <p:nvCxnSpPr>
          <p:cNvPr id="4" name="Straight Connector 3"/>
          <p:cNvCxnSpPr/>
          <p:nvPr/>
        </p:nvCxnSpPr>
        <p:spPr>
          <a:xfrm>
            <a:off x="0" y="836712"/>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899592" y="1124744"/>
            <a:ext cx="7200800" cy="2554545"/>
          </a:xfrm>
          <a:prstGeom prst="rect">
            <a:avLst/>
          </a:prstGeom>
          <a:noFill/>
        </p:spPr>
        <p:txBody>
          <a:bodyPr wrap="square" rtlCol="0">
            <a:spAutoFit/>
          </a:bodyPr>
          <a:lstStyle/>
          <a:p>
            <a:r>
              <a:rPr lang="en-AU" sz="3200" dirty="0" smtClean="0"/>
              <a:t>“I listen to both sides of a controversy, weigh up the evidence, and then determine who is probably right.”</a:t>
            </a:r>
          </a:p>
          <a:p>
            <a:r>
              <a:rPr lang="en-AU" sz="3200" dirty="0" smtClean="0"/>
              <a:t/>
            </a:r>
            <a:br>
              <a:rPr lang="en-AU" sz="3200" dirty="0" smtClean="0"/>
            </a:br>
            <a:r>
              <a:rPr lang="en-AU" sz="3200" dirty="0" smtClean="0"/>
              <a:t>But: The other guy does too</a:t>
            </a:r>
            <a:endParaRPr lang="en-AU" sz="3200" dirty="0"/>
          </a:p>
        </p:txBody>
      </p:sp>
      <p:sp>
        <p:nvSpPr>
          <p:cNvPr id="23554" name="AutoShape 2" descr="data:image/jpeg;base64,/9j/4AAQSkZJRgABAQAAAQABAAD/2wCEAAkGBxQSEhQUEhQUFhUVGBcVFRYXFBgUFRcUFBcWFhYWFhQYHSggGB0lHBYXITEhJSkrLi4uFx8zODMsNygtLisBCgoKDg0OGxAQGywkHyQsLCwsLCwsLCwsLCwsLCwsLCwsLCwsLCwsLCwsLCwsLCwsLCwsLCwsLCwsLCwsLCwsLP/AABEIANgAzwMBEQACEQEDEQH/xAAcAAAABwEBAAAAAAAAAAAAAAAAAwQFBgcIAQL/xABMEAACAAQDAwgGBQgHCAMAAAABAgADBBEFEiEGBzETIkFRYXGBkRQjMlKhsRUzQpKyCCRUYnJzwdEWFzZjdJPhJTRDU4Ki0vAmNWT/xAAbAQACAwEBAQAAAAAAAAAAAAABAgADBAUGB//EADkRAAICAQIDBAkEAgEDBQAAAAABAhEDBCESEzEFMkFRFBUiM1JhcYGhFiNTkUKxQ2KS8AY0coLB/9oADAMBAAIRAxEAPwCm5c1RoUDHrzER0dNOKgk439xc0XxumGcqlr8kPvmNfs8N8K/tlNO+odQzVLiyBT15ifhAxyi5bRr7lWdNQe463jXZgO3iWQLnPYGFnKkNFWzRe66g5HDacEasOUPe+sefyPim2deCpJEsvFY1lSb8sX+oplPXNf5KD8THQ0GP2nIx6ue1FT5o6zOfRIN3uBenVyIReXKtMmdynQHvIjBrMvDGkbdNjt2zSQMcg3nbxCFE729qvSaj0eU3qZB51jo83pPcOHnHV0WHhXGzBqslvhRAs0dGzGDNEsFAzRLDRy8SyUC8Qh3NEsFAzRLCDNEsFHLxA0dvEsg31VXlmWyg6A8bRQ8j5vDRsxY1LHbDqKoDuFK2vfgx6BGpR33QJYkldjG/GOHg7p0sveYZKPR1xuwu3wvxKJeYdh4PKDxhIvgn7QuSEpwqKsegh7u+DLXYU6Tt/LcbH2PqZLikuFf9Tr8PcGnSfKE5+eXcx/2yz0PRY/e5r/8Air/2eSgmMktRrMZUGvvkLw8YryLUVcpJLySCp6FOseNt+bf/AOGrqGQJctEHBFCjwFo5wrYfeCSzMu2eN+lVs+aNVzZU/YXQfzjo4tHBxTld/JirtLLBcEVGvmrGSZU2HAQ70sUrUpf2Mu05S2eKD/8AqX5ui2f9FohMcWm1FpjdYUjmL5fOOZLd9bGnNSdpJfJE5vAEshe9Dan0OmySyOXnAqmuqrwZ/jDQq7adFmPFLL7MWk/m6M+kEcfPj8Y7GLUYp7RkjDqNDqMO84uvPqv76HM0X2ZKBmiWSgZolkoGaJZKBmiWSgZolkoGeJZKBmiWSgZolkoGaJZKGuvPrfAfxjP/AM6+htw+7FOE/Wr4/Ix0fFAyd0a5nGPP4e6bs3fZ5Bi+MqZULqSYQwIPEWMX5sUM3DKStEx6nLp03ilT6C4zCemHjGMdoqjDkyTyO5tt/N2czw1iUSHdzR8vilKvQrGYe5BcfG0Y9XL2aNGBVuaYvHPo0Ec3h4z6LQT5gNmZTLT9qZzRbuvD448UkhZOkZoU2jsroYmh/wBhMC9PrZcoi8tSJk39hTex7+EZNTlpUXYoeJptbDQaAaAdQ6o51GkIxCuSTLebMICIpZieoRKslmZNqtoHrql576A81F92WPZH8fGOtgx8EaMeSXExqScRwMHJhx5O9FF2DWajB7ubXy8P6ex75YHiPERRyMmP3U9vJ7o2emafP/7jEr+KOz+68QZL+yb/AD8oi1bi6yqvn4Al2YskeLTS415dJL7BRaNakmrRy5QcXTVMGaDYKBmiWSgZolkoGaJZKBmiWCgZolhoGaJZKG6rPrPARQn++jXi92LMJ+tXx+UdNdUV5O6Nc3jHnsHcOjqO+zzF5QKKNtY0Yp+y4sqyrYWZoNmegZolkosrcJRZ6uonEaS5QUHtmH+Sxh1DtmiGyLzvFFBKZ38Y1eZIpVOigzX7zoo8rxp00d7En0KnaZaNjkVKNl+7mdnfRqPlnHraiza8RLHsj+Mc3JLilZo6KiwbwhLKX31bXZ3FDKbmprPIPF+ITuHE98adPj/yYk3tRVWaNtlNAzRLJQM8SyUdDwG7VMaLcXcXTDRUX9oX7ekRleBwd4nT8vA6cddHKuDVR4l8S2kvv4/c48vpXUf+8RBhqd+DIqf4f0K8/Z7UeZhfHDzXVfVBWaNNnOoGeDZKBniWSgZolkoGaJZKBmiWShHUHn+AiuPvkaIdwXYR9avj8jHSXeRXl7rGufxjgYO4dHU+8PEXFAZIOsNF7iT6CvPFtlFHC0BsKRe+4ehyUMyaeM6b/wBqCw+ZjDN3Id7Fks4AJOgGpPYNTCgMrbWYyaurnTzwdjl7EGijyjbjXDED3DNisBNfWSpGuS+aaR0S11bz4eMJlnSoMVW5pXHKz0alnTUVfUymZVPs8xSQNOjSMlBXUiNDjGNVElZkuRRBZqBlOd7jMNDYmDt4hdEAm7psRZmZ2lMzEszF9Sx1JOkaY5klSFdM8/1RYh/c/f8A9IPpCBSGPavYypw9EeoyWmMVXK19QL6w8Mqk6BwrwI0Xh7Jwj5geydZV6yJDlffYZU8zxit5kg8K8SQtumxEC+WUT1cprA56BSI3i+z1ZRG8+S6D3rXT7w084jcMq4Zbl+DLkwT48bp/+f2cwHCXr5wkyTLWYQSAzZQ1uNu2K4Xi2bteBZqcsMzU1DhfjXR/OvAlP9UeIf3P3/8ASH56MlIjO1OzVRh8xUqAOeMyspup6CL9cWQyKQeE8bMbPz6+aZVOASozMTooHaYEsqiThJT/AFR4h/c/f/0hOegUiLbT4BNoJokzmQuVDkI2awJNr9R0iyGRSC4jBMPP8IOP3yHXcHDCPrV8flHUXeRVk7jGyo4x5/B3Tpar3gVF5nDJXGChZdA7NBsro8u+kCUqQUtzU2wVByGH00vp5ME97amMxXJ7iLeljXouHTyDZ5g5JOu8zQkdwvES3oMN2ZnzWEam6Hq2X1uR2c5ClNS49ZUWy36JQ4efGMsnbFm/AmG2p/2fV/uJn4TAfQEO8DYo/mFJ+5T5RF0JLqPQMEU7EIVnv8l/mMpvdnD/ALlIhoOmPBWMu63durotXWre+smSeFvfcdPYIMpthk62RciKFAAAAHADQARWVkXp94dA9T6Ms8cpfKDbmFuGUPwveIPwuiTT5aupVwGUixUi4IPYYlC2UvvH2FNA64hh91EphMeWNeTIN8y/qdYhrtUy2LT2LS2R2gSvpZc9Lc4Wdfdce0IVFUlToRbw9mRiFI8sfWpd5J/XA4dx4QU6doMZeYk3XbK+gUgzj183nzf1dNE8IjduySlZINocZSjp5k+YebLUm3vN0KO8wKAt2ZZxjFHqp8yfNN3mMWPZ1KOwDSNUVwqixjcTzobG/wB0b/Ec8HPrV8flHUi/aRRk7o21PGOBp37B09X7wKi8zHVggZ7vAsWhXg1IZ9RJlDXlJiL4Ei/wvCZHsHpua4loFAUcAAB4aRXRlso/f1jWeok0ynSUpdh+u+g8hfzh4dS/GtiCbIYG1dVyqcXyswMwj7MsaufLTxgzl4Dv2VZqqRKVFVVFlUBQOoDQCESMt2VTvw2w5NPQZJ58wXnEH2UPBO8/KBVl2KPiWBsWfzCl/cp8oi6FcurG7edMnrh8003KcrdbcmCXtfWwGsRobHV7lHenYx/+/wDy5n/jDcK8y72RbsvJrK6uk0lZMnlAwmzJcy4OVNRoR0wrSA2krRo1AAAALAaAdQHCDRmEeOuRTVBGhEqZb7hgUNF7mS6JvWSyOOdDftzCHn0NJr6Q3NXuHyhEjLYJ8pXVkcAq4KsDwKsLEeUGiJ0UdsRi/wBEYrOoZreomTMgJPssfq2PgQDC/MvmuKNl63higF4gChd9u1fL1ApJR9VI+sIPtTukdyi3jeGgvEvhGlZWeaLLGo4vGGxP9wL6Dng/1q9x+UdSD9pFGXusbqr2vCOBp+6dTW+9Co0mQAiMgLwoCa7nqDlsUlEi4lBph8BYfOK5bsXI6iaRnzlRWdjZVBZj1BRc/KIZVu6Ml7SYsaupnT2/4jkjsX7I8oaOyNqVbFybi9m+SkPVzBz53Nl36JY6fEwl2Z8st6J1tZtBLoKaZPma5RZFv7bn2VHjBYkY8ToyvidfMnzHmzWzPMJZj2nq7IPRGtGp9i/9wpf3KfKFXQyT7zHqCLYLxKJZXchh/SWbfj6KloT/ACLn7tFiRYU2IMf/AN1qP3M38BgMaHeRkqh+sl/tr+IRJ9DWbAkeyvcPlEMQZEIZy3q0rTsZeVJF3cy0UDjnIt0Qvg0a4Oo2zQWE0zSpMqXMfO6Iqs3WQLEwyMre4onpmVgDlJBAPUSOMQCe5k3abC5tLVTpM65dWJLH7YbUP43vDRext67jXeGAepZ1hsfvA+A64P8AXL4/Ix1Mb9pGfMvYY31vteAjhabuHV1/vfshPGgxHYjICFIW7+T1QXmVc8jRVSWp7WLMfgo84r8SnM+iJrvgxn0bDZgBs88iSvXZtW/7QYLExK2UBsvgrVtVKp0+2wzH3UGrN5XiS8jS5UrNX0dMsqWstAAqKFHYAIhi6mdt7G1/p1TklNeRJJVLcHb7T9vZBSNWOPCiCtEl0Y6NYbF/7hS/uU+UCPQxz7zEm8PHplDRPPkhS6lQMwJHONjoIEvkNjipOmVF/XRX+5T/AHG/8olSLuVEa8P28mNismunhQebLmBAQOT4E2J8fCA41uM4ezSNJyZodQykFWAII4EHUGGMgmxmUXp5yqLs0qYAOslCAIjDDvGT8NophqJcoI3Kcoq5cpvfMOIhZO0bH0NcyhZQOwfKHRiC6yqWVLeZMYKiKXZjwCqLk/CI3REr2Kx3X4SauqqMVnLblHYU4Pu8M3lYQkdy7I6XCWm7AAkmwGpPQAOJhykLpahZiK8tgyMAysDcEHgQYBCt99eyXpEgVcoetkLZwOLShr4ldYnQuxT8GUHDl56l8YbH7wj6Dpgv1y9zfKOniftozZu4xDXe14COHpu4dftD3v2QnjSYQQCAgENFbkMP5LDQxGs52md4FlX5RWjNm3kQLfvjXK1kuQp5shTfqzva/kAPOCutluJVEkW4fZzJLmVkwazOZKv7g9pvE/KB1FzS8B13ybYeiU/o8pvXTwQbcUlHRj2E8BB67C4oXuZ7hzQAwsuhEax2LH5hS/uU+UKuhjn1ZH99P/1c39pPnEZZh6mbosNADAaIWpuw3mimUU1aSZQ+rm2JKX+y1tSvb0RX0K8mO90XhR1kucgeU6uh1DKQwPlDGamup5WglB84lpn97KM3nE2Db8zziOIyqdDMnzEloNSXYDy6/CJZEr6FQbRbVTMbqZeH0WYU7MOWmWILIDdmPUoHR0m0I9y+MeBWy4cOoUkSklSxZEUKo7BDmfqV7vq2s9Gp/RZbeung5rcVlcCey+ogddi7FDe2NO4zay6mhmtqvOkX6V6U8OIgLbYOaHii33lgggi4III6weIhihbGZN5uypw+sZVB5Gb6ySeixPOS/Wp+FokX4GuMuJWRJOMWQ74z6Dpgn1y9zfKOlgf7iM+XuMR1/teAjiaXuHY7S999kJo0o54IhAW6B0wkuhEawwGUtHh8rNosmSGbwXMYTwMzXFIzQM+I1xJNjPmFmYmwRL3LEnQALBb9k09EaLG0eH0VLZKiQUkS9ESajM2UaAAG5JMCzNwykzNu0ONTK2omT5p5znh0KvQo7AIeJpSpUN0MQ5AdEHun2wrpaqiVU1VUAKA2gA4AQvCgcK8gvENqKuehlzqiY6G11Y3GnCIkgpJdENF4a0QF4NogIDogtw3GJ9ObyJ0yX+yxA8uELwrwI0n1Hpt4WJEW9LmfC/naJwg4I+QxYhic2ec06a8w/rMT5CCkg1XQ94Xi06mYtImNLYixK6EjqiONke/Ucv6bYh+lzvvQvD8wcK8hqxHEJtQ5mTnaY5AGZjc2HAQ6VBBh7TVdZkjOHU3VkBJB7xCyon1HibtjiSmzVM9T2m3zEDhXmDhXkJqrGaisGSonvMy3ZAxvzum0Jkk8dS8PE2aTTwzOUOkqtfN+Q0INYug/bM3C+g6YKvrl7m+UdHTv9xFGeNQYjxD2vARxtL3Drdp+++yEsaTnAgkHfZLD/SK2mle9MW/cDmPyiuZH0L133Yx6NhxlKbNUMJQ/YUXc+QA8YQqxx3sr3YDZu2GYjXTF4yXlSe613YfARJFjftJFpbMbHUL0lO7Usks0pCSUFySOMRIqcmN28DdxTzqRzSSElz5YLpkFi+Uaoeu4+MG6DCTvczo0O3taLjTuzOyFC9JTu9LJLNKQklBckqLkxWjO5O+pDpuA0y7RrIEiWJRkBuTy829jraJZZb4Sx/6IUP6LI+4IJVxM7/RCh/RZP3BE2JxPzEmLbJ0QkTiKWSCJbkHINCFNjAGi3ZCtyuHUtXQHlZEp5kqayFmQElWAZbnxI8ICY2S0xNvy2ZkSaWTOp5KS8s3K+VbXV1Nr+IHnDLqGDsiO5jBUqsQ9aivLly2ZlYXFzYLcecGb3DN0i4tqti6R6KpEqmlLM5KYUYIAQyqWFj4QpXGTszJTSi7og4uyqO9iB/GHk6Reanl7JUMmSC9NJPJpdmKD7C3JPlCGe22VTux3fpXs9ZVKRIMxjLlDQPrfo+yOHhE4rLJyrYu+jwyVJULKlIijSyqBBKtwnFsBp6lCk+SjqRbVRfwPEQCKTRnbeTsacLqVMu5kTOdKY6kEcZbHrHxBhtpJxZrwZnCSnHqmRqskDmzAdH1t1Hp+MZ9NNqfLfgdbX6eCjHUQe0968vP8ijBj65e5vlHZ0r/dX3OJqvdiHEfb8BHI0vc+50+1PffZCWNRzjsQhYW4vD+VxLPbSVLZ/E2Ufxiqb3BLoL97dQ+IYtKo5OvJ2lC3Q7kGYfAAeUL8yRVImm8rEJOF4SKNLZ5qcjLXptpnmH/3iRAfQWKt2TTZIfmVN+6T8IgoR9R2tBsFGdt9eyPolT6RKW0moJJtwSbxYdl+MS9qLoOy89kh+ZUv7mX+EQEVPqQSpH/ylP8ADj8JiD/4lj4tNZJE110ZUZge0AkRLES3M4De3in6Qv8AlJ/KClaLeBHmdvVxN1ZWnqVYFSOSTUEWPRBUScKJL+TziGWoqZBOkxFcDtQkH4NAezBNWiyd62H8thdSLXKKJg70IMS9xYbMhH5OtBzKufbiUlg9wLH5iI+ochchS+h6dPA6RGyujNGy+z3+3kpyObKqC5/ZlHOPkILexe3sXXvWxHkMLqTexdDKHfM5p+BMKyqC3HDYenVMPpVThySHzFzEQJdSF758KxKdyRo+UaQqnlFlNZ89+JANyLW4RNvEeFEJ2Z3lVmGo8mqlzJh/4QnXUoeBFzqRBryGcEyP7X7fVeIjJOKCWDmVFUAA9ebiYeMSJJdCMAk2F9BwEI0lOy9SnKKhey6DpgiWnL3N8o6GjneVL6lGqxuOO2IsS9vwEcvS9z7nU7U999kJY02cwERMhcm4kLT0uIVr6KgVQT/dqzn4ssUy6gkDc7RBnq8Xq9FXNlY9Z50xh3CwHfAZJeRXW3O0r4jVPPa+X2Za+6g4D+MWcNRGRp/ZIfmVN+6T8IisqfUaJu1Yl4t6DNICzZStJPD1mt1v2gfCANw7WO+1OAy66mmU8zg4OU9Kv9lh3GCBbMPwCjaTTSZT2zS5ao1tRdQAbREB9Su6j+1Sf4cfhMQb/EtJkvodQeIiC0I/oeR/yJX+Wv8AKIQqz8oKhly6WmKS0QmcQSqhbjIeqHx9R4la7r8S9HxOma9gzcm3c+nztByIL3RqLEqQTZU2WeDo6feUiKytEP3PYR6NhwDCzNMmM1+w5R8FgDS3Y97G476bIM3TSbMl6dSNYfC0RCtEewnZ3Jj9VUZeaZCMp/WmEq34fjEsZ9CO/lEYjlk09ODq7GYR2LoPjDxVsMUeN0O8aSJKUdW4R05sp29ll6FJ6CIDVAlHxRcMtgwBUgjoINx5wBaE+I4ZJnqUnSkmKdCHUNpECihN7u7tKG1TSgiQxyuhJPJseFidcp+EWQl4MZOys5PGFyOpGjD1HbB/rl7m+UadBL99fcGvX7P3EOJ+34CMOl7n3Nvavv8A7ISRoOacgohbU1Hk4FRUUoeuxGaWsOJQEXJ7PYEUt7kCt6mMrS08nCKU2WUoNSR9p+hCe+5PhD4427AVW0Wz7rIjYOya/mVN+6T8IjMCijt/E5peKS3QlXSVLZWHEMrEgjxh4xtBRcW7/adcRpEnC3KDmzV6nHHTqPGE6AaJLliAoquoH/ypP8OPwmJ4DeBY2OErTTypIIluQRxBCnURAJGTxtNXfpVT/mP/ADi5QVDCevxWpnqFnTZ0xQbgOzMAeFxeHjFIAip5xR1ccUZWHepBHygTVoiNj4NVidIlTR9tFbzAjOChLtTVinoqmbwySphFtNcpA+JiIiK0/J0xDNJqpJNyrrMHcwsfiIMlTDJFw5emAKZv32VpqMV5JSLS1SULmwDMbm57yIthsrGQ8YVuJntY1FQiDqQZj58IDyWSyLY1PxHBal5Euonoin1bE3R0+yQGuvhEUVJBLj3P7V1OI00xqpRmlvlEwLlDiwPAaXHZFb2YrQt3vKv0TU5rcBb9q+kRdSIy5K4wc/eNWnVsdsGHrl7j8ov7Of76+jBr0+S/qhDint+AjJpe59zZ2r7/AOyEcaDmHuTKLMqjixCjvJsIhC58TxVKSY9U1iKGUlFRqeDVTLmmsB05QRcxUlbIU5Uz2mOzzGLOxLMx4kniY2JUhQloWfQKNibJD8ypv3SfhEYyUUT+UAP9pL+5T5mNGHoQaN0+1/0fWAObSJxCTepb6K/hfygZYeIepqNddRr2xQCiqqj+1af4cfhMN4BotUreFsFCf0CV/wAuX9xf5RLIJsToJfIzfVy/q3+wvunsg2ExxM4nvMbK2Aad3K4ny+FygTcyi0o/9NiPgYyS2YWjxvvr+Swqat9ZrJLHaCbt8BBhvIlFXbgsQ5PEjLPCdLZf+pOcPheHzIHU0c7WBJ4AXPcNYpJRjjaPETU1U+ff6yYzA9l+b8LRrUfZohf+6neJKq5KSKhwlTLAXnGwmACwYHr7IzSjQaLDqKSXMHPRHH6yhvnC2QCokpdAiKNdAFUfwiWSiid9m3suptR0rZpanNOmD2WYcEU9IHSYvxQ8WDoVLK4xVqO8adO6Y64MfXL4/KLezffr6MPaEk8P3QhxT2x3CMum7n3NXavvl9EJAI0NnOUWx62Vp/zqUTaynPr+qLj42hHO3RbLDKMbDNqsZ9IdVU+rlZsv6zuc02Ye1m+AEaMca3M7GOLbAAxHTIPcna+uRQq1c8KosAJhAAHAARVyohsb8SxOdUMHnzHmMBYM5zG3VeHjFRII7QXTIPkrbCvUBVq54AFgOUOgHARXyoksTnaGq5YT/SJnLAZRMzc/L1XicuNUSxb/AE3xH9Mn/fMDkxDZz+m+I/plR98xOTElgbbXECCDWTyDoRn6DEWKJLGAmLthRzwraGqplK08+bKVjmIRrAta14rlji2GwYrtDVVKhKifMmqDmAdrgNa1/jEjjjEliOhrJkmYsyU7I6+yymxFxbQ9xhpRUiDw+2uIEEGsnkEEEF+IOhEIsUSWMEW7AOqbEEEgjgQbEeMBpMI/0W3GISVyy6ycAOgtm/FeKuTENifFNqa2pFp9TOcdRey/dFhDLHFAsZ4s2QAJxjFqO8acCHXBPrl7m+UXdm7519xe0NsL+onxCUWcfsiMOCSUPudXtDC551XkgSpAESWSw4dMoiqRJzG17dsVcVG7FplmkoPY9tgY9/4Q3OZa+wIv/P8AB5+gR758oPOYn6ej8f4O/QI98+UTnMP6fh8f4PUvZ3MbKzE9QW/yic5gfYGOPWYH2eymxZgeoixgc5hXYON7qZ5+gh758onOYf0/D4/wD6BHvnyic5k/T8fj/APoIe+fKJzmT9Pw+P8AAPoIe+fKJzmT9Pw+P8A+gR758onOYP0/H4/wD6CHvnyic5h/T8fj/APoEe+fKDzmD9Px+P8AB0YEvvmBzmH9Pw+P8HfoJffMTnMn6fh8Zz6CX3zE5zJ+n4fGD6CX3zE5zJ+n4fGd+gl98xOcyfp+HxnPoFffMHnMH6eh8YPoFffMTnMn6eh8f4B9Ar758onOZP09H4/wGHZogXOe3Xl087ROcxV2Djulk/0NVZTiU+W5OgPnDJuSs5Wr08dJm5d3smK8De89e5vkY39mqtQvv/o5uvyRlidCo0jMbi3AdIEc7Bj5idNLfxdHp9SpQmpcLdpdFYDQv2feEXeiv44/9xneV+GOX9BlLSsrAm1u8QmTTuEb4ov6M1aDI3nScZL5tUT7YnYdq5Wmu/JyVNs1rsxAucvQAOuKYY3Lc19odqrSyWOKuQ4yNlsMn8okmtdXTpmABT0aXAv4GGUIPozPLtDXYqeTEmn5dSE4lRmTNaWWVsptmU3UjrBipqnR28OVZIKVVfmS/c+oNebi/qn494izD3jj9v2tOvqh/wBrsCo52IZaipMt5gRUlonSdBma1hcmHnCLluzDotXqcWkvHC0rtt/6Ipt7sd9HlCkwvLmXAuLMCOg20MVzhwnV7M7SerUlJU0RMCEOq3Ssm8jZWhSWrTqt5jnitNLLgHpHA374s4I1uzhvtDVyk1DGkv8AqdHdrdghTU4qZM1nlm11dcrgNwP+lok8dK0HQdrPPl5U4pP5dCDRUdwn2y2wEurohUtPZCc+lgVGQkXPTbSLo4rVnA1na88Go5Sin0+u4pwDYShrFcSKuY8yXbMcmVbm9iFIuRoemJHHF9GV6ntbVaeS5mNJP5kDxWhMidMlMQTLYqSOBt0xU1To72HKsuNTXiPewmzS1855buyBUzXUA9Nraw2OHEzD2nrpaSClFJ2x+/oRRJVejTax+UYgIipbiLgM1iLnWH5cb4bMD7V1UsHOhjXCuu/+hj272T+j5iBXLpMBKkizC3EG3GEnDhN/ZvaHpkG2qaI1JllmVVF2YhQOsk2A84Q6E5qEXJ9EWDUbASKSUr1s6bnb7EiXnsekcDe3XpF3LSVyOBHtjNnm1giqXjJ0JMc2DC03pdJNaZKAzMsxMkwAcT4dVoEse1ou0va7nm5GaKUvNdCDGKjtl07TSx9BqbC/JStbd0aZ+7PG6Jv1j92Z3xanZ51ltwHE2i7S4J5VUSrt7JGOrd+SFOD0DJNDMVAAP2h0iOvotBmx5lKVVv4nn9RqMcsdREtVWLcAq3NFtGtHnseBtWmtz1mp1+NyUZRl7KraVBPpKe6/34s5MvNf0ZvTMPwy/wC4U4bNUzBYNfta48oSWOSVujb2fnxz1EVFST+crLg3d7aSaaS1NUhlQlirqMwGfRgwGo7xeJjyJKmXdqdl5cuXnYt35fQ8ScOwWTneZUPPB9mWqsCOnqF/GJWNddxnm7Ty1GEFHzbIRiM2W0xjJQpLJ5qk3IHaYqdeB28MZxglN2/Fki3b4vJpaszJ7ZE5NlvYnU2toBD45JO2c7tfTZNRhUcat2G7VY1JnYpLqJb3lK8klrEWCMC2hF+ESUk52LpdLlx6F4pL2qf5HTeltLTViSRTzM5RmLc1lsCO0Q2WaaVFHYuizaeU3kVXRAaVlDoXBZAyllHSoILDxEVKvE7eWMnBqGzrYtnGdpaOZKT0StFIF9pVkEuRb2bAaERolOLWzo8pp9DqYzfOxcflcthJtTtbST8OMmXOZpmVdHRg7FeOY2tc98LKcXGky7Q9n6jFq+ZONLfoyq4oPUln7JbV0snCzTzJmWaROGXKx9stl1At0xojOKjR5nWdn6jJrebGPs2hr3V7QSKNp5qHyB1QLzS1ypa/AdohMUlHqae2dHm1HBy1dWRnamrSdVz5ks3R3JU2IuO4wk3bdHT0eOWPBGMuqQ+7sMbk0lRMeofIrS8oOUtrcG2ghsclF7mDtnSZdRCKxq6ZzEsakvi6VKveSJiMWyngtrm3GI5LmWTHpMq7PeFr2qews3pbQ09YZBp3z5A2bmstr2txEHLNOqK+xtHm06nzFV0QmiqDKmS5i8Zbq4v1oQw+UVJ1udnLj5kHB+KaLbrdtqaslLlq5lFMHEGXmv2XsQRGnmJrZ0eSh2Xn083xY+NfUYdpNp5SyGlSqypqHZSrGypK143BAPgIWWRVS3N2j7NyPKsk8ailv5sru0UeB6Ki0Md2spZmFCnSZeaJaLlysNVtcXtaL5TjwUeZ0vZ2ohrebKPs2/EpTEWIn6dQjVo8ssatHN/9QRT1TvyQOUbq+MdP0/L5HA5OMbqr2jHJxdw7Gq3ysKh7KKOpNKm4Nj1xOGwxzSxu4umGenzPfbzgcqPkW+sdT/IwenzPfbzicqPkT1jqv5GD06Z77ecTlR8iesNV/Izvps33284HLj5B9P1X8jB6bN99vOJy4+RPT9V/IydJuwxki4ljX++T+cLwx8gesNV/I/7EWN7DYpSSWnz1yy0tmImq1r6cAYPBHyJ6w1X8j/satnMHra6YZVNd2UZjdgoA7zpEcI+QXrtUv+R/2eMew2ro5xk1F0mABrZgws3AgjSDy49aItdqn/yP+xbhWzGIVNM9VJGaSmbMxmKCMmrc06wOCPkB6/VfyMM2b2RxGvlGdSrnQMUJMxV5wCkixPUwhnjguqB6x1X8jHKp3bYwiljJJt0LMRj5Awyx4rB6w1X8jIoyTwSpLBgbEHQgjoIjUtBatJFMu19SuuRhkunnsQAWJJAAHEk6ACC+zqVtCeudR4ZGSGt2CxSTKM6ZLYIBc2cFlHWVBuIzxwYpS4VRbLtPVpXxyI+aaf7x841rsuXkUevM/wDIwejz/ePnDeqpeRPXmf8AkZ30af7x84PqmXwg9eZ/5GehST/ePnB9Uy+EHr3P/I/7O+hz/ePnB9Ty+FA9fZv5GA0c/wB4+cH1PL4UT19m/kf9nZGHvnu+sa9J2ZKE91sY9Tr3m9qTti40ojseiw8jBzpEYqvaMeExd09XqfesKJhilsLh0Us7BAARAnREIeoUc9LxHePnAZH0NS7w8MxGfJkDDJvJOpvMPKcndcugvY31hBCpNt8Ixqnpi1fUl5DMEK8tnuTwutoJZGrJJuwljDcIqsRcDPMBMu/EqmiDxa58YgsnbPO+agFTTUeIy9QyKrkdTgMp8DcQ8FewOLhFu7L+z1X31HyESvbSFb2DtyiucEqRKvyhmzgltDm5KXax67xZmS5lA8AvdvhuNS6xWrGnchlOcTZgYE9Fhc6w2oWFL2BYOXiQ/eVOlNiU8ySpXmhivDOBzo62gUuUrMGq72wXsTh0+fWSDTyw5lTFmTLmyhAdST527YOvmo4qvqJpYPjLX2tmJQipqQZs1qxeRVLlpKNlIv1Dj48I5OlxPLNR6Vubs+RY4tlOvJI0ZSpHQQQfIx6yDUlcXZ5+ScXTCwIuSAzsMkQ9CGQGe7w6FO9kMALmiIh4sJYQLLEQyqPOMfOcfdPY6p/usJJi2jM2eYIh2IEEQh6iBR2IE9JxHePnCsLL939YjMl01HyM10JmEHk3KkjJ05TCoCVlMS51RVvLkmbNmNMdUVXmMwzMbA2J7YJZskX5txiWG0NJT0NWrzJeUZUlf3VhdrHpMDcpsGDVdDimFz6WjDIktTLVZmjK1syEXPC8NG1JMEt0NG7dcuA1atYMGqQRccQLEecWyX7uwvgc3OVJl4HVMrZXWZPZTexBEqXYiJmV5aDex53TbYvXy6iirppaYylpcwmzFGFmW/WpsfGDmxcuWwIviRW+O4Q1JUTJD6lDoeOZT7LeMd3TTWSCkjm5Y8Lone5zEZZl1tIZglT5wvKYmxIKFeaesE3t2xzO0L5qb6I16dLg2JXsLgk2hkvIxGbTvJMxWkBpmYh8wP2v1gCO2MmacXK8exbFOqkQ3eTTTUrGmTShE25l5DeyLoL9Rj0HZU4PFwq7XU5Gug+O2RZuuOopGFeR4LRONDUAN2w6miUes464ZTSF4WAzQOmG5iIotnXmAi8DmIii0xO0wdcLLIki1Qk/AhlV7Rj5/j7p63U+8YVFllAIIp2CEdtn9mqquLrSyjMKAFgCBYMSBx7jCtkHl92WKDX0SYe4r/OJaIRiqpXlO0uYjI6mzKwIYHuMSwodsB2RrK1WemktMVTlYggAHjbWI/mG0Nc9XVmR8wZCVYMblWU2IPVqIi+QVQ81uylXJp1qZkorJbKVmXH2vZOhuIHyDaYz8oem56Bc3h4iSVD1s7s9VVmc0sp5gSwcqbAE8OmNUcmOJQ4yYgrJbyXeXMDK6Eq6k8G6biLFlh1SF4WLzszWrTelCRM9Htnzg83L71rxU9TFSuh1C0JsBwiprXZaWU0xkGZspAIBNr8YEtWn1ROVXiEPMmiZyZU8oGyZfabNe2UdZvDLtBx2SJ6KnuyWJu2xV0Ez0a2lwC4D+XQYE9fKfVAWCMehHBQVTzxSmU/Lk5RLb2s1iensBMVemOqpFno662P67DYva3osz7y/zh1r8sVURHpcUnbGzFMEr6eZKlT5bo84hZaki7EkKALHrIhX2hn8x46LC96HA7AYt+izfNf5wPTs/mMtNh8kMWK4dU0z5KhJkpugOCL9x4HwhHrc3xDx02J9EhHyjH7R84D1mb4mMtLj8kDM3vGB6Zl+JjejQ8kDne8YV6vL8TCtNDyQbIFjckmCs+SXixMmOMFshtqfaMVQ7o+p94wq8WFILwwp0XiUwWXN+TX9bXfsSfxTISXUJJMAwLHErhMqKr82DszIZme8vWy5bd0B0ArTfTjUqqxAmQDaWglu1suZgSeB16YeMXVhstbBKpMFoMOkvYPUzUV++bbMx7riEZCsN+OB+jYgzgWSoXlR1Zxo/wAbecWRXEiXRN94H9m6bup/lCxjbol1uUYH7OPwEXrEw8xF/wCzFQuCYPTTHAD1M2Wzg8fXEfhS3lFD9p7AIbv4wfkq1ahRzKmXe44Z5dgfMFTFuKPEvoK3RaOxVVKTB6IT7ZJstJRvwvMuoB7+EUyXtMKI9u22YbDsXrZOvJtJWZJPXLMw6d4OnlC1sM3Y27ocGR8QxGqcAmRMKy762Zy5Zh22W3jBcaC52qIdje8rEHq3myqhkRHOWUCOTyqbWZem8Xejy8yp5EvAc8C2um4ljmHzJsuWhQsoyDUjk39pun+EJPE4bsZTTWxY23WAYtPqQ9DWcjJyKMma3PF7m1u6Kxtirseoq6RiuHS6+oM9+WkMhzZgqmctxw64ZQbVhc1VInO+na2soZ1OtJN5MOjM3NVrkNYe0IaGNz6COUY9T3RYgcawGe9Qq8tKEwZgNOUlDMrjqvpCOO9DQnTsoQTOmLPRZeZb6THyOcuIT0eQ3pC8j0HvBWmmK9VFDhTy7IO2A4ODpiSyce6GSo9owmPulmo94wu8WFIM0SwHQpMOrYNi5vybNJtbe3sSfxTIrmtyDjhW7vE0rVnNXZZQm8oQJ0xrpmzFMpNtRpEbQQ7bGjp8Sx2ilSijcirTKphYgqhDKhPTqLdxiK6AKt5O0WDtUrJrlnPMkDm8nfKuax6Dx0EBJhPG9WTJxPB0rJGvJesW/tZODgjj2w0HT3Ax1rtmziOCUtOkxJZySWuwuOaBpYGJGSi7ZGV7N3QzZFTSo8+XMWdNs+VSMqJzm4nq0i3m3F+YKJxvLx3CeUSlrkmuZShlWWDlXOLC9jxsISEZvdEbR520EjFME5aluRJBaXm9u0rmMpvrewg4pcE9wTVoZ9oph/otTEGxCyTodQQ1wYCXFMPREw3WbUpiNIsx7ekSByM0njrYhr9TWHiDCSVOglf7stqJdJilbInMFSpmHKxNgJis1gT2hjFk4bJoCdh+L7lZr1TPInShId892vmRWNyABo0NHPSFlCxHQ4HSUeP0MulnNN5zcpexCNyb6Bhxv1dEScpSjbRI0nSJVvI2Cq6+rE6nqFROTVMpmOuqk3NlNumEhKCW6GaZAq7Yiow+rw+ZUzUmZ6uQi2dmItMQ65uiLJZIyjSQvC0yx96mwM7FJ0h5U6XLWWrK2a54te4AivHk4UO1bGzGplPguEvQypqzKmcrA2IBzTBZnI6ABw7oi3lxPoNCDm6RRJOUjsPeNI3cSaspcXGVMPr6tpz8owVe4AcOwRTGFO0GU72CfbYAdNhF7ewkI0PnIad2gjmttuzR0I3PtmMJjrhLtR7xhdx1RZsUHc0GwAyk9ZhlbJsg2UzJezlb8cpIJ8obhXiC/IMase1s7nvdvleIlFdCb+J4lFhqCV7QSvyh+Fy6gtI7m6tSek8YKpPYLutz0GYC2Yn9XMba9YhlBLcS76HsT5g0zvfoAdrD4xOBLw3IpX9D0Jr8cz6dOc3J84dY10rYXiO3JOup6STck9JufKLEhWB3YLYFgD0BiB26QrikroKYRnJFrmw4DMbeUKkkO2HS8wF1uL8bEjzIhJRjabHg58LpWgl1uYsavqVp7WKzidQq8mJ8/Ja2UTXC26st7WhOVFPoFStBEuWbAg2t1GxHdDuPEivjpnJlQ4+25/62/nFbxx8iyMmzyjs32m673JI8TwgqGxJNLdhjTH6Zr/eb+cLyUDmX4BDDXjft6TDU0tg3fUUYdScoxBZVCqW52l7dA7YW2nuGrWwomIuU3tfoi9O1Zk9pS2CMPHOv1CKcsqibI9RU6s+paw6ANTGMc//Z"/>
          <p:cNvSpPr>
            <a:spLocks noChangeAspect="1" noChangeArrowheads="1"/>
          </p:cNvSpPr>
          <p:nvPr/>
        </p:nvSpPr>
        <p:spPr bwMode="auto">
          <a:xfrm>
            <a:off x="155575" y="-1233488"/>
            <a:ext cx="2466975" cy="2581276"/>
          </a:xfrm>
          <a:prstGeom prst="rect">
            <a:avLst/>
          </a:prstGeom>
          <a:noFill/>
        </p:spPr>
        <p:txBody>
          <a:bodyPr vert="horz" wrap="square" lIns="91440" tIns="45720" rIns="91440" bIns="45720" numCol="1" anchor="t" anchorCtr="0" compatLnSpc="1">
            <a:prstTxWarp prst="textNoShape">
              <a:avLst/>
            </a:prstTxWarp>
          </a:bodyPr>
          <a:lstStyle/>
          <a:p>
            <a:endParaRPr lang="en-AU"/>
          </a:p>
        </p:txBody>
      </p:sp>
      <p:sp>
        <p:nvSpPr>
          <p:cNvPr id="23556" name="AutoShape 4" descr="data:image/jpeg;base64,/9j/4AAQSkZJRgABAQAAAQABAAD/2wCEAAkGBxQSEhQUEhQUFhUVGBcVFRYXFBgUFRcUFBcWFhYWFhQYHSggGB0lHBYXITEhJSkrLi4uFx8zODMsNygtLisBCgoKDg0OGxAQGywkHyQsLCwsLCwsLCwsLCwsLCwsLCwsLCwsLCwsLCwsLCwsLCwsLCwsLCwsLCwsLCwsLCwsLP/AABEIANgAzwMBEQACEQEDEQH/xAAcAAAABwEBAAAAAAAAAAAAAAAAAwQFBgcIAQL/xABMEAACAAQDAwgGBQgHCAMAAAABAgADBBEFEiEGBzETIkFRYXGBkRQjMlKhsRUzQpKyCCRUYnJzwdEWFzZjdJPhJTRDU4Ki0vAmNWT/xAAbAQACAwEBAQAAAAAAAAAAAAABAgADBAUGB//EADkRAAICAQIDBAkEAgEDBQAAAAABAhEDBCESEzEFMkFRFBUiM1JhcYGhFiNTkUKxQ2KS8AY0coLB/9oADAMBAAIRAxEAPwCm5c1RoUDHrzER0dNOKgk439xc0XxumGcqlr8kPvmNfs8N8K/tlNO+odQzVLiyBT15ifhAxyi5bRr7lWdNQe463jXZgO3iWQLnPYGFnKkNFWzRe66g5HDacEasOUPe+sefyPim2deCpJEsvFY1lSb8sX+oplPXNf5KD8THQ0GP2nIx6ue1FT5o6zOfRIN3uBenVyIReXKtMmdynQHvIjBrMvDGkbdNjt2zSQMcg3nbxCFE729qvSaj0eU3qZB51jo83pPcOHnHV0WHhXGzBqslvhRAs0dGzGDNEsFAzRLDRy8SyUC8Qh3NEsFAzRLCDNEsFHLxA0dvEsg31VXlmWyg6A8bRQ8j5vDRsxY1LHbDqKoDuFK2vfgx6BGpR33QJYkldjG/GOHg7p0sveYZKPR1xuwu3wvxKJeYdh4PKDxhIvgn7QuSEpwqKsegh7u+DLXYU6Tt/LcbH2PqZLikuFf9Tr8PcGnSfKE5+eXcx/2yz0PRY/e5r/8Air/2eSgmMktRrMZUGvvkLw8YryLUVcpJLySCp6FOseNt+bf/AOGrqGQJctEHBFCjwFo5wrYfeCSzMu2eN+lVs+aNVzZU/YXQfzjo4tHBxTld/JirtLLBcEVGvmrGSZU2HAQ70sUrUpf2Mu05S2eKD/8AqX5ui2f9FohMcWm1FpjdYUjmL5fOOZLd9bGnNSdpJfJE5vAEshe9Dan0OmySyOXnAqmuqrwZ/jDQq7adFmPFLL7MWk/m6M+kEcfPj8Y7GLUYp7RkjDqNDqMO84uvPqv76HM0X2ZKBmiWSgZolkoGaJZKBmiWSgZolkoGeJZKBmiWSgZolkoGaJZKGuvPrfAfxjP/AM6+htw+7FOE/Wr4/Ix0fFAyd0a5nGPP4e6bs3fZ5Bi+MqZULqSYQwIPEWMX5sUM3DKStEx6nLp03ilT6C4zCemHjGMdoqjDkyTyO5tt/N2czw1iUSHdzR8vilKvQrGYe5BcfG0Y9XL2aNGBVuaYvHPo0Ec3h4z6LQT5gNmZTLT9qZzRbuvD448UkhZOkZoU2jsroYmh/wBhMC9PrZcoi8tSJk39hTex7+EZNTlpUXYoeJptbDQaAaAdQ6o51GkIxCuSTLebMICIpZieoRKslmZNqtoHrql576A81F92WPZH8fGOtgx8EaMeSXExqScRwMHJhx5O9FF2DWajB7ubXy8P6ex75YHiPERRyMmP3U9vJ7o2emafP/7jEr+KOz+68QZL+yb/AD8oi1bi6yqvn4Al2YskeLTS415dJL7BRaNakmrRy5QcXTVMGaDYKBmiWSgZolkoGaJZKBmiWCgZolhoGaJZKG6rPrPARQn++jXi92LMJ+tXx+UdNdUV5O6Nc3jHnsHcOjqO+zzF5QKKNtY0Yp+y4sqyrYWZoNmegZolkosrcJRZ6uonEaS5QUHtmH+Sxh1DtmiGyLzvFFBKZ38Y1eZIpVOigzX7zoo8rxp00d7En0KnaZaNjkVKNl+7mdnfRqPlnHraiza8RLHsj+Mc3JLilZo6KiwbwhLKX31bXZ3FDKbmprPIPF+ITuHE98adPj/yYk3tRVWaNtlNAzRLJQM8SyUdDwG7VMaLcXcXTDRUX9oX7ekRleBwd4nT8vA6cddHKuDVR4l8S2kvv4/c48vpXUf+8RBhqd+DIqf4f0K8/Z7UeZhfHDzXVfVBWaNNnOoGeDZKBniWSgZolkoGaJZKBmiWShHUHn+AiuPvkaIdwXYR9avj8jHSXeRXl7rGufxjgYO4dHU+8PEXFAZIOsNF7iT6CvPFtlFHC0BsKRe+4ehyUMyaeM6b/wBqCw+ZjDN3Id7Fks4AJOgGpPYNTCgMrbWYyaurnTzwdjl7EGijyjbjXDED3DNisBNfWSpGuS+aaR0S11bz4eMJlnSoMVW5pXHKz0alnTUVfUymZVPs8xSQNOjSMlBXUiNDjGNVElZkuRRBZqBlOd7jMNDYmDt4hdEAm7psRZmZ2lMzEszF9Sx1JOkaY5klSFdM8/1RYh/c/f8A9IPpCBSGPavYypw9EeoyWmMVXK19QL6w8Mqk6BwrwI0Xh7Jwj5geydZV6yJDlffYZU8zxit5kg8K8SQtumxEC+WUT1cprA56BSI3i+z1ZRG8+S6D3rXT7w084jcMq4Zbl+DLkwT48bp/+f2cwHCXr5wkyTLWYQSAzZQ1uNu2K4Xi2bteBZqcsMzU1DhfjXR/OvAlP9UeIf3P3/8ASH56MlIjO1OzVRh8xUqAOeMyspup6CL9cWQyKQeE8bMbPz6+aZVOASozMTooHaYEsqiThJT/AFR4h/c/f/0hOegUiLbT4BNoJokzmQuVDkI2awJNr9R0iyGRSC4jBMPP8IOP3yHXcHDCPrV8flHUXeRVk7jGyo4x5/B3Tpar3gVF5nDJXGChZdA7NBsro8u+kCUqQUtzU2wVByGH00vp5ME97amMxXJ7iLeljXouHTyDZ5g5JOu8zQkdwvES3oMN2ZnzWEam6Hq2X1uR2c5ClNS49ZUWy36JQ4efGMsnbFm/AmG2p/2fV/uJn4TAfQEO8DYo/mFJ+5T5RF0JLqPQMEU7EIVnv8l/mMpvdnD/ALlIhoOmPBWMu63durotXWre+smSeFvfcdPYIMpthk62RciKFAAAAHADQARWVkXp94dA9T6Ms8cpfKDbmFuGUPwveIPwuiTT5aupVwGUixUi4IPYYlC2UvvH2FNA64hh91EphMeWNeTIN8y/qdYhrtUy2LT2LS2R2gSvpZc9Lc4Wdfdce0IVFUlToRbw9mRiFI8sfWpd5J/XA4dx4QU6doMZeYk3XbK+gUgzj183nzf1dNE8IjduySlZINocZSjp5k+YebLUm3vN0KO8wKAt2ZZxjFHqp8yfNN3mMWPZ1KOwDSNUVwqixjcTzobG/wB0b/Ec8HPrV8flHUi/aRRk7o21PGOBp37B09X7wKi8zHVggZ7vAsWhXg1IZ9RJlDXlJiL4Ei/wvCZHsHpua4loFAUcAAB4aRXRlso/f1jWeok0ynSUpdh+u+g8hfzh4dS/GtiCbIYG1dVyqcXyswMwj7MsaufLTxgzl4Dv2VZqqRKVFVVFlUBQOoDQCESMt2VTvw2w5NPQZJ58wXnEH2UPBO8/KBVl2KPiWBsWfzCl/cp8oi6FcurG7edMnrh8003KcrdbcmCXtfWwGsRobHV7lHenYx/+/wDy5n/jDcK8y72RbsvJrK6uk0lZMnlAwmzJcy4OVNRoR0wrSA2krRo1AAAALAaAdQHCDRmEeOuRTVBGhEqZb7hgUNF7mS6JvWSyOOdDftzCHn0NJr6Q3NXuHyhEjLYJ8pXVkcAq4KsDwKsLEeUGiJ0UdsRi/wBEYrOoZreomTMgJPssfq2PgQDC/MvmuKNl63higF4gChd9u1fL1ApJR9VI+sIPtTukdyi3jeGgvEvhGlZWeaLLGo4vGGxP9wL6Dng/1q9x+UdSD9pFGXusbqr2vCOBp+6dTW+9Co0mQAiMgLwoCa7nqDlsUlEi4lBph8BYfOK5bsXI6iaRnzlRWdjZVBZj1BRc/KIZVu6Ml7SYsaupnT2/4jkjsX7I8oaOyNqVbFybi9m+SkPVzBz53Nl36JY6fEwl2Z8st6J1tZtBLoKaZPma5RZFv7bn2VHjBYkY8ToyvidfMnzHmzWzPMJZj2nq7IPRGtGp9i/9wpf3KfKFXQyT7zHqCLYLxKJZXchh/SWbfj6KloT/ACLn7tFiRYU2IMf/AN1qP3M38BgMaHeRkqh+sl/tr+IRJ9DWbAkeyvcPlEMQZEIZy3q0rTsZeVJF3cy0UDjnIt0Qvg0a4Oo2zQWE0zSpMqXMfO6Iqs3WQLEwyMre4onpmVgDlJBAPUSOMQCe5k3abC5tLVTpM65dWJLH7YbUP43vDRext67jXeGAepZ1hsfvA+A64P8AXL4/Ix1Mb9pGfMvYY31vteAjhabuHV1/vfshPGgxHYjICFIW7+T1QXmVc8jRVSWp7WLMfgo84r8SnM+iJrvgxn0bDZgBs88iSvXZtW/7QYLExK2UBsvgrVtVKp0+2wzH3UGrN5XiS8jS5UrNX0dMsqWstAAqKFHYAIhi6mdt7G1/p1TklNeRJJVLcHb7T9vZBSNWOPCiCtEl0Y6NYbF/7hS/uU+UCPQxz7zEm8PHplDRPPkhS6lQMwJHONjoIEvkNjipOmVF/XRX+5T/AHG/8olSLuVEa8P28mNismunhQebLmBAQOT4E2J8fCA41uM4ezSNJyZodQykFWAII4EHUGGMgmxmUXp5yqLs0qYAOslCAIjDDvGT8NophqJcoI3Kcoq5cpvfMOIhZO0bH0NcyhZQOwfKHRiC6yqWVLeZMYKiKXZjwCqLk/CI3REr2Kx3X4SauqqMVnLblHYU4Pu8M3lYQkdy7I6XCWm7AAkmwGpPQAOJhykLpahZiK8tgyMAysDcEHgQYBCt99eyXpEgVcoetkLZwOLShr4ldYnQuxT8GUHDl56l8YbH7wj6Dpgv1y9zfKOniftozZu4xDXe14COHpu4dftD3v2QnjSYQQCAgENFbkMP5LDQxGs52md4FlX5RWjNm3kQLfvjXK1kuQp5shTfqzva/kAPOCutluJVEkW4fZzJLmVkwazOZKv7g9pvE/KB1FzS8B13ybYeiU/o8pvXTwQbcUlHRj2E8BB67C4oXuZ7hzQAwsuhEax2LH5hS/uU+UKuhjn1ZH99P/1c39pPnEZZh6mbosNADAaIWpuw3mimUU1aSZQ+rm2JKX+y1tSvb0RX0K8mO90XhR1kucgeU6uh1DKQwPlDGamup5WglB84lpn97KM3nE2Db8zziOIyqdDMnzEloNSXYDy6/CJZEr6FQbRbVTMbqZeH0WYU7MOWmWILIDdmPUoHR0m0I9y+MeBWy4cOoUkSklSxZEUKo7BDmfqV7vq2s9Gp/RZbeung5rcVlcCey+ogddi7FDe2NO4zay6mhmtqvOkX6V6U8OIgLbYOaHii33lgggi4III6weIhihbGZN5uypw+sZVB5Gb6ySeixPOS/Wp+FokX4GuMuJWRJOMWQ74z6Dpgn1y9zfKOlgf7iM+XuMR1/teAjiaXuHY7S999kJo0o54IhAW6B0wkuhEawwGUtHh8rNosmSGbwXMYTwMzXFIzQM+I1xJNjPmFmYmwRL3LEnQALBb9k09EaLG0eH0VLZKiQUkS9ESajM2UaAAG5JMCzNwykzNu0ONTK2omT5p5znh0KvQo7AIeJpSpUN0MQ5AdEHun2wrpaqiVU1VUAKA2gA4AQvCgcK8gvENqKuehlzqiY6G11Y3GnCIkgpJdENF4a0QF4NogIDogtw3GJ9ObyJ0yX+yxA8uELwrwI0n1Hpt4WJEW9LmfC/naJwg4I+QxYhic2ec06a8w/rMT5CCkg1XQ94Xi06mYtImNLYixK6EjqiONke/Ucv6bYh+lzvvQvD8wcK8hqxHEJtQ5mTnaY5AGZjc2HAQ6VBBh7TVdZkjOHU3VkBJB7xCyon1HibtjiSmzVM9T2m3zEDhXmDhXkJqrGaisGSonvMy3ZAxvzum0Jkk8dS8PE2aTTwzOUOkqtfN+Q0INYug/bM3C+g6YKvrl7m+UdHTv9xFGeNQYjxD2vARxtL3Drdp+++yEsaTnAgkHfZLD/SK2mle9MW/cDmPyiuZH0L133Yx6NhxlKbNUMJQ/YUXc+QA8YQqxx3sr3YDZu2GYjXTF4yXlSe613YfARJFjftJFpbMbHUL0lO7Usks0pCSUFySOMRIqcmN28DdxTzqRzSSElz5YLpkFi+Uaoeu4+MG6DCTvczo0O3taLjTuzOyFC9JTu9LJLNKQklBckqLkxWjO5O+pDpuA0y7RrIEiWJRkBuTy829jraJZZb4Sx/6IUP6LI+4IJVxM7/RCh/RZP3BE2JxPzEmLbJ0QkTiKWSCJbkHINCFNjAGi3ZCtyuHUtXQHlZEp5kqayFmQElWAZbnxI8ICY2S0xNvy2ZkSaWTOp5KS8s3K+VbXV1Nr+IHnDLqGDsiO5jBUqsQ9aivLly2ZlYXFzYLcecGb3DN0i4tqti6R6KpEqmlLM5KYUYIAQyqWFj4QpXGTszJTSi7og4uyqO9iB/GHk6Reanl7JUMmSC9NJPJpdmKD7C3JPlCGe22VTux3fpXs9ZVKRIMxjLlDQPrfo+yOHhE4rLJyrYu+jwyVJULKlIijSyqBBKtwnFsBp6lCk+SjqRbVRfwPEQCKTRnbeTsacLqVMu5kTOdKY6kEcZbHrHxBhtpJxZrwZnCSnHqmRqskDmzAdH1t1Hp+MZ9NNqfLfgdbX6eCjHUQe0968vP8ijBj65e5vlHZ0r/dX3OJqvdiHEfb8BHI0vc+50+1PffZCWNRzjsQhYW4vD+VxLPbSVLZ/E2Ufxiqb3BLoL97dQ+IYtKo5OvJ2lC3Q7kGYfAAeUL8yRVImm8rEJOF4SKNLZ5qcjLXptpnmH/3iRAfQWKt2TTZIfmVN+6T8IgoR9R2tBsFGdt9eyPolT6RKW0moJJtwSbxYdl+MS9qLoOy89kh+ZUv7mX+EQEVPqQSpH/ylP8ADj8JiD/4lj4tNZJE110ZUZge0AkRLES3M4De3in6Qv8AlJ/KClaLeBHmdvVxN1ZWnqVYFSOSTUEWPRBUScKJL+TziGWoqZBOkxFcDtQkH4NAezBNWiyd62H8thdSLXKKJg70IMS9xYbMhH5OtBzKufbiUlg9wLH5iI+ochchS+h6dPA6RGyujNGy+z3+3kpyObKqC5/ZlHOPkILexe3sXXvWxHkMLqTexdDKHfM5p+BMKyqC3HDYenVMPpVThySHzFzEQJdSF758KxKdyRo+UaQqnlFlNZ89+JANyLW4RNvEeFEJ2Z3lVmGo8mqlzJh/4QnXUoeBFzqRBryGcEyP7X7fVeIjJOKCWDmVFUAA9ebiYeMSJJdCMAk2F9BwEI0lOy9SnKKhey6DpgiWnL3N8o6GjneVL6lGqxuOO2IsS9vwEcvS9z7nU7U999kJY02cwERMhcm4kLT0uIVr6KgVQT/dqzn4ssUy6gkDc7RBnq8Xq9FXNlY9Z50xh3CwHfAZJeRXW3O0r4jVPPa+X2Za+6g4D+MWcNRGRp/ZIfmVN+6T8IisqfUaJu1Yl4t6DNICzZStJPD1mt1v2gfCANw7WO+1OAy66mmU8zg4OU9Kv9lh3GCBbMPwCjaTTSZT2zS5ao1tRdQAbREB9Su6j+1Sf4cfhMQb/EtJkvodQeIiC0I/oeR/yJX+Wv8AKIQqz8oKhly6WmKS0QmcQSqhbjIeqHx9R4la7r8S9HxOma9gzcm3c+nztByIL3RqLEqQTZU2WeDo6feUiKytEP3PYR6NhwDCzNMmM1+w5R8FgDS3Y97G476bIM3TSbMl6dSNYfC0RCtEewnZ3Jj9VUZeaZCMp/WmEq34fjEsZ9CO/lEYjlk09ODq7GYR2LoPjDxVsMUeN0O8aSJKUdW4R05sp29ll6FJ6CIDVAlHxRcMtgwBUgjoINx5wBaE+I4ZJnqUnSkmKdCHUNpECihN7u7tKG1TSgiQxyuhJPJseFidcp+EWQl4MZOys5PGFyOpGjD1HbB/rl7m+UadBL99fcGvX7P3EOJ+34CMOl7n3Nvavv8A7ISRoOacgohbU1Hk4FRUUoeuxGaWsOJQEXJ7PYEUt7kCt6mMrS08nCKU2WUoNSR9p+hCe+5PhD4427AVW0Wz7rIjYOya/mVN+6T8IjMCijt/E5peKS3QlXSVLZWHEMrEgjxh4xtBRcW7/adcRpEnC3KDmzV6nHHTqPGE6AaJLliAoquoH/ypP8OPwmJ4DeBY2OErTTypIIluQRxBCnURAJGTxtNXfpVT/mP/ADi5QVDCevxWpnqFnTZ0xQbgOzMAeFxeHjFIAip5xR1ccUZWHepBHygTVoiNj4NVidIlTR9tFbzAjOChLtTVinoqmbwySphFtNcpA+JiIiK0/J0xDNJqpJNyrrMHcwsfiIMlTDJFw5emAKZv32VpqMV5JSLS1SULmwDMbm57yIthsrGQ8YVuJntY1FQiDqQZj58IDyWSyLY1PxHBal5Euonoin1bE3R0+yQGuvhEUVJBLj3P7V1OI00xqpRmlvlEwLlDiwPAaXHZFb2YrQt3vKv0TU5rcBb9q+kRdSIy5K4wc/eNWnVsdsGHrl7j8ov7Of76+jBr0+S/qhDint+AjJpe59zZ2r7/AOyEcaDmHuTKLMqjixCjvJsIhC58TxVKSY9U1iKGUlFRqeDVTLmmsB05QRcxUlbIU5Uz2mOzzGLOxLMx4kniY2JUhQloWfQKNibJD8ypv3SfhEYyUUT+UAP9pL+5T5mNGHoQaN0+1/0fWAObSJxCTepb6K/hfygZYeIepqNddRr2xQCiqqj+1af4cfhMN4BotUreFsFCf0CV/wAuX9xf5RLIJsToJfIzfVy/q3+wvunsg2ExxM4nvMbK2Aad3K4ny+FygTcyi0o/9NiPgYyS2YWjxvvr+Swqat9ZrJLHaCbt8BBhvIlFXbgsQ5PEjLPCdLZf+pOcPheHzIHU0c7WBJ4AXPcNYpJRjjaPETU1U+ff6yYzA9l+b8LRrUfZohf+6neJKq5KSKhwlTLAXnGwmACwYHr7IzSjQaLDqKSXMHPRHH6yhvnC2QCokpdAiKNdAFUfwiWSiid9m3suptR0rZpanNOmD2WYcEU9IHSYvxQ8WDoVLK4xVqO8adO6Y64MfXL4/KLezffr6MPaEk8P3QhxT2x3CMum7n3NXavvl9EJAI0NnOUWx62Vp/zqUTaynPr+qLj42hHO3RbLDKMbDNqsZ9IdVU+rlZsv6zuc02Ye1m+AEaMca3M7GOLbAAxHTIPcna+uRQq1c8KosAJhAAHAARVyohsb8SxOdUMHnzHmMBYM5zG3VeHjFRII7QXTIPkrbCvUBVq54AFgOUOgHARXyoksTnaGq5YT/SJnLAZRMzc/L1XicuNUSxb/AE3xH9Mn/fMDkxDZz+m+I/plR98xOTElgbbXECCDWTyDoRn6DEWKJLGAmLthRzwraGqplK08+bKVjmIRrAta14rlji2GwYrtDVVKhKifMmqDmAdrgNa1/jEjjjEliOhrJkmYsyU7I6+yymxFxbQ9xhpRUiDw+2uIEEGsnkEEEF+IOhEIsUSWMEW7AOqbEEEgjgQbEeMBpMI/0W3GISVyy6ycAOgtm/FeKuTENifFNqa2pFp9TOcdRey/dFhDLHFAsZ4s2QAJxjFqO8acCHXBPrl7m+UXdm7519xe0NsL+onxCUWcfsiMOCSUPudXtDC551XkgSpAESWSw4dMoiqRJzG17dsVcVG7FplmkoPY9tgY9/4Q3OZa+wIv/P8AB5+gR758oPOYn6ej8f4O/QI98+UTnMP6fh8f4PUvZ3MbKzE9QW/yic5gfYGOPWYH2eymxZgeoixgc5hXYON7qZ5+gh758onOYf0/D4/wD6BHvnyic5k/T8fj/APoIe+fKJzmT9Pw+P8AAPoIe+fKJzmT9Pw+P8A+gR758onOYP0/H4/wD6CHvnyic5h/T8fj/APoEe+fKDzmD9Px+P8AB0YEvvmBzmH9Pw+P8HfoJffMTnMn6fh8Zz6CX3zE5zJ+n4fGD6CX3zE5zJ+n4fGd+gl98xOcyfp+HxnPoFffMHnMH6eh8YPoFffMTnMn6eh8f4B9Ar758onOZP09H4/wGHZogXOe3Xl087ROcxV2Djulk/0NVZTiU+W5OgPnDJuSs5Wr08dJm5d3smK8De89e5vkY39mqtQvv/o5uvyRlidCo0jMbi3AdIEc7Bj5idNLfxdHp9SpQmpcLdpdFYDQv2feEXeiv44/9xneV+GOX9BlLSsrAm1u8QmTTuEb4ov6M1aDI3nScZL5tUT7YnYdq5Wmu/JyVNs1rsxAucvQAOuKYY3Lc19odqrSyWOKuQ4yNlsMn8okmtdXTpmABT0aXAv4GGUIPozPLtDXYqeTEmn5dSE4lRmTNaWWVsptmU3UjrBipqnR28OVZIKVVfmS/c+oNebi/qn494izD3jj9v2tOvqh/wBrsCo52IZaipMt5gRUlonSdBma1hcmHnCLluzDotXqcWkvHC0rtt/6Ipt7sd9HlCkwvLmXAuLMCOg20MVzhwnV7M7SerUlJU0RMCEOq3Ssm8jZWhSWrTqt5jnitNLLgHpHA374s4I1uzhvtDVyk1DGkv8AqdHdrdghTU4qZM1nlm11dcrgNwP+lok8dK0HQdrPPl5U4pP5dCDRUdwn2y2wEurohUtPZCc+lgVGQkXPTbSLo4rVnA1na88Go5Sin0+u4pwDYShrFcSKuY8yXbMcmVbm9iFIuRoemJHHF9GV6ntbVaeS5mNJP5kDxWhMidMlMQTLYqSOBt0xU1To72HKsuNTXiPewmzS1855buyBUzXUA9Nraw2OHEzD2nrpaSClFJ2x+/oRRJVejTax+UYgIipbiLgM1iLnWH5cb4bMD7V1UsHOhjXCuu/+hj272T+j5iBXLpMBKkizC3EG3GEnDhN/ZvaHpkG2qaI1JllmVVF2YhQOsk2A84Q6E5qEXJ9EWDUbASKSUr1s6bnb7EiXnsekcDe3XpF3LSVyOBHtjNnm1giqXjJ0JMc2DC03pdJNaZKAzMsxMkwAcT4dVoEse1ou0va7nm5GaKUvNdCDGKjtl07TSx9BqbC/JStbd0aZ+7PG6Jv1j92Z3xanZ51ltwHE2i7S4J5VUSrt7JGOrd+SFOD0DJNDMVAAP2h0iOvotBmx5lKVVv4nn9RqMcsdREtVWLcAq3NFtGtHnseBtWmtz1mp1+NyUZRl7KraVBPpKe6/34s5MvNf0ZvTMPwy/wC4U4bNUzBYNfta48oSWOSVujb2fnxz1EVFST+crLg3d7aSaaS1NUhlQlirqMwGfRgwGo7xeJjyJKmXdqdl5cuXnYt35fQ8ScOwWTneZUPPB9mWqsCOnqF/GJWNddxnm7Ty1GEFHzbIRiM2W0xjJQpLJ5qk3IHaYqdeB28MZxglN2/Fki3b4vJpaszJ7ZE5NlvYnU2toBD45JO2c7tfTZNRhUcat2G7VY1JnYpLqJb3lK8klrEWCMC2hF+ESUk52LpdLlx6F4pL2qf5HTeltLTViSRTzM5RmLc1lsCO0Q2WaaVFHYuizaeU3kVXRAaVlDoXBZAyllHSoILDxEVKvE7eWMnBqGzrYtnGdpaOZKT0StFIF9pVkEuRb2bAaERolOLWzo8pp9DqYzfOxcflcthJtTtbST8OMmXOZpmVdHRg7FeOY2tc98LKcXGky7Q9n6jFq+ZONLfoyq4oPUln7JbV0snCzTzJmWaROGXKx9stl1At0xojOKjR5nWdn6jJrebGPs2hr3V7QSKNp5qHyB1QLzS1ypa/AdohMUlHqae2dHm1HBy1dWRnamrSdVz5ks3R3JU2IuO4wk3bdHT0eOWPBGMuqQ+7sMbk0lRMeofIrS8oOUtrcG2ghsclF7mDtnSZdRCKxq6ZzEsakvi6VKveSJiMWyngtrm3GI5LmWTHpMq7PeFr2qews3pbQ09YZBp3z5A2bmstr2txEHLNOqK+xtHm06nzFV0QmiqDKmS5i8Zbq4v1oQw+UVJ1udnLj5kHB+KaLbrdtqaslLlq5lFMHEGXmv2XsQRGnmJrZ0eSh2Xn083xY+NfUYdpNp5SyGlSqypqHZSrGypK143BAPgIWWRVS3N2j7NyPKsk8ailv5sru0UeB6Ki0Md2spZmFCnSZeaJaLlysNVtcXtaL5TjwUeZ0vZ2ohrebKPs2/EpTEWIn6dQjVo8ssatHN/9QRT1TvyQOUbq+MdP0/L5HA5OMbqr2jHJxdw7Gq3ysKh7KKOpNKm4Nj1xOGwxzSxu4umGenzPfbzgcqPkW+sdT/IwenzPfbzicqPkT1jqv5GD06Z77ecTlR8iesNV/Izvps33284HLj5B9P1X8jB6bN99vOJy4+RPT9V/IydJuwxki4ljX++T+cLwx8gesNV/I/7EWN7DYpSSWnz1yy0tmImq1r6cAYPBHyJ6w1X8j/satnMHra6YZVNd2UZjdgoA7zpEcI+QXrtUv+R/2eMew2ro5xk1F0mABrZgws3AgjSDy49aItdqn/yP+xbhWzGIVNM9VJGaSmbMxmKCMmrc06wOCPkB6/VfyMM2b2RxGvlGdSrnQMUJMxV5wCkixPUwhnjguqB6x1X8jHKp3bYwiljJJt0LMRj5Awyx4rB6w1X8jIoyTwSpLBgbEHQgjoIjUtBatJFMu19SuuRhkunnsQAWJJAAHEk6ACC+zqVtCeudR4ZGSGt2CxSTKM6ZLYIBc2cFlHWVBuIzxwYpS4VRbLtPVpXxyI+aaf7x841rsuXkUevM/wDIwejz/ePnDeqpeRPXmf8AkZ30af7x84PqmXwg9eZ/5GehST/ePnB9Uy+EHr3P/I/7O+hz/ePnB9Ty+FA9fZv5GA0c/wB4+cH1PL4UT19m/kf9nZGHvnu+sa9J2ZKE91sY9Tr3m9qTti40ojseiw8jBzpEYqvaMeExd09XqfesKJhilsLh0Us7BAARAnREIeoUc9LxHePnAZH0NS7w8MxGfJkDDJvJOpvMPKcndcugvY31hBCpNt8Ixqnpi1fUl5DMEK8tnuTwutoJZGrJJuwljDcIqsRcDPMBMu/EqmiDxa58YgsnbPO+agFTTUeIy9QyKrkdTgMp8DcQ8FewOLhFu7L+z1X31HyESvbSFb2DtyiucEqRKvyhmzgltDm5KXax67xZmS5lA8AvdvhuNS6xWrGnchlOcTZgYE9Fhc6w2oWFL2BYOXiQ/eVOlNiU8ySpXmhivDOBzo62gUuUrMGq72wXsTh0+fWSDTyw5lTFmTLmyhAdST527YOvmo4qvqJpYPjLX2tmJQipqQZs1qxeRVLlpKNlIv1Dj48I5OlxPLNR6Vubs+RY4tlOvJI0ZSpHQQQfIx6yDUlcXZ5+ScXTCwIuSAzsMkQ9CGQGe7w6FO9kMALmiIh4sJYQLLEQyqPOMfOcfdPY6p/usJJi2jM2eYIh2IEEQh6iBR2IE9JxHePnCsLL939YjMl01HyM10JmEHk3KkjJ05TCoCVlMS51RVvLkmbNmNMdUVXmMwzMbA2J7YJZskX5txiWG0NJT0NWrzJeUZUlf3VhdrHpMDcpsGDVdDimFz6WjDIktTLVZmjK1syEXPC8NG1JMEt0NG7dcuA1atYMGqQRccQLEecWyX7uwvgc3OVJl4HVMrZXWZPZTexBEqXYiJmV5aDex53TbYvXy6iirppaYylpcwmzFGFmW/WpsfGDmxcuWwIviRW+O4Q1JUTJD6lDoeOZT7LeMd3TTWSCkjm5Y8Lone5zEZZl1tIZglT5wvKYmxIKFeaesE3t2xzO0L5qb6I16dLg2JXsLgk2hkvIxGbTvJMxWkBpmYh8wP2v1gCO2MmacXK8exbFOqkQ3eTTTUrGmTShE25l5DeyLoL9Rj0HZU4PFwq7XU5Gug+O2RZuuOopGFeR4LRONDUAN2w6miUes464ZTSF4WAzQOmG5iIotnXmAi8DmIii0xO0wdcLLIki1Qk/AhlV7Rj5/j7p63U+8YVFllAIIp2CEdtn9mqquLrSyjMKAFgCBYMSBx7jCtkHl92WKDX0SYe4r/OJaIRiqpXlO0uYjI6mzKwIYHuMSwodsB2RrK1WemktMVTlYggAHjbWI/mG0Nc9XVmR8wZCVYMblWU2IPVqIi+QVQ81uylXJp1qZkorJbKVmXH2vZOhuIHyDaYz8oem56Bc3h4iSVD1s7s9VVmc0sp5gSwcqbAE8OmNUcmOJQ4yYgrJbyXeXMDK6Eq6k8G6biLFlh1SF4WLzszWrTelCRM9Htnzg83L71rxU9TFSuh1C0JsBwiprXZaWU0xkGZspAIBNr8YEtWn1ROVXiEPMmiZyZU8oGyZfabNe2UdZvDLtBx2SJ6KnuyWJu2xV0Ez0a2lwC4D+XQYE9fKfVAWCMehHBQVTzxSmU/Lk5RLb2s1iensBMVemOqpFno662P67DYva3osz7y/zh1r8sVURHpcUnbGzFMEr6eZKlT5bo84hZaki7EkKALHrIhX2hn8x46LC96HA7AYt+izfNf5wPTs/mMtNh8kMWK4dU0z5KhJkpugOCL9x4HwhHrc3xDx02J9EhHyjH7R84D1mb4mMtLj8kDM3vGB6Zl+JjejQ8kDne8YV6vL8TCtNDyQbIFjckmCs+SXixMmOMFshtqfaMVQ7o+p94wq8WFILwwp0XiUwWXN+TX9bXfsSfxTISXUJJMAwLHErhMqKr82DszIZme8vWy5bd0B0ArTfTjUqqxAmQDaWglu1suZgSeB16YeMXVhstbBKpMFoMOkvYPUzUV++bbMx7riEZCsN+OB+jYgzgWSoXlR1Zxo/wAbecWRXEiXRN94H9m6bup/lCxjbol1uUYH7OPwEXrEw8xF/wCzFQuCYPTTHAD1M2Wzg8fXEfhS3lFD9p7AIbv4wfkq1ahRzKmXe44Z5dgfMFTFuKPEvoK3RaOxVVKTB6IT7ZJstJRvwvMuoB7+EUyXtMKI9u22YbDsXrZOvJtJWZJPXLMw6d4OnlC1sM3Y27ocGR8QxGqcAmRMKy762Zy5Zh22W3jBcaC52qIdje8rEHq3myqhkRHOWUCOTyqbWZem8Xejy8yp5EvAc8C2um4ljmHzJsuWhQsoyDUjk39pun+EJPE4bsZTTWxY23WAYtPqQ9DWcjJyKMma3PF7m1u6Kxtirseoq6RiuHS6+oM9+WkMhzZgqmctxw64ZQbVhc1VInO+na2soZ1OtJN5MOjM3NVrkNYe0IaGNz6COUY9T3RYgcawGe9Qq8tKEwZgNOUlDMrjqvpCOO9DQnTsoQTOmLPRZeZb6THyOcuIT0eQ3pC8j0HvBWmmK9VFDhTy7IO2A4ODpiSyce6GSo9owmPulmo94wu8WFIM0SwHQpMOrYNi5vybNJtbe3sSfxTIrmtyDjhW7vE0rVnNXZZQm8oQJ0xrpmzFMpNtRpEbQQ7bGjp8Sx2ilSijcirTKphYgqhDKhPTqLdxiK6AKt5O0WDtUrJrlnPMkDm8nfKuax6Dx0EBJhPG9WTJxPB0rJGvJesW/tZODgjj2w0HT3Ax1rtmziOCUtOkxJZySWuwuOaBpYGJGSi7ZGV7N3QzZFTSo8+XMWdNs+VSMqJzm4nq0i3m3F+YKJxvLx3CeUSlrkmuZShlWWDlXOLC9jxsISEZvdEbR520EjFME5aluRJBaXm9u0rmMpvrewg4pcE9wTVoZ9oph/otTEGxCyTodQQ1wYCXFMPREw3WbUpiNIsx7ekSByM0njrYhr9TWHiDCSVOglf7stqJdJilbInMFSpmHKxNgJis1gT2hjFk4bJoCdh+L7lZr1TPInShId892vmRWNyABo0NHPSFlCxHQ4HSUeP0MulnNN5zcpexCNyb6Bhxv1dEScpSjbRI0nSJVvI2Cq6+rE6nqFROTVMpmOuqk3NlNumEhKCW6GaZAq7Yiow+rw+ZUzUmZ6uQi2dmItMQ65uiLJZIyjSQvC0yx96mwM7FJ0h5U6XLWWrK2a54te4AivHk4UO1bGzGplPguEvQypqzKmcrA2IBzTBZnI6ABw7oi3lxPoNCDm6RRJOUjsPeNI3cSaspcXGVMPr6tpz8owVe4AcOwRTGFO0GU72CfbYAdNhF7ewkI0PnIad2gjmttuzR0I3PtmMJjrhLtR7xhdx1RZsUHc0GwAyk9ZhlbJsg2UzJezlb8cpIJ8obhXiC/IMase1s7nvdvleIlFdCb+J4lFhqCV7QSvyh+Fy6gtI7m6tSek8YKpPYLutz0GYC2Yn9XMba9YhlBLcS76HsT5g0zvfoAdrD4xOBLw3IpX9D0Jr8cz6dOc3J84dY10rYXiO3JOup6STck9JufKLEhWB3YLYFgD0BiB26QrikroKYRnJFrmw4DMbeUKkkO2HS8wF1uL8bEjzIhJRjabHg58LpWgl1uYsavqVp7WKzidQq8mJ8/Ja2UTXC26st7WhOVFPoFStBEuWbAg2t1GxHdDuPEivjpnJlQ4+25/62/nFbxx8iyMmzyjs32m673JI8TwgqGxJNLdhjTH6Zr/eb+cLyUDmX4BDDXjft6TDU0tg3fUUYdScoxBZVCqW52l7dA7YW2nuGrWwomIuU3tfoi9O1Zk9pS2CMPHOv1CKcsqibI9RU6s+paw6ANTGMc//Z"/>
          <p:cNvSpPr>
            <a:spLocks noChangeAspect="1" noChangeArrowheads="1"/>
          </p:cNvSpPr>
          <p:nvPr/>
        </p:nvSpPr>
        <p:spPr bwMode="auto">
          <a:xfrm>
            <a:off x="155575" y="-1233488"/>
            <a:ext cx="2466975" cy="2581276"/>
          </a:xfrm>
          <a:prstGeom prst="rect">
            <a:avLst/>
          </a:prstGeom>
          <a:noFill/>
        </p:spPr>
        <p:txBody>
          <a:bodyPr vert="horz" wrap="square" lIns="91440" tIns="45720" rIns="91440" bIns="45720" numCol="1" anchor="t" anchorCtr="0" compatLnSpc="1">
            <a:prstTxWarp prst="textNoShape">
              <a:avLst/>
            </a:prstTxWarp>
          </a:bodyPr>
          <a:lstStyle/>
          <a:p>
            <a:endParaRPr lang="en-AU"/>
          </a:p>
        </p:txBody>
      </p:sp>
      <p:pic>
        <p:nvPicPr>
          <p:cNvPr id="23558" name="Picture 6" descr="http://zenpundit.com/wp-content/uploads/2013/01/Fox-News-fair-balanced.png"/>
          <p:cNvPicPr>
            <a:picLocks noChangeAspect="1" noChangeArrowheads="1"/>
          </p:cNvPicPr>
          <p:nvPr/>
        </p:nvPicPr>
        <p:blipFill>
          <a:blip r:embed="rId2" cstate="print"/>
          <a:srcRect/>
          <a:stretch>
            <a:fillRect/>
          </a:stretch>
        </p:blipFill>
        <p:spPr bwMode="auto">
          <a:xfrm>
            <a:off x="3275856" y="3861048"/>
            <a:ext cx="2466975" cy="2581276"/>
          </a:xfrm>
          <a:prstGeom prst="rect">
            <a:avLst/>
          </a:prstGeom>
          <a:noFill/>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56818"/>
            <a:ext cx="9144000" cy="707886"/>
          </a:xfrm>
          <a:prstGeom prst="rect">
            <a:avLst/>
          </a:prstGeom>
        </p:spPr>
        <p:txBody>
          <a:bodyPr wrap="square">
            <a:spAutoFit/>
          </a:bodyPr>
          <a:lstStyle/>
          <a:p>
            <a:pPr algn="ctr"/>
            <a:r>
              <a:rPr lang="en-AU" sz="4000" dirty="0" smtClean="0"/>
              <a:t>Response 6: I Still Must Act</a:t>
            </a:r>
            <a:endParaRPr lang="en-AU" sz="4000" dirty="0" smtClean="0"/>
          </a:p>
        </p:txBody>
      </p:sp>
      <p:cxnSp>
        <p:nvCxnSpPr>
          <p:cNvPr id="4" name="Straight Connector 3"/>
          <p:cNvCxnSpPr/>
          <p:nvPr/>
        </p:nvCxnSpPr>
        <p:spPr>
          <a:xfrm>
            <a:off x="0" y="836712"/>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899592" y="1124744"/>
            <a:ext cx="7200800" cy="2062103"/>
          </a:xfrm>
          <a:prstGeom prst="rect">
            <a:avLst/>
          </a:prstGeom>
          <a:noFill/>
        </p:spPr>
        <p:txBody>
          <a:bodyPr wrap="square" rtlCol="0">
            <a:spAutoFit/>
          </a:bodyPr>
          <a:lstStyle/>
          <a:p>
            <a:r>
              <a:rPr lang="en-AU" sz="3200" dirty="0" smtClean="0"/>
              <a:t>“We still need to act and make decisions even if people do disagree.”</a:t>
            </a:r>
          </a:p>
          <a:p>
            <a:r>
              <a:rPr lang="en-AU" sz="3200" dirty="0" smtClean="0"/>
              <a:t/>
            </a:r>
            <a:br>
              <a:rPr lang="en-AU" sz="3200" dirty="0" smtClean="0"/>
            </a:br>
            <a:r>
              <a:rPr lang="en-AU" sz="3200" dirty="0" smtClean="0"/>
              <a:t>But: Doesn’t justify false confidence</a:t>
            </a:r>
            <a:endParaRPr lang="en-AU" sz="3200" dirty="0"/>
          </a:p>
        </p:txBody>
      </p:sp>
      <p:pic>
        <p:nvPicPr>
          <p:cNvPr id="22530" name="Picture 2" descr="http://www.xdtalk.com/forums/attachments/xdtalk-chatter-box/20794d1368088267-funny-picture-thread-over-confidence.jpg"/>
          <p:cNvPicPr>
            <a:picLocks noChangeAspect="1" noChangeArrowheads="1"/>
          </p:cNvPicPr>
          <p:nvPr/>
        </p:nvPicPr>
        <p:blipFill>
          <a:blip r:embed="rId2" cstate="print"/>
          <a:srcRect b="13896"/>
          <a:stretch>
            <a:fillRect/>
          </a:stretch>
        </p:blipFill>
        <p:spPr bwMode="auto">
          <a:xfrm>
            <a:off x="1403648" y="3356992"/>
            <a:ext cx="6048672" cy="3149265"/>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56818"/>
            <a:ext cx="9144000" cy="707886"/>
          </a:xfrm>
          <a:prstGeom prst="rect">
            <a:avLst/>
          </a:prstGeom>
        </p:spPr>
        <p:txBody>
          <a:bodyPr wrap="square">
            <a:spAutoFit/>
          </a:bodyPr>
          <a:lstStyle/>
          <a:p>
            <a:pPr algn="ctr"/>
            <a:r>
              <a:rPr lang="en-AU" sz="4000" dirty="0" smtClean="0"/>
              <a:t>Response 7: I’m More Rational</a:t>
            </a:r>
            <a:endParaRPr lang="en-AU" sz="4000" dirty="0" smtClean="0"/>
          </a:p>
        </p:txBody>
      </p:sp>
      <p:cxnSp>
        <p:nvCxnSpPr>
          <p:cNvPr id="4" name="Straight Connector 3"/>
          <p:cNvCxnSpPr/>
          <p:nvPr/>
        </p:nvCxnSpPr>
        <p:spPr>
          <a:xfrm>
            <a:off x="0" y="836712"/>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899592" y="1124744"/>
            <a:ext cx="7200800" cy="2062103"/>
          </a:xfrm>
          <a:prstGeom prst="rect">
            <a:avLst/>
          </a:prstGeom>
          <a:noFill/>
        </p:spPr>
        <p:txBody>
          <a:bodyPr wrap="square" rtlCol="0">
            <a:spAutoFit/>
          </a:bodyPr>
          <a:lstStyle/>
          <a:p>
            <a:r>
              <a:rPr lang="en-AU" sz="3200" dirty="0" smtClean="0"/>
              <a:t>“Most other people are biased and irrational.”</a:t>
            </a:r>
          </a:p>
          <a:p>
            <a:r>
              <a:rPr lang="en-AU" sz="3200" dirty="0" smtClean="0"/>
              <a:t/>
            </a:r>
            <a:br>
              <a:rPr lang="en-AU" sz="3200" dirty="0" smtClean="0"/>
            </a:br>
            <a:r>
              <a:rPr lang="en-AU" sz="3200" dirty="0" smtClean="0"/>
              <a:t>But: So are you</a:t>
            </a:r>
            <a:endParaRPr lang="en-AU" sz="3200" dirty="0"/>
          </a:p>
        </p:txBody>
      </p:sp>
      <p:pic>
        <p:nvPicPr>
          <p:cNvPr id="7" name="Picture 2" descr="http://nicktumminello.com/wp-content/uploads/2012/04/04_mirror.png"/>
          <p:cNvPicPr>
            <a:picLocks noChangeAspect="1" noChangeArrowheads="1"/>
          </p:cNvPicPr>
          <p:nvPr/>
        </p:nvPicPr>
        <p:blipFill>
          <a:blip r:embed="rId2" cstate="print"/>
          <a:srcRect/>
          <a:stretch>
            <a:fillRect/>
          </a:stretch>
        </p:blipFill>
        <p:spPr bwMode="auto">
          <a:xfrm>
            <a:off x="2627784" y="3501008"/>
            <a:ext cx="3456384" cy="2756467"/>
          </a:xfrm>
          <a:prstGeom prst="rect">
            <a:avLst/>
          </a:prstGeom>
          <a:noFill/>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56818"/>
            <a:ext cx="9144000" cy="707886"/>
          </a:xfrm>
          <a:prstGeom prst="rect">
            <a:avLst/>
          </a:prstGeom>
        </p:spPr>
        <p:txBody>
          <a:bodyPr wrap="square">
            <a:spAutoFit/>
          </a:bodyPr>
          <a:lstStyle/>
          <a:p>
            <a:pPr algn="ctr"/>
            <a:r>
              <a:rPr lang="en-AU" sz="4000" dirty="0" smtClean="0"/>
              <a:t>Response 8: I’m Smarter</a:t>
            </a:r>
            <a:endParaRPr lang="en-AU" sz="4000" dirty="0" smtClean="0"/>
          </a:p>
        </p:txBody>
      </p:sp>
      <p:cxnSp>
        <p:nvCxnSpPr>
          <p:cNvPr id="4" name="Straight Connector 3"/>
          <p:cNvCxnSpPr/>
          <p:nvPr/>
        </p:nvCxnSpPr>
        <p:spPr>
          <a:xfrm>
            <a:off x="0" y="836712"/>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899592" y="1124744"/>
            <a:ext cx="7200800" cy="2062103"/>
          </a:xfrm>
          <a:prstGeom prst="rect">
            <a:avLst/>
          </a:prstGeom>
          <a:noFill/>
        </p:spPr>
        <p:txBody>
          <a:bodyPr wrap="square" rtlCol="0">
            <a:spAutoFit/>
          </a:bodyPr>
          <a:lstStyle/>
          <a:p>
            <a:r>
              <a:rPr lang="en-AU" sz="3200" dirty="0" smtClean="0"/>
              <a:t>“I have access to privileged information that other people don’t know.”</a:t>
            </a:r>
          </a:p>
          <a:p>
            <a:r>
              <a:rPr lang="en-AU" sz="3200" dirty="0" smtClean="0"/>
              <a:t/>
            </a:r>
            <a:br>
              <a:rPr lang="en-AU" sz="3200" dirty="0" smtClean="0"/>
            </a:br>
            <a:r>
              <a:rPr lang="en-AU" sz="3200" dirty="0" smtClean="0"/>
              <a:t>But: Not credible</a:t>
            </a:r>
            <a:endParaRPr lang="en-AU" sz="3200" dirty="0"/>
          </a:p>
        </p:txBody>
      </p:sp>
      <p:pic>
        <p:nvPicPr>
          <p:cNvPr id="26626" name="Picture 2" descr="http://www.rottenecards.com/ecards/Rottenecards_7241883_dndvfdtqxs.png"/>
          <p:cNvPicPr>
            <a:picLocks noChangeAspect="1" noChangeArrowheads="1"/>
          </p:cNvPicPr>
          <p:nvPr/>
        </p:nvPicPr>
        <p:blipFill>
          <a:blip r:embed="rId2" cstate="print"/>
          <a:srcRect/>
          <a:stretch>
            <a:fillRect/>
          </a:stretch>
        </p:blipFill>
        <p:spPr bwMode="auto">
          <a:xfrm>
            <a:off x="2627784" y="3508969"/>
            <a:ext cx="4000500" cy="2800351"/>
          </a:xfrm>
          <a:prstGeom prst="rect">
            <a:avLst/>
          </a:prstGeom>
          <a:noFill/>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56818"/>
            <a:ext cx="9144000" cy="707886"/>
          </a:xfrm>
          <a:prstGeom prst="rect">
            <a:avLst/>
          </a:prstGeom>
        </p:spPr>
        <p:txBody>
          <a:bodyPr wrap="square">
            <a:spAutoFit/>
          </a:bodyPr>
          <a:lstStyle/>
          <a:p>
            <a:pPr algn="ctr"/>
            <a:r>
              <a:rPr lang="en-AU" sz="4000" dirty="0" smtClean="0"/>
              <a:t>What is to be Done?</a:t>
            </a:r>
            <a:endParaRPr lang="en-AU" sz="4000" dirty="0" smtClean="0"/>
          </a:p>
        </p:txBody>
      </p:sp>
      <p:cxnSp>
        <p:nvCxnSpPr>
          <p:cNvPr id="4" name="Straight Connector 3"/>
          <p:cNvCxnSpPr/>
          <p:nvPr/>
        </p:nvCxnSpPr>
        <p:spPr>
          <a:xfrm>
            <a:off x="0" y="836712"/>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683568" y="980728"/>
            <a:ext cx="7848872" cy="2246769"/>
          </a:xfrm>
          <a:prstGeom prst="rect">
            <a:avLst/>
          </a:prstGeom>
          <a:noFill/>
        </p:spPr>
        <p:txBody>
          <a:bodyPr wrap="square" rtlCol="0">
            <a:spAutoFit/>
          </a:bodyPr>
          <a:lstStyle/>
          <a:p>
            <a:pPr>
              <a:buFont typeface="Arial" pitchFamily="34" charset="0"/>
              <a:buChar char="•"/>
            </a:pPr>
            <a:r>
              <a:rPr lang="en-AU" sz="2800" dirty="0" smtClean="0"/>
              <a:t> Look for expert consensus</a:t>
            </a:r>
          </a:p>
          <a:p>
            <a:pPr>
              <a:buFont typeface="Arial" pitchFamily="34" charset="0"/>
              <a:buChar char="•"/>
            </a:pPr>
            <a:r>
              <a:rPr lang="en-AU" sz="2800" dirty="0" smtClean="0"/>
              <a:t> Where experts disagree, remain agnostic</a:t>
            </a:r>
          </a:p>
          <a:p>
            <a:pPr>
              <a:buFont typeface="Arial" pitchFamily="34" charset="0"/>
              <a:buChar char="•"/>
            </a:pPr>
            <a:r>
              <a:rPr lang="en-AU" sz="2800" dirty="0"/>
              <a:t> </a:t>
            </a:r>
            <a:r>
              <a:rPr lang="en-AU" sz="2800" dirty="0" smtClean="0"/>
              <a:t>Frequently engage in meta-reasoning</a:t>
            </a:r>
          </a:p>
          <a:p>
            <a:pPr>
              <a:buFont typeface="Arial" pitchFamily="34" charset="0"/>
              <a:buChar char="•"/>
            </a:pPr>
            <a:r>
              <a:rPr lang="en-AU" sz="2800" dirty="0"/>
              <a:t> </a:t>
            </a:r>
            <a:r>
              <a:rPr lang="en-AU" sz="2800" dirty="0" smtClean="0"/>
              <a:t>Don’t make yourself into the world expert</a:t>
            </a:r>
          </a:p>
          <a:p>
            <a:pPr>
              <a:buFont typeface="Arial" pitchFamily="34" charset="0"/>
              <a:buChar char="•"/>
            </a:pPr>
            <a:r>
              <a:rPr lang="en-AU" sz="2800" dirty="0" smtClean="0"/>
              <a:t> Seek disconfirming evidence and alternate views</a:t>
            </a:r>
          </a:p>
        </p:txBody>
      </p:sp>
      <p:pic>
        <p:nvPicPr>
          <p:cNvPr id="31746" name="Picture 2" descr="http://climatesafety.info/wp-content/uploads/2013/05/consensus-gap.jpg"/>
          <p:cNvPicPr>
            <a:picLocks noChangeAspect="1" noChangeArrowheads="1"/>
          </p:cNvPicPr>
          <p:nvPr/>
        </p:nvPicPr>
        <p:blipFill>
          <a:blip r:embed="rId2" cstate="print"/>
          <a:srcRect/>
          <a:stretch>
            <a:fillRect/>
          </a:stretch>
        </p:blipFill>
        <p:spPr bwMode="auto">
          <a:xfrm>
            <a:off x="2195736" y="3429000"/>
            <a:ext cx="4295746" cy="3197464"/>
          </a:xfrm>
          <a:prstGeom prst="rect">
            <a:avLst/>
          </a:prstGeom>
          <a:noFill/>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56818"/>
            <a:ext cx="9144000" cy="707886"/>
          </a:xfrm>
          <a:prstGeom prst="rect">
            <a:avLst/>
          </a:prstGeom>
        </p:spPr>
        <p:txBody>
          <a:bodyPr wrap="square">
            <a:spAutoFit/>
          </a:bodyPr>
          <a:lstStyle/>
          <a:p>
            <a:pPr algn="ctr"/>
            <a:r>
              <a:rPr lang="en-AU" sz="4000" dirty="0" smtClean="0"/>
              <a:t>How to Disagree 1</a:t>
            </a:r>
            <a:endParaRPr lang="en-AU" sz="4000" dirty="0" smtClean="0"/>
          </a:p>
        </p:txBody>
      </p:sp>
      <p:cxnSp>
        <p:nvCxnSpPr>
          <p:cNvPr id="4" name="Straight Connector 3"/>
          <p:cNvCxnSpPr/>
          <p:nvPr/>
        </p:nvCxnSpPr>
        <p:spPr>
          <a:xfrm>
            <a:off x="0" y="836712"/>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683568" y="1052736"/>
            <a:ext cx="7848872" cy="5262979"/>
          </a:xfrm>
          <a:prstGeom prst="rect">
            <a:avLst/>
          </a:prstGeom>
          <a:noFill/>
        </p:spPr>
        <p:txBody>
          <a:bodyPr wrap="square" rtlCol="0">
            <a:spAutoFit/>
          </a:bodyPr>
          <a:lstStyle/>
          <a:p>
            <a:pPr>
              <a:lnSpc>
                <a:spcPct val="150000"/>
              </a:lnSpc>
              <a:buFont typeface="Arial" pitchFamily="34" charset="0"/>
              <a:buChar char="•"/>
            </a:pPr>
            <a:r>
              <a:rPr lang="en-AU" sz="2800" dirty="0" smtClean="0"/>
              <a:t> Not everyone is your epistemic peer</a:t>
            </a:r>
          </a:p>
          <a:p>
            <a:pPr>
              <a:lnSpc>
                <a:spcPct val="150000"/>
              </a:lnSpc>
              <a:buFont typeface="Arial" pitchFamily="34" charset="0"/>
              <a:buChar char="•"/>
            </a:pPr>
            <a:r>
              <a:rPr lang="en-AU" sz="2800" dirty="0"/>
              <a:t> </a:t>
            </a:r>
            <a:r>
              <a:rPr lang="en-AU" sz="2800" dirty="0" smtClean="0"/>
              <a:t>Ensure that your dispute is not merely semantic</a:t>
            </a:r>
          </a:p>
          <a:p>
            <a:pPr>
              <a:lnSpc>
                <a:spcPct val="150000"/>
              </a:lnSpc>
              <a:buFont typeface="Arial" pitchFamily="34" charset="0"/>
              <a:buChar char="•"/>
            </a:pPr>
            <a:r>
              <a:rPr lang="en-AU" sz="2800" dirty="0"/>
              <a:t> </a:t>
            </a:r>
            <a:r>
              <a:rPr lang="en-AU" sz="2800" dirty="0" smtClean="0"/>
              <a:t>Try to understand their position well enough to argue it for them</a:t>
            </a:r>
          </a:p>
          <a:p>
            <a:pPr>
              <a:lnSpc>
                <a:spcPct val="150000"/>
              </a:lnSpc>
              <a:buFont typeface="Arial" pitchFamily="34" charset="0"/>
              <a:buChar char="•"/>
            </a:pPr>
            <a:r>
              <a:rPr lang="en-AU" sz="2800" dirty="0"/>
              <a:t> </a:t>
            </a:r>
            <a:r>
              <a:rPr lang="en-AU" sz="2800" dirty="0" smtClean="0"/>
              <a:t>Try </a:t>
            </a:r>
            <a:r>
              <a:rPr lang="en-AU" sz="2800" dirty="0"/>
              <a:t>to break the </a:t>
            </a:r>
            <a:r>
              <a:rPr lang="en-AU" sz="2800" dirty="0" smtClean="0"/>
              <a:t>argument down </a:t>
            </a:r>
            <a:r>
              <a:rPr lang="en-AU" sz="2800" dirty="0"/>
              <a:t>into very specific items of disagreement, identify those that are worth pursuing, and push those in </a:t>
            </a:r>
            <a:r>
              <a:rPr lang="en-AU" sz="2800" dirty="0" smtClean="0"/>
              <a:t>depth</a:t>
            </a:r>
          </a:p>
          <a:p>
            <a:pPr>
              <a:lnSpc>
                <a:spcPct val="150000"/>
              </a:lnSpc>
              <a:buFont typeface="Arial" pitchFamily="34" charset="0"/>
              <a:buChar char="•"/>
            </a:pPr>
            <a:r>
              <a:rPr lang="en-AU" sz="2800" dirty="0"/>
              <a:t> </a:t>
            </a:r>
            <a:r>
              <a:rPr lang="en-AU" sz="2800" dirty="0" smtClean="0"/>
              <a:t>Don’t get sidetracked by minor points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56818"/>
            <a:ext cx="9144000" cy="707886"/>
          </a:xfrm>
          <a:prstGeom prst="rect">
            <a:avLst/>
          </a:prstGeom>
        </p:spPr>
        <p:txBody>
          <a:bodyPr wrap="square">
            <a:spAutoFit/>
          </a:bodyPr>
          <a:lstStyle/>
          <a:p>
            <a:pPr algn="ctr"/>
            <a:r>
              <a:rPr lang="en-AU" sz="4000" dirty="0" smtClean="0"/>
              <a:t>How to Disagree 2</a:t>
            </a:r>
            <a:endParaRPr lang="en-AU" sz="4000" dirty="0" smtClean="0"/>
          </a:p>
        </p:txBody>
      </p:sp>
      <p:cxnSp>
        <p:nvCxnSpPr>
          <p:cNvPr id="4" name="Straight Connector 3"/>
          <p:cNvCxnSpPr/>
          <p:nvPr/>
        </p:nvCxnSpPr>
        <p:spPr>
          <a:xfrm>
            <a:off x="0" y="836712"/>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683568" y="1052736"/>
            <a:ext cx="7848872" cy="4616648"/>
          </a:xfrm>
          <a:prstGeom prst="rect">
            <a:avLst/>
          </a:prstGeom>
          <a:noFill/>
        </p:spPr>
        <p:txBody>
          <a:bodyPr wrap="square" rtlCol="0">
            <a:spAutoFit/>
          </a:bodyPr>
          <a:lstStyle/>
          <a:p>
            <a:pPr>
              <a:lnSpc>
                <a:spcPct val="150000"/>
              </a:lnSpc>
              <a:buFont typeface="Arial" pitchFamily="34" charset="0"/>
              <a:buChar char="•"/>
            </a:pPr>
            <a:r>
              <a:rPr lang="en-AU" sz="2800" dirty="0" smtClean="0"/>
              <a:t> Figure out what evidence could determine who is right</a:t>
            </a:r>
          </a:p>
          <a:p>
            <a:pPr>
              <a:lnSpc>
                <a:spcPct val="150000"/>
              </a:lnSpc>
              <a:buFont typeface="Arial" pitchFamily="34" charset="0"/>
              <a:buChar char="•"/>
            </a:pPr>
            <a:r>
              <a:rPr lang="en-AU" sz="2800" dirty="0"/>
              <a:t> </a:t>
            </a:r>
            <a:r>
              <a:rPr lang="en-AU" sz="2800" dirty="0" smtClean="0"/>
              <a:t>Identify underlying assumptions (e.g. worldview differences) contributing to the disagreement</a:t>
            </a:r>
          </a:p>
          <a:p>
            <a:pPr>
              <a:lnSpc>
                <a:spcPct val="150000"/>
              </a:lnSpc>
              <a:buFont typeface="Arial" pitchFamily="34" charset="0"/>
              <a:buChar char="•"/>
            </a:pPr>
            <a:r>
              <a:rPr lang="en-AU" sz="2800" dirty="0"/>
              <a:t> </a:t>
            </a:r>
            <a:r>
              <a:rPr lang="en-AU" sz="2800" dirty="0" smtClean="0"/>
              <a:t>Don’t try to defend your position at all cost; try to work out exactly why you disagree</a:t>
            </a:r>
          </a:p>
          <a:p>
            <a:pPr>
              <a:lnSpc>
                <a:spcPct val="150000"/>
              </a:lnSpc>
              <a:buFont typeface="Arial" pitchFamily="34" charset="0"/>
              <a:buChar char="•"/>
            </a:pPr>
            <a:r>
              <a:rPr lang="en-AU" sz="2800" dirty="0" smtClean="0"/>
              <a:t> Ideas don’t need respect, but people do</a:t>
            </a:r>
            <a:endParaRPr lang="en-AU" sz="28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56818"/>
            <a:ext cx="9144000" cy="707886"/>
          </a:xfrm>
          <a:prstGeom prst="rect">
            <a:avLst/>
          </a:prstGeom>
        </p:spPr>
        <p:txBody>
          <a:bodyPr wrap="square">
            <a:spAutoFit/>
          </a:bodyPr>
          <a:lstStyle/>
          <a:p>
            <a:pPr algn="ctr"/>
            <a:r>
              <a:rPr lang="en-AU" sz="4000" dirty="0" smtClean="0"/>
              <a:t>Interested in More of This?</a:t>
            </a:r>
            <a:endParaRPr lang="en-AU" sz="4000" dirty="0" smtClean="0"/>
          </a:p>
        </p:txBody>
      </p:sp>
      <p:cxnSp>
        <p:nvCxnSpPr>
          <p:cNvPr id="4" name="Straight Connector 3"/>
          <p:cNvCxnSpPr/>
          <p:nvPr/>
        </p:nvCxnSpPr>
        <p:spPr>
          <a:xfrm>
            <a:off x="0" y="836712"/>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611560" y="1052736"/>
            <a:ext cx="6120680" cy="3200876"/>
          </a:xfrm>
          <a:prstGeom prst="rect">
            <a:avLst/>
          </a:prstGeom>
          <a:noFill/>
        </p:spPr>
        <p:txBody>
          <a:bodyPr wrap="square" rtlCol="0">
            <a:spAutoFit/>
          </a:bodyPr>
          <a:lstStyle/>
          <a:p>
            <a:pPr>
              <a:spcAft>
                <a:spcPts val="600"/>
              </a:spcAft>
              <a:buFont typeface="Arial" pitchFamily="34" charset="0"/>
              <a:buChar char="•"/>
            </a:pPr>
            <a:r>
              <a:rPr lang="en-AU" sz="3200" dirty="0" smtClean="0"/>
              <a:t> I run a Dealing with Disagreement discussion group</a:t>
            </a:r>
          </a:p>
          <a:p>
            <a:pPr>
              <a:spcAft>
                <a:spcPts val="600"/>
              </a:spcAft>
              <a:buFont typeface="Arial" pitchFamily="34" charset="0"/>
              <a:buChar char="•"/>
            </a:pPr>
            <a:r>
              <a:rPr lang="en-AU" sz="3200" dirty="0"/>
              <a:t> </a:t>
            </a:r>
            <a:r>
              <a:rPr lang="en-AU" sz="3200" dirty="0" smtClean="0"/>
              <a:t>We also hold relevant events at the University of Melbourne Secular Society</a:t>
            </a:r>
          </a:p>
          <a:p>
            <a:pPr>
              <a:spcAft>
                <a:spcPts val="600"/>
              </a:spcAft>
              <a:buFont typeface="Arial" pitchFamily="34" charset="0"/>
              <a:buChar char="•"/>
            </a:pPr>
            <a:r>
              <a:rPr lang="en-AU" sz="3200" dirty="0"/>
              <a:t> </a:t>
            </a:r>
            <a:r>
              <a:rPr lang="en-AU" sz="3200" dirty="0" smtClean="0"/>
              <a:t>Contact me at </a:t>
            </a:r>
            <a:r>
              <a:rPr lang="en-AU" sz="3200" u="sng" dirty="0" smtClean="0">
                <a:solidFill>
                  <a:srgbClr val="7030A0"/>
                </a:solidFill>
              </a:rPr>
              <a:t>Fods12@gmail.com</a:t>
            </a:r>
            <a:endParaRPr lang="en-AU" sz="3200" u="sng" dirty="0">
              <a:solidFill>
                <a:srgbClr val="7030A0"/>
              </a:solidFill>
            </a:endParaRPr>
          </a:p>
        </p:txBody>
      </p:sp>
      <p:pic>
        <p:nvPicPr>
          <p:cNvPr id="33794" name="Picture 2" descr="C:\Users\Fods12\Dropbox\UMSS\Graphics\umss logos\umss logo.jpg"/>
          <p:cNvPicPr>
            <a:picLocks noChangeAspect="1" noChangeArrowheads="1"/>
          </p:cNvPicPr>
          <p:nvPr/>
        </p:nvPicPr>
        <p:blipFill>
          <a:blip r:embed="rId2" cstate="print"/>
          <a:srcRect/>
          <a:stretch>
            <a:fillRect/>
          </a:stretch>
        </p:blipFill>
        <p:spPr bwMode="auto">
          <a:xfrm>
            <a:off x="6732240" y="2564904"/>
            <a:ext cx="1855302" cy="817470"/>
          </a:xfrm>
          <a:prstGeom prst="rect">
            <a:avLst/>
          </a:prstGeom>
          <a:noFill/>
        </p:spPr>
      </p:pic>
      <p:pic>
        <p:nvPicPr>
          <p:cNvPr id="7" name="Picture 2" descr="D:\Desktop\DwD Logo.jpg"/>
          <p:cNvPicPr>
            <a:picLocks noChangeAspect="1" noChangeArrowheads="1"/>
          </p:cNvPicPr>
          <p:nvPr/>
        </p:nvPicPr>
        <p:blipFill>
          <a:blip r:embed="rId3" cstate="print"/>
          <a:srcRect/>
          <a:stretch>
            <a:fillRect/>
          </a:stretch>
        </p:blipFill>
        <p:spPr bwMode="auto">
          <a:xfrm>
            <a:off x="6732240" y="1196752"/>
            <a:ext cx="1800200" cy="757142"/>
          </a:xfrm>
          <a:prstGeom prst="rect">
            <a:avLst/>
          </a:prstGeom>
          <a:noFill/>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335</TotalTime>
  <Words>552</Words>
  <Application>Microsoft Office PowerPoint</Application>
  <PresentationFormat>On-screen Show (4:3)</PresentationFormat>
  <Paragraphs>67</Paragraphs>
  <Slides>20</Slides>
  <Notes>0</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Fods12</dc:creator>
  <cp:lastModifiedBy>Fods12</cp:lastModifiedBy>
  <cp:revision>34</cp:revision>
  <dcterms:created xsi:type="dcterms:W3CDTF">2014-01-18T00:25:40Z</dcterms:created>
  <dcterms:modified xsi:type="dcterms:W3CDTF">2014-01-18T06:00:55Z</dcterms:modified>
</cp:coreProperties>
</file>