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53"/>
  </p:notesMasterIdLst>
  <p:sldIdLst>
    <p:sldId id="256" r:id="rId2"/>
    <p:sldId id="349" r:id="rId3"/>
    <p:sldId id="381" r:id="rId4"/>
    <p:sldId id="375" r:id="rId5"/>
    <p:sldId id="376" r:id="rId6"/>
    <p:sldId id="377" r:id="rId7"/>
    <p:sldId id="378" r:id="rId8"/>
    <p:sldId id="382" r:id="rId9"/>
    <p:sldId id="386" r:id="rId10"/>
    <p:sldId id="374" r:id="rId11"/>
    <p:sldId id="347" r:id="rId12"/>
    <p:sldId id="329" r:id="rId13"/>
    <p:sldId id="330" r:id="rId14"/>
    <p:sldId id="348" r:id="rId15"/>
    <p:sldId id="379" r:id="rId16"/>
    <p:sldId id="300" r:id="rId17"/>
    <p:sldId id="380" r:id="rId18"/>
    <p:sldId id="350" r:id="rId19"/>
    <p:sldId id="354" r:id="rId20"/>
    <p:sldId id="384" r:id="rId21"/>
    <p:sldId id="357" r:id="rId22"/>
    <p:sldId id="358" r:id="rId23"/>
    <p:sldId id="385" r:id="rId24"/>
    <p:sldId id="342" r:id="rId25"/>
    <p:sldId id="389" r:id="rId26"/>
    <p:sldId id="396" r:id="rId27"/>
    <p:sldId id="387" r:id="rId28"/>
    <p:sldId id="388" r:id="rId29"/>
    <p:sldId id="360" r:id="rId30"/>
    <p:sldId id="361" r:id="rId31"/>
    <p:sldId id="362" r:id="rId32"/>
    <p:sldId id="363" r:id="rId33"/>
    <p:sldId id="364" r:id="rId34"/>
    <p:sldId id="367" r:id="rId35"/>
    <p:sldId id="365" r:id="rId36"/>
    <p:sldId id="366" r:id="rId37"/>
    <p:sldId id="353" r:id="rId38"/>
    <p:sldId id="352" r:id="rId39"/>
    <p:sldId id="359" r:id="rId40"/>
    <p:sldId id="356" r:id="rId41"/>
    <p:sldId id="390" r:id="rId42"/>
    <p:sldId id="370" r:id="rId43"/>
    <p:sldId id="355" r:id="rId44"/>
    <p:sldId id="368" r:id="rId45"/>
    <p:sldId id="369" r:id="rId46"/>
    <p:sldId id="397" r:id="rId47"/>
    <p:sldId id="391" r:id="rId48"/>
    <p:sldId id="394" r:id="rId49"/>
    <p:sldId id="392" r:id="rId50"/>
    <p:sldId id="393" r:id="rId51"/>
    <p:sldId id="39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9" autoAdjust="0"/>
    <p:restoredTop sz="96778" autoAdjust="0"/>
  </p:normalViewPr>
  <p:slideViewPr>
    <p:cSldViewPr>
      <p:cViewPr varScale="1">
        <p:scale>
          <a:sx n="90" d="100"/>
          <a:sy n="90" d="100"/>
        </p:scale>
        <p:origin x="-1114"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276369-9B3B-44A6-ADEF-FE9FD5158550}" type="datetimeFigureOut">
              <a:rPr lang="en-AU" smtClean="0"/>
              <a:pPr/>
              <a:t>17/05/2018</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85A5CF-CD5B-48A1-BBB4-5E4D41ED2AF5}"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5</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7</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8</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9</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10</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11</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12</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13</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14</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15</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16</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17</a:t>
            </a:fld>
            <a:endParaRPr lang="en-A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18</a:t>
            </a:fld>
            <a:endParaRPr lang="en-A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19</a:t>
            </a:fld>
            <a:endParaRPr lang="en-A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20</a:t>
            </a:fld>
            <a:endParaRPr lang="en-A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21</a:t>
            </a:fld>
            <a:endParaRPr lang="en-A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22</a:t>
            </a:fld>
            <a:endParaRPr lang="en-A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23</a:t>
            </a:fld>
            <a:endParaRPr lang="en-A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24</a:t>
            </a:fld>
            <a:endParaRPr lang="en-A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25</a:t>
            </a:fld>
            <a:endParaRPr lang="en-A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26</a:t>
            </a:fld>
            <a:endParaRPr lang="en-A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27</a:t>
            </a:fld>
            <a:endParaRPr lang="en-A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28</a:t>
            </a:fld>
            <a:endParaRPr lang="en-A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29</a:t>
            </a:fld>
            <a:endParaRPr lang="en-A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30</a:t>
            </a:fld>
            <a:endParaRPr lang="en-A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31</a:t>
            </a:fld>
            <a:endParaRPr lang="en-A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32</a:t>
            </a:fld>
            <a:endParaRPr lang="en-A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33</a:t>
            </a:fld>
            <a:endParaRPr lang="en-A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34</a:t>
            </a:fld>
            <a:endParaRPr lang="en-A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35</a:t>
            </a:fld>
            <a:endParaRPr lang="en-A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36</a:t>
            </a:fld>
            <a:endParaRPr lang="en-A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37</a:t>
            </a:fld>
            <a:endParaRPr lang="en-A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38</a:t>
            </a:fld>
            <a:endParaRPr lang="en-A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39</a:t>
            </a:fld>
            <a:endParaRPr lang="en-A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40</a:t>
            </a:fld>
            <a:endParaRPr lang="en-A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41</a:t>
            </a:fld>
            <a:endParaRPr lang="en-A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42</a:t>
            </a:fld>
            <a:endParaRPr lang="en-A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43</a:t>
            </a:fld>
            <a:endParaRPr lang="en-A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44</a:t>
            </a:fld>
            <a:endParaRPr lang="en-A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45</a:t>
            </a:fld>
            <a:endParaRPr lang="en-A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46</a:t>
            </a:fld>
            <a:endParaRPr lang="en-A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47</a:t>
            </a:fld>
            <a:endParaRPr lang="en-A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48</a:t>
            </a:fld>
            <a:endParaRPr lang="en-AU"/>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49</a:t>
            </a:fld>
            <a:endParaRPr lang="en-AU"/>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50</a:t>
            </a:fld>
            <a:endParaRPr lang="en-AU"/>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51</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17/05/2018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17/05/2018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5D32AD-F116-461C-A70E-C6F32922ABAF}" type="datetimeFigureOut">
              <a:rPr lang="en-AU" smtClean="0"/>
              <a:pPr/>
              <a:t>17/05/2018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F25D32AD-F116-461C-A70E-C6F32922ABAF}" type="datetimeFigureOut">
              <a:rPr lang="en-AU" smtClean="0"/>
              <a:pPr/>
              <a:t>17/05/2018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F25D32AD-F116-461C-A70E-C6F32922ABAF}" type="datetimeFigureOut">
              <a:rPr lang="en-AU" smtClean="0"/>
              <a:pPr/>
              <a:t>17/05/2018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F25D32AD-F116-461C-A70E-C6F32922ABAF}" type="datetimeFigureOut">
              <a:rPr lang="en-AU" smtClean="0"/>
              <a:pPr/>
              <a:t>17/05/2018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32AD-F116-461C-A70E-C6F32922ABAF}" type="datetimeFigureOut">
              <a:rPr lang="en-AU" smtClean="0"/>
              <a:pPr/>
              <a:t>17/05/2018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17/05/2018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17/05/2018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17/05/2018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17/05/2018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D32AD-F116-461C-A70E-C6F32922ABAF}" type="datetimeFigureOut">
              <a:rPr lang="en-AU" smtClean="0"/>
              <a:pPr/>
              <a:t>17/05/2018</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CB222-AAB8-4746-85F0-ACCA5969EC3F}"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7586" name="Picture 2" descr="https://upload.wikimedia.org/wikipedia/commons/4/49/Rubens_r%C3%A9surrection_du_Christ.jpg"/>
          <p:cNvPicPr>
            <a:picLocks noChangeAspect="1" noChangeArrowheads="1"/>
          </p:cNvPicPr>
          <p:nvPr/>
        </p:nvPicPr>
        <p:blipFill>
          <a:blip r:embed="rId3" cstate="print"/>
          <a:srcRect l="4696" t="3210" r="122"/>
          <a:stretch>
            <a:fillRect/>
          </a:stretch>
        </p:blipFill>
        <p:spPr bwMode="auto">
          <a:xfrm>
            <a:off x="-1871" y="288032"/>
            <a:ext cx="9145871" cy="6309320"/>
          </a:xfrm>
          <a:prstGeom prst="rect">
            <a:avLst/>
          </a:prstGeom>
          <a:noFill/>
        </p:spPr>
      </p:pic>
      <p:sp>
        <p:nvSpPr>
          <p:cNvPr id="2" name="Title 1"/>
          <p:cNvSpPr>
            <a:spLocks noGrp="1"/>
          </p:cNvSpPr>
          <p:nvPr>
            <p:ph type="ctrTitle"/>
          </p:nvPr>
        </p:nvSpPr>
        <p:spPr>
          <a:xfrm>
            <a:off x="0" y="764704"/>
            <a:ext cx="9144000" cy="2622153"/>
          </a:xfrm>
        </p:spPr>
        <p:txBody>
          <a:bodyPr>
            <a:noAutofit/>
          </a:bodyPr>
          <a:lstStyle/>
          <a:p>
            <a:r>
              <a:rPr lang="en-AU" sz="8000" dirty="0" smtClean="0">
                <a:solidFill>
                  <a:schemeClr val="bg1"/>
                </a:solidFill>
                <a:effectLst>
                  <a:outerShdw blurRad="38100" dist="38100" dir="2700000" algn="tl">
                    <a:srgbClr val="000000">
                      <a:alpha val="43137"/>
                    </a:srgbClr>
                  </a:outerShdw>
                </a:effectLst>
                <a:latin typeface="Calisto MT" pitchFamily="18" charset="0"/>
              </a:rPr>
              <a:t>The Argument for the Resurrection of Jesus: A Critique</a:t>
            </a:r>
            <a:endParaRPr lang="en-AU" sz="8000" dirty="0">
              <a:solidFill>
                <a:schemeClr val="bg1"/>
              </a:solidFill>
              <a:effectLst>
                <a:outerShdw blurRad="38100" dist="38100" dir="2700000" algn="tl">
                  <a:srgbClr val="000000">
                    <a:alpha val="43137"/>
                  </a:srgbClr>
                </a:outerShdw>
              </a:effectLst>
              <a:latin typeface="Calisto MT" pitchFamily="18" charset="0"/>
            </a:endParaRPr>
          </a:p>
        </p:txBody>
      </p:sp>
      <p:sp>
        <p:nvSpPr>
          <p:cNvPr id="3" name="Subtitle 2"/>
          <p:cNvSpPr>
            <a:spLocks noGrp="1"/>
          </p:cNvSpPr>
          <p:nvPr>
            <p:ph type="subTitle" idx="1"/>
          </p:nvPr>
        </p:nvSpPr>
        <p:spPr>
          <a:xfrm>
            <a:off x="1403648" y="4822304"/>
            <a:ext cx="6400800" cy="1487016"/>
          </a:xfrm>
        </p:spPr>
        <p:txBody>
          <a:bodyPr>
            <a:normAutofit/>
          </a:bodyPr>
          <a:lstStyle/>
          <a:p>
            <a:r>
              <a:rPr lang="en-AU" sz="3600" dirty="0" smtClean="0">
                <a:solidFill>
                  <a:schemeClr val="bg1"/>
                </a:solidFill>
                <a:effectLst>
                  <a:outerShdw blurRad="38100" dist="38100" dir="2700000" algn="tl">
                    <a:srgbClr val="000000">
                      <a:alpha val="43137"/>
                    </a:srgbClr>
                  </a:outerShdw>
                </a:effectLst>
                <a:latin typeface="Calisto MT" pitchFamily="18" charset="0"/>
              </a:rPr>
              <a:t>James Fodor, May </a:t>
            </a:r>
            <a:r>
              <a:rPr lang="en-AU" sz="3600" dirty="0" smtClean="0">
                <a:solidFill>
                  <a:schemeClr val="bg1"/>
                </a:solidFill>
                <a:effectLst>
                  <a:outerShdw blurRad="38100" dist="38100" dir="2700000" algn="tl">
                    <a:srgbClr val="000000">
                      <a:alpha val="43137"/>
                    </a:srgbClr>
                  </a:outerShdw>
                </a:effectLst>
                <a:latin typeface="Calisto MT" pitchFamily="18" charset="0"/>
              </a:rPr>
              <a:t>2018</a:t>
            </a:r>
            <a:endParaRPr lang="en-AU" sz="3600" dirty="0" smtClean="0">
              <a:solidFill>
                <a:schemeClr val="bg1"/>
              </a:solidFill>
              <a:effectLst>
                <a:outerShdw blurRad="38100" dist="38100" dir="2700000" algn="tl">
                  <a:srgbClr val="000000">
                    <a:alpha val="43137"/>
                  </a:srgbClr>
                </a:outerShdw>
              </a:effectLst>
              <a:latin typeface="Calisto MT" pitchFamily="18" charset="0"/>
            </a:endParaRPr>
          </a:p>
          <a:p>
            <a:r>
              <a:rPr lang="en-AU" sz="3600" dirty="0" smtClean="0">
                <a:solidFill>
                  <a:schemeClr val="bg1"/>
                </a:solidFill>
                <a:effectLst>
                  <a:outerShdw blurRad="38100" dist="38100" dir="2700000" algn="tl">
                    <a:srgbClr val="000000">
                      <a:alpha val="43137"/>
                    </a:srgbClr>
                  </a:outerShdw>
                </a:effectLst>
                <a:latin typeface="Calisto MT" pitchFamily="18" charset="0"/>
              </a:rPr>
              <a:t>Sea of </a:t>
            </a:r>
            <a:r>
              <a:rPr lang="en-AU" sz="3600" dirty="0" smtClean="0">
                <a:solidFill>
                  <a:schemeClr val="bg1"/>
                </a:solidFill>
                <a:effectLst>
                  <a:outerShdw blurRad="38100" dist="38100" dir="2700000" algn="tl">
                    <a:srgbClr val="000000">
                      <a:alpha val="43137"/>
                    </a:srgbClr>
                  </a:outerShdw>
                </a:effectLst>
                <a:latin typeface="Calisto MT" pitchFamily="18" charset="0"/>
              </a:rPr>
              <a:t>Faith in Australia</a:t>
            </a:r>
            <a:endParaRPr lang="en-AU" sz="3600" dirty="0">
              <a:solidFill>
                <a:schemeClr val="bg1"/>
              </a:solidFill>
              <a:effectLst>
                <a:outerShdw blurRad="38100" dist="38100" dir="2700000" algn="tl">
                  <a:srgbClr val="000000">
                    <a:alpha val="43137"/>
                  </a:srgbClr>
                </a:outerShdw>
              </a:effectLst>
              <a:latin typeface="Calisto MT"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Introduction</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67544" y="1548075"/>
            <a:ext cx="8352928" cy="4401205"/>
          </a:xfrm>
          <a:prstGeom prst="rect">
            <a:avLst/>
          </a:prstGeom>
          <a:noFill/>
        </p:spPr>
        <p:txBody>
          <a:bodyPr wrap="square" rtlCol="0">
            <a:spAutoFit/>
          </a:bodyPr>
          <a:lstStyle/>
          <a:p>
            <a:r>
              <a:rPr lang="en-AU" sz="2800" dirty="0" smtClean="0"/>
              <a:t>What I </a:t>
            </a:r>
            <a:r>
              <a:rPr lang="en-AU" sz="2800" i="1" dirty="0" smtClean="0"/>
              <a:t>am not </a:t>
            </a:r>
            <a:r>
              <a:rPr lang="en-AU" sz="2800" dirty="0" smtClean="0"/>
              <a:t>saying:</a:t>
            </a:r>
          </a:p>
          <a:p>
            <a:pPr>
              <a:buFont typeface="Arial" pitchFamily="34" charset="0"/>
              <a:buChar char="•"/>
            </a:pPr>
            <a:r>
              <a:rPr lang="en-AU" sz="2800" dirty="0" smtClean="0"/>
              <a:t> The resurrection didn’t happen</a:t>
            </a:r>
          </a:p>
          <a:p>
            <a:pPr>
              <a:buFont typeface="Arial" pitchFamily="34" charset="0"/>
              <a:buChar char="•"/>
            </a:pPr>
            <a:r>
              <a:rPr lang="en-AU" sz="2800" dirty="0" smtClean="0"/>
              <a:t> It is irrational to believe in the resurrection</a:t>
            </a:r>
          </a:p>
          <a:p>
            <a:pPr>
              <a:buFont typeface="Arial" pitchFamily="34" charset="0"/>
              <a:buChar char="•"/>
            </a:pPr>
            <a:r>
              <a:rPr lang="en-AU" sz="2800" dirty="0" smtClean="0"/>
              <a:t> One should not believe in the resurrection</a:t>
            </a:r>
          </a:p>
          <a:p>
            <a:pPr>
              <a:buFont typeface="Arial" pitchFamily="34" charset="0"/>
              <a:buChar char="•"/>
            </a:pPr>
            <a:r>
              <a:rPr lang="en-AU" sz="2800" dirty="0" smtClean="0"/>
              <a:t> There is no evidence that the resurrection occurred</a:t>
            </a:r>
          </a:p>
          <a:p>
            <a:pPr>
              <a:buFont typeface="Arial" pitchFamily="34" charset="0"/>
              <a:buChar char="•"/>
            </a:pPr>
            <a:endParaRPr lang="en-AU" sz="2800" dirty="0" smtClean="0"/>
          </a:p>
          <a:p>
            <a:r>
              <a:rPr lang="en-AU" sz="2800" dirty="0" smtClean="0"/>
              <a:t>What I </a:t>
            </a:r>
            <a:r>
              <a:rPr lang="en-AU" sz="2800" i="1" dirty="0" smtClean="0"/>
              <a:t>am</a:t>
            </a:r>
            <a:r>
              <a:rPr lang="en-AU" sz="2800" dirty="0" smtClean="0"/>
              <a:t> saying:</a:t>
            </a:r>
          </a:p>
          <a:p>
            <a:r>
              <a:rPr lang="en-AU" sz="2800" dirty="0" smtClean="0"/>
              <a:t>Absent particular (Christian) theological commitments, the resurrection argument does not provide sufficient warrant for belief in the resurrection.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Inference and Explanation</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What is an Explanation</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27584" y="1268760"/>
            <a:ext cx="7560840" cy="4893647"/>
          </a:xfrm>
          <a:prstGeom prst="rect">
            <a:avLst/>
          </a:prstGeom>
          <a:noFill/>
        </p:spPr>
        <p:txBody>
          <a:bodyPr wrap="square" rtlCol="0">
            <a:spAutoFit/>
          </a:bodyPr>
          <a:lstStyle/>
          <a:p>
            <a:r>
              <a:rPr lang="en-AU" sz="2400" dirty="0" smtClean="0"/>
              <a:t>“An explanation consists of a set of propositions which, taken together, entail the facts to be explained. The facts don’t have to follow with deductive certainty, but they should follow with reasonable probability. In the words of philosopher Charles Pierce, given an explanation, the facts to be explained should follow as </a:t>
            </a:r>
            <a:r>
              <a:rPr lang="en-AU" sz="2400" dirty="0" smtClean="0"/>
              <a:t>‘a </a:t>
            </a:r>
            <a:r>
              <a:rPr lang="en-AU" sz="2400" dirty="0" smtClean="0"/>
              <a:t>matter of </a:t>
            </a:r>
            <a:r>
              <a:rPr lang="en-AU" sz="2400" dirty="0" smtClean="0"/>
              <a:t>course’. </a:t>
            </a:r>
            <a:r>
              <a:rPr lang="en-AU" sz="2400" dirty="0" smtClean="0"/>
              <a:t>Without an explanation, a given set of facts may initially seem unusual, strange, or mysterious, but given an appropriate explanation, these facts should seem to make perfect sense and not be strange at all. Explanations should account for strange features and render the otherwise inexplicable readily understandable.”</a:t>
            </a:r>
          </a:p>
          <a:p>
            <a:endParaRPr lang="en-AU"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Explanatory Quality</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55576" y="1556792"/>
            <a:ext cx="7560840" cy="3939540"/>
          </a:xfrm>
          <a:prstGeom prst="rect">
            <a:avLst/>
          </a:prstGeom>
          <a:noFill/>
        </p:spPr>
        <p:txBody>
          <a:bodyPr wrap="square" rtlCol="0">
            <a:spAutoFit/>
          </a:bodyPr>
          <a:lstStyle/>
          <a:p>
            <a:pPr marL="457200" lvl="0" indent="-457200">
              <a:spcAft>
                <a:spcPts val="600"/>
              </a:spcAft>
              <a:buFont typeface="+mj-lt"/>
              <a:buAutoNum type="arabicPeriod"/>
            </a:pPr>
            <a:r>
              <a:rPr lang="en-AU" sz="2400" dirty="0" smtClean="0"/>
              <a:t>Explanatory scope: the larger the range of facts that an explanation can account for, the better is that explanation.</a:t>
            </a:r>
          </a:p>
          <a:p>
            <a:pPr marL="457200" lvl="0" indent="-457200">
              <a:spcAft>
                <a:spcPts val="600"/>
              </a:spcAft>
              <a:buFont typeface="+mj-lt"/>
              <a:buAutoNum type="arabicPeriod"/>
            </a:pPr>
            <a:r>
              <a:rPr lang="en-AU" sz="2400" dirty="0" smtClean="0"/>
              <a:t>Explanatory power: the more likely the facts are rendered by the explanation, the more clearly they are accounted for by it, the better is the explanation.</a:t>
            </a:r>
          </a:p>
          <a:p>
            <a:pPr marL="457200" lvl="0" indent="-457200">
              <a:spcAft>
                <a:spcPts val="600"/>
              </a:spcAft>
              <a:buFont typeface="+mj-lt"/>
              <a:buAutoNum type="arabicPeriod"/>
            </a:pPr>
            <a:r>
              <a:rPr lang="en-AU" sz="2400" dirty="0" smtClean="0"/>
              <a:t>Plausibility: the more likely are the propositions posited by the explanation given existing background knowledge (outside of the facts to be explained), the better is the explanation.</a:t>
            </a:r>
            <a:endParaRPr lang="en-AU"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Example Explanation</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95536" y="1722288"/>
            <a:ext cx="8496944" cy="4154984"/>
          </a:xfrm>
          <a:prstGeom prst="rect">
            <a:avLst/>
          </a:prstGeom>
          <a:noFill/>
        </p:spPr>
        <p:txBody>
          <a:bodyPr wrap="square" rtlCol="0">
            <a:spAutoFit/>
          </a:bodyPr>
          <a:lstStyle/>
          <a:p>
            <a:r>
              <a:rPr lang="en-AU" sz="2400" dirty="0" smtClean="0"/>
              <a:t>Suppose </a:t>
            </a:r>
            <a:r>
              <a:rPr lang="en-AU" sz="2400" dirty="0" smtClean="0"/>
              <a:t>we return home from a day out to discover the following two facts:</a:t>
            </a:r>
          </a:p>
          <a:p>
            <a:pPr lvl="0">
              <a:buFont typeface="Arial" pitchFamily="34" charset="0"/>
              <a:buChar char="•"/>
            </a:pPr>
            <a:r>
              <a:rPr lang="en-AU" sz="2400" dirty="0" smtClean="0"/>
              <a:t> A </a:t>
            </a:r>
            <a:r>
              <a:rPr lang="en-AU" sz="2400" dirty="0" smtClean="0"/>
              <a:t>flower vase is smashed next to a small table</a:t>
            </a:r>
            <a:r>
              <a:rPr lang="en-AU" sz="2400" dirty="0" smtClean="0"/>
              <a:t>. </a:t>
            </a:r>
            <a:endParaRPr lang="en-AU" sz="2400" dirty="0" smtClean="0"/>
          </a:p>
          <a:p>
            <a:pPr lvl="0">
              <a:buFont typeface="Arial" pitchFamily="34" charset="0"/>
              <a:buChar char="•"/>
            </a:pPr>
            <a:r>
              <a:rPr lang="en-AU" sz="2400" dirty="0" smtClean="0"/>
              <a:t> The </a:t>
            </a:r>
            <a:r>
              <a:rPr lang="en-AU" sz="2400" dirty="0" smtClean="0"/>
              <a:t>cat is found nearby with wet fur.</a:t>
            </a:r>
          </a:p>
          <a:p>
            <a:r>
              <a:rPr lang="en-AU" sz="2400" dirty="0" smtClean="0"/>
              <a:t> </a:t>
            </a:r>
          </a:p>
          <a:p>
            <a:r>
              <a:rPr lang="en-AU" sz="2400" dirty="0" smtClean="0"/>
              <a:t>One </a:t>
            </a:r>
            <a:r>
              <a:rPr lang="en-AU" sz="2400" dirty="0" smtClean="0"/>
              <a:t>explanation for these facts would be that the vase had been left too close to the edge, and fell as the result of a slight breeze or shifting of </a:t>
            </a:r>
            <a:r>
              <a:rPr lang="en-AU" sz="2400" dirty="0" smtClean="0"/>
              <a:t>air.</a:t>
            </a:r>
          </a:p>
          <a:p>
            <a:endParaRPr lang="en-AU" sz="2400" dirty="0" smtClean="0"/>
          </a:p>
          <a:p>
            <a:r>
              <a:rPr lang="en-AU" sz="2400" dirty="0" smtClean="0"/>
              <a:t>An </a:t>
            </a:r>
            <a:r>
              <a:rPr lang="en-AU" sz="2400" dirty="0" smtClean="0"/>
              <a:t>alternative </a:t>
            </a:r>
            <a:r>
              <a:rPr lang="en-AU" sz="2400" dirty="0" smtClean="0"/>
              <a:t>explanation is that </a:t>
            </a:r>
            <a:r>
              <a:rPr lang="en-AU" sz="2400" dirty="0" smtClean="0"/>
              <a:t>the cat walked into the table and knocked off the </a:t>
            </a:r>
            <a:r>
              <a:rPr lang="en-AU" sz="2400" dirty="0" smtClean="0"/>
              <a:t>vase.</a:t>
            </a:r>
            <a:endParaRPr lang="en-AU"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Resurrection Argument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95536" y="1323920"/>
            <a:ext cx="8424936" cy="5201424"/>
          </a:xfrm>
          <a:prstGeom prst="rect">
            <a:avLst/>
          </a:prstGeom>
          <a:noFill/>
        </p:spPr>
        <p:txBody>
          <a:bodyPr wrap="square" rtlCol="0">
            <a:spAutoFit/>
          </a:bodyPr>
          <a:lstStyle/>
          <a:p>
            <a:pPr marL="342900" lvl="0" indent="-342900">
              <a:spcAft>
                <a:spcPts val="600"/>
              </a:spcAft>
              <a:buFont typeface="+mj-lt"/>
              <a:buAutoNum type="arabicPeriod"/>
            </a:pPr>
            <a:r>
              <a:rPr lang="en-AU" sz="2400" dirty="0" smtClean="0"/>
              <a:t>Premise one: Four historical facts regarding the death of Jesus have been established by the consensus of biblical scholars. (The ‘minimal facts’)</a:t>
            </a:r>
          </a:p>
          <a:p>
            <a:pPr marL="342900" lvl="0" indent="-342900">
              <a:spcAft>
                <a:spcPts val="600"/>
              </a:spcAft>
              <a:buFont typeface="+mj-lt"/>
              <a:buAutoNum type="arabicPeriod"/>
            </a:pPr>
            <a:r>
              <a:rPr lang="en-AU" sz="2400" dirty="0" smtClean="0"/>
              <a:t>Premise two: A set of criteria describes the quality of a proposed explanation in accounting for a given body of facts. (Explanatory scope and power, plausibility)</a:t>
            </a:r>
          </a:p>
          <a:p>
            <a:pPr marL="342900" lvl="0" indent="-342900">
              <a:spcAft>
                <a:spcPts val="600"/>
              </a:spcAft>
              <a:buFont typeface="+mj-lt"/>
              <a:buAutoNum type="arabicPeriod"/>
            </a:pPr>
            <a:r>
              <a:rPr lang="en-AU" sz="2400" dirty="0" smtClean="0"/>
              <a:t>Premise three: The resurrection hypothesis meets these criteria for explaining the four facts far better than any rival hypothesis.</a:t>
            </a:r>
          </a:p>
          <a:p>
            <a:pPr marL="342900" lvl="0" indent="-342900">
              <a:spcAft>
                <a:spcPts val="600"/>
              </a:spcAft>
              <a:buFont typeface="+mj-lt"/>
              <a:buAutoNum type="arabicPeriod"/>
            </a:pPr>
            <a:r>
              <a:rPr lang="en-AU" sz="2400" dirty="0" smtClean="0"/>
              <a:t>Premise four: If one explanation is far superior to all others, it should be accepted as probably true. (Inference to the Best Explanation)</a:t>
            </a:r>
          </a:p>
          <a:p>
            <a:pPr marL="342900" lvl="0" indent="-342900">
              <a:spcAft>
                <a:spcPts val="600"/>
              </a:spcAft>
              <a:buFont typeface="+mj-lt"/>
              <a:buAutoNum type="arabicPeriod"/>
            </a:pPr>
            <a:r>
              <a:rPr lang="en-AU" sz="2400" dirty="0" smtClean="0"/>
              <a:t>Conclusion: The resurrection hypothesis should be accepted as probably true.</a:t>
            </a:r>
            <a:endParaRPr lang="en-AU"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Proponents of the Argument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267744" y="980728"/>
            <a:ext cx="2592288" cy="3046988"/>
          </a:xfrm>
          <a:prstGeom prst="rect">
            <a:avLst/>
          </a:prstGeom>
          <a:noFill/>
        </p:spPr>
        <p:txBody>
          <a:bodyPr wrap="square" rtlCol="0">
            <a:spAutoFit/>
          </a:bodyPr>
          <a:lstStyle/>
          <a:p>
            <a:pPr lvl="0"/>
            <a:r>
              <a:rPr lang="en-AU" sz="2400" dirty="0" smtClean="0"/>
              <a:t>William Lane Craig</a:t>
            </a:r>
          </a:p>
          <a:p>
            <a:pPr lvl="0"/>
            <a:r>
              <a:rPr lang="en-AU" sz="2400" dirty="0" smtClean="0"/>
              <a:t>Gary </a:t>
            </a:r>
            <a:r>
              <a:rPr lang="en-AU" sz="2400" dirty="0" err="1" smtClean="0"/>
              <a:t>Habermas</a:t>
            </a:r>
            <a:endParaRPr lang="en-AU" sz="2400" dirty="0" smtClean="0"/>
          </a:p>
          <a:p>
            <a:pPr lvl="0"/>
            <a:r>
              <a:rPr lang="en-AU" sz="2400" dirty="0" smtClean="0"/>
              <a:t>Mike </a:t>
            </a:r>
            <a:r>
              <a:rPr lang="en-AU" sz="2400" dirty="0" err="1" smtClean="0"/>
              <a:t>Licona</a:t>
            </a:r>
            <a:endParaRPr lang="en-AU" sz="2400" dirty="0" smtClean="0"/>
          </a:p>
          <a:p>
            <a:pPr lvl="0"/>
            <a:r>
              <a:rPr lang="en-AU" sz="2400" dirty="0" smtClean="0"/>
              <a:t>NT Wright</a:t>
            </a:r>
            <a:endParaRPr lang="en-AU" sz="2400" dirty="0" smtClean="0"/>
          </a:p>
          <a:p>
            <a:pPr lvl="0"/>
            <a:r>
              <a:rPr lang="en-AU" sz="2400" dirty="0" smtClean="0"/>
              <a:t>Lee </a:t>
            </a:r>
            <a:r>
              <a:rPr lang="en-AU" sz="2400" dirty="0" err="1" smtClean="0"/>
              <a:t>Strobel</a:t>
            </a:r>
            <a:endParaRPr lang="en-AU" sz="2400" dirty="0" smtClean="0"/>
          </a:p>
          <a:p>
            <a:pPr lvl="0"/>
            <a:r>
              <a:rPr lang="en-AU" sz="2400" dirty="0" smtClean="0"/>
              <a:t>J. Warner </a:t>
            </a:r>
            <a:r>
              <a:rPr lang="en-AU" sz="2400" dirty="0" smtClean="0"/>
              <a:t>Wallace</a:t>
            </a:r>
          </a:p>
          <a:p>
            <a:pPr lvl="0"/>
            <a:r>
              <a:rPr lang="en-AU" sz="2400" dirty="0" smtClean="0"/>
              <a:t>Josh </a:t>
            </a:r>
            <a:r>
              <a:rPr lang="en-AU" sz="2400" dirty="0" smtClean="0"/>
              <a:t>McDowell</a:t>
            </a:r>
          </a:p>
          <a:p>
            <a:pPr lvl="0"/>
            <a:r>
              <a:rPr lang="en-AU" sz="2400" dirty="0" smtClean="0"/>
              <a:t>Craig Keener</a:t>
            </a:r>
            <a:endParaRPr lang="en-AU" sz="2400" dirty="0"/>
          </a:p>
        </p:txBody>
      </p:sp>
      <p:pic>
        <p:nvPicPr>
          <p:cNvPr id="69634" name="Picture 2" descr="https://images-na.ssl-images-amazon.com/images/I/513jwtjLlNL._SX387_BO1,204,203,200_.jpg"/>
          <p:cNvPicPr>
            <a:picLocks noChangeAspect="1" noChangeArrowheads="1"/>
          </p:cNvPicPr>
          <p:nvPr/>
        </p:nvPicPr>
        <p:blipFill>
          <a:blip r:embed="rId3" cstate="print"/>
          <a:srcRect/>
          <a:stretch>
            <a:fillRect/>
          </a:stretch>
        </p:blipFill>
        <p:spPr bwMode="auto">
          <a:xfrm>
            <a:off x="7088373" y="4221088"/>
            <a:ext cx="2055628" cy="2636912"/>
          </a:xfrm>
          <a:prstGeom prst="rect">
            <a:avLst/>
          </a:prstGeom>
          <a:noFill/>
        </p:spPr>
      </p:pic>
      <p:pic>
        <p:nvPicPr>
          <p:cNvPr id="69636" name="Picture 4" descr="https://images-na.ssl-images-amazon.com/images/I/51yVkKKH3nL._SX324_BO1,204,203,200_.jpg"/>
          <p:cNvPicPr>
            <a:picLocks noChangeAspect="1" noChangeArrowheads="1"/>
          </p:cNvPicPr>
          <p:nvPr/>
        </p:nvPicPr>
        <p:blipFill>
          <a:blip r:embed="rId4" cstate="print"/>
          <a:srcRect/>
          <a:stretch>
            <a:fillRect/>
          </a:stretch>
        </p:blipFill>
        <p:spPr bwMode="auto">
          <a:xfrm>
            <a:off x="0" y="980728"/>
            <a:ext cx="1975819" cy="3024336"/>
          </a:xfrm>
          <a:prstGeom prst="rect">
            <a:avLst/>
          </a:prstGeom>
          <a:noFill/>
        </p:spPr>
      </p:pic>
      <p:pic>
        <p:nvPicPr>
          <p:cNvPr id="69638" name="Picture 6" descr="https://images-na.ssl-images-amazon.com/images/I/517bmcJQ1qL._SX331_BO1,204,203,200_.jpg"/>
          <p:cNvPicPr>
            <a:picLocks noChangeAspect="1" noChangeArrowheads="1"/>
          </p:cNvPicPr>
          <p:nvPr/>
        </p:nvPicPr>
        <p:blipFill>
          <a:blip r:embed="rId5" cstate="print"/>
          <a:srcRect/>
          <a:stretch>
            <a:fillRect/>
          </a:stretch>
        </p:blipFill>
        <p:spPr bwMode="auto">
          <a:xfrm>
            <a:off x="0" y="4005064"/>
            <a:ext cx="1903863" cy="2852936"/>
          </a:xfrm>
          <a:prstGeom prst="rect">
            <a:avLst/>
          </a:prstGeom>
          <a:noFill/>
        </p:spPr>
      </p:pic>
      <p:pic>
        <p:nvPicPr>
          <p:cNvPr id="69640" name="Picture 8" descr="The Son Rises: Historical Evidence for the Resurrection of Jesus by [Craig, William L.]"/>
          <p:cNvPicPr>
            <a:picLocks noChangeAspect="1" noChangeArrowheads="1"/>
          </p:cNvPicPr>
          <p:nvPr/>
        </p:nvPicPr>
        <p:blipFill>
          <a:blip r:embed="rId6" cstate="print"/>
          <a:srcRect/>
          <a:stretch>
            <a:fillRect/>
          </a:stretch>
        </p:blipFill>
        <p:spPr bwMode="auto">
          <a:xfrm>
            <a:off x="3428339" y="4077072"/>
            <a:ext cx="1966788" cy="2842180"/>
          </a:xfrm>
          <a:prstGeom prst="rect">
            <a:avLst/>
          </a:prstGeom>
          <a:noFill/>
        </p:spPr>
      </p:pic>
      <p:pic>
        <p:nvPicPr>
          <p:cNvPr id="69642" name="Picture 10" descr="https://images-na.ssl-images-amazon.com/images/I/51XGlh7xSpL._SX331_BO1,204,203,200_.jpg"/>
          <p:cNvPicPr>
            <a:picLocks noChangeAspect="1" noChangeArrowheads="1"/>
          </p:cNvPicPr>
          <p:nvPr/>
        </p:nvPicPr>
        <p:blipFill>
          <a:blip r:embed="rId7" cstate="print"/>
          <a:srcRect/>
          <a:stretch>
            <a:fillRect/>
          </a:stretch>
        </p:blipFill>
        <p:spPr bwMode="auto">
          <a:xfrm>
            <a:off x="5292080" y="4157360"/>
            <a:ext cx="1802230" cy="2700640"/>
          </a:xfrm>
          <a:prstGeom prst="rect">
            <a:avLst/>
          </a:prstGeom>
          <a:noFill/>
        </p:spPr>
      </p:pic>
      <p:sp>
        <p:nvSpPr>
          <p:cNvPr id="69644" name="AutoShape 12" descr="data:image/jpeg;base64,/9j/4AAQSkZJRgABAQAAAQABAAD/2wBDABQODxIPDRQSEBIXFRQYHjIhHhwcHj0sLiQySUBMS0dARkVQWnNiUFVtVkVGZIhlbXd7gYKBTmCNl4x9lnN+gXz/2wBDARUXFx4aHjshITt8U0ZTfHx8fHx8fHx8fHx8fHx8fHx8fHx8fHx8fHx8fHx8fHx8fHx8fHx8fHx8fHx8fHx8fHz/wAARCAElAM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CjeXd2t/cqt1OqrKwAEhAAyah+23n/AD+XH/f1v8aL7/kIXX/XZ/8A0I1DWpyNu5N9tvP+fy4/7+t/jR9tvP8An8uP+/rf41DRQK7Jvtt5/wA/lx/39b/Gj7bef8/lx/39b/GoaKAuyb7bef8AP5cf9/W/xo+23n/P5cf9/W/xqGigLsm+23n/AD+XH/f1v8aPtt5/z+XH/f1v8ahooC7Jvtt5/wA/lx/39b/Gj7bef8/lx/39b/GoaKAuyb7bef8AP5cf9/W/xo+23n/P5cf9/W/xqGigLsm+23n/AD+XH/f1v8aPtt5/z+XH/f1v8ahooC7Jvtt5/wA/lx/39b/Gj7bef8/lx/39b/GoaKAuyb7bef8AP5cf9/W/xo+23n/P5cf9/W/xqGigLsm+23n/AD+XH/f1v8aPtt5/z+XH/f1v8ahooC7Jvtt5/wA/lx/39b/Gj7bef8/lx/39b/GoaKAuy5Z3d21/bK11OytKoIMhIIyKKhsf+Qha/wDXZP8A0IUVnM6KWzC+/wCQhdf9dn/9CNQ1Nff8hC6/67P/AOhGoa0Od7hRRRQIKKKKACiiigAooooAKKUMUOVxn3GasagStwYwqqu1DhVA52DP6k0DK2aK0njjFzdgINy2wIXYMA4Xke/Wq9shawlZYyziZApCBj91uPpwKLjsVaKB0ooJCiiigAooooAKKKKACiiigCax/wCQha/9dk/9CFFFj/yELX/rsn/oQoqJnRR2YX3/ACELr/rs/wD6Eahqa+/5CF1/12f/ANCNQ1Zg9woyKCcc1sTRot1bmW2QWJgRpnEYUKSvJ3Adc9vXii40rmOTiiruiokuqwxSoskTkgq4ByMGq0jSeQu9YcMchkC546jK/WgVtLkeaM1oNARYLcWixzweXi4BUF435yT3A7gj0qOAKdIunKIXWRFVyoJAOc8/hRcdinRnnFTQti2nG1ScAglQSOR0NWrdHfRmaC3WWcXAQERB22lScdPWgErmfSDAFWL8wrcA2wVfkUyKpyqvj5gM9s1pTxxLejz7ZEsTArO6xhdrFMjDDvntRcOUxcAAe1LgE1b0kB70RyIjqyOSHUEZCkjr05FRN5snlRFYtzt8jIF5ycckUCtpchzRmrNw32S6lghVCImKFnRWLEHBPIOOe1Me4G6Ro4I1D4+UjIUgc4z0yaAsQ5ozWheOltJamOCEh7dHYFMgsc5NMswn9mX7MiM8YTYzKCVy2DQO2tilRmrAjENlHcsAzzOVQEZChcZOO5yR+VSW4S9injlRFmjjaWORFC528lSBwcjvRcLFPNFXbIW89o8N1tiYyBYp8Y2EgnDeo4/Co/Lktku4LiJVljx95QSOeoPuKLhYrUUUUEk1j/yELX/rsn/oQoosf+Qha/8AXZP/AEIUVEzoo7ML7/kIXX/XZ/8A0I1DU19/yELr/rs//oRqGrMHuBGavyahH9qjljjaSLyFgmikAG8AYOME49faqFFAJ2LljcW9jqUdyPNeBCSFwN/IIx1x361WKwqn7p5GfPG5AoA/An2plFAXLUNxHbTefb71YxlDGRwSRg5Pcd/85ptrPHHDNbzqxgmwdyfeRh0Iz17giq9FFguyV2ijjaOBnfeRudl28DsBk/5FSLcImmm3UyLP54mVwBgYBHXOe9VqKAuWLuWK7fzwpinfmVQMqx7sPTPp+tTy6hGbsyJG728kSxSxuACQABkEZ54yKpMjJjepAPQnvQ8bxnEilT6Giw7ssWctvaXvmkyvCFYABRu5BHPOO9QERIoMLyGQHOWULj8iaBDKy7hGxX1xSCN227UJ38Lgfe+lAie5mhu5TO26GV+ZQq5Vj3I5GM+n61BN5bOfJDCPjG7qfc0LG7qWVSVHUjtTaAbLN9cR3JtzEHHlQrE28AZI7jBot7iKKyu4HD759u0qBgYOeearUUBfW5YinQ2htbgN5YbfG6clG78dwaakogSQQks8i7CxGMKeuPr0/OoaKAuSBo/sjxHdvZww4GMAEdc+/pUxvWksPs0y73TAjl7hc52n1Hp6VVooC7CiiigRNY/8hC1/67J/6EKKLH/kIWv/AF2T/wBCFFRM6KOzC+/5CF1/12f/ANCNQ1Nff8hC6/67P/6EahqzB7hRRRQIKKKKACiinvG0YG/APHGeRkZHH0oGMqSCQQzpIV3BTyPWgQSEHABYDcUz82MZ6fSkETmAzgZiVgrEfwk9M0ADMogaBCWVnDZYYxgEcD8f0FPu5hcXUkqjCsxIyMHr3qN0MbbWxnAPBz15pUjZ8HKqCcAscZoAUOBayRHO5nVh6cAj+tSxXKRi2BB/dMS3A7+lRJBK8jxhdrxglwxxgDr1pjDacZB9wcigNSSKRFtpYmzl3VgQM9Aw/wDZqip6xM+PujP3QxAzSKpfJGAo6k8AUANoqQwyCVIiBufGw54bPTBoeF0UsQCobaxU5wfQ/rQFiOiiigQUUUUAFFFFAE1j/wAhC1/67J/6EKKLH/kIWv8A12T/ANCFFRM6KOzC+/5CF1/12f8A9CNQ1Nff8hC6/wCuz/8AoRqGrMHuFFFFAgooooAKnnn82COM5doz8rsBuVcfdz3GfWoKKBllrlfthu0DCRiX2EcBj159M/4e9Mt5zbjKcsThkYZVlxyDUNFAXJJ2SSZmiUqmAFVjkjAx1pzyJNDCsm5WiGwFRkMuSfzyTUNFAXLSXYNzNPKCDJGyKF5xkYGaqkliSepOTRRQBZ8+GR4XmQny0CMgHDgDAOc8dqjSRfszwSZAZg6sozggEYPtzUVFAXJ1nAltiQfLt8Y9SNxY/wA6R5VCzLFuImYElhjABzjGTUNFAXCiiigQUUUUAFFFFAE1j/yELX/rsn/oQoosf+Qha/8AXZP/AEIUVEzoo7ML7/kIXX/XZ/8A0I1DU19/yELr/rs//oRqGrMHuFFFFAgooooAKmjhE0GYyfPBPyf3wADx789Khp25gFAONp3AjqD/AJAofkNW6jyIxOybSV3YHPSknCJK6IpGxiMk5zSNIzyeY2C+dxOOp60juXJZsZJJJx1JpWHcmhiidI3fdtEm2Yg9FPII/JvyqOaPySUYfvAxB54wOP8AGmq7KrKpwHGGHqM5odmkbc5y2AM/SizuF1YnuoUhUlQw+YBcnORjJ+mMj86ikRVigZc7pAScn3I/pQ08j7w5BD4JGOMjoaazllRW6IML+eaEmDaJJItkksQRmaIkFh2wcE/Sk8sfZRIPv7yvLADGB/jSGaQ7iSCzDazY5Ipu8+WI/wCAHdj3o1C6HzqkNy6BSUU4AJ5/Oi4VI3CIpBwrZJ9Rn+tMkdpXLvyx60O7SNubrgD8AMCiwXG0UUUyQooooAKKKKAJrH/kIWv/AF2T/wBCFFFj/wAhC1/67J/6EKKiZ0UdmF9/yELr/rs//oRqGpb51/tG7G7nzn/9CNSDT7wruEB24zncMY/OqukZcrb2K1FS/Z5v+eZo+zTf88/1FLnj3H7Of8rIqKtppWoSLuS1cr6kgf1pr6dexlQ9uQW6DcOf1p8y7k8suxWoqeSyuom2ywMh9Dim/Z5sZMZH1Io5o9x+znvYiop/lP8A3f1pNjen60cy7hyS7DaKdsbOMc0FGAyRgfWi67i5ZLoNopaaSB3pisxaKBlvugmkLBfvcfWi6HyvsLRQCD0NGR6ii6DlfYKKOPWii6DlfYKKUKxGQKTPrRdByvsFFIXUdSKN6f3qLoOV9iey/wCQha/9dk/9CFFJYuv9o2g3cmZP/QhRWcjekrJ3K2og/wBp3uDz57/+hGtm1ummtII+ihQPqRxmsfUD/wATS8/67v8A+hGrmmZMYQAk7ug71hVXunXQa59TQWOWSURxrvY9AK1bPTo7d985WWcckdk/xp0CrZQlcAyt98j+QqQM0a5xvllOcDue36VnCHVmlSs3oh9zOUUDlnbhUHU1XPlWLeffP5t0w4jB+7Ve41CK3aRbeRHuRxJLnO32FY7s0rEsxyepJyWq2zBK5bv9UluG+bAA+6o7VQklZ+C3HpTwmRlsBR696YYw3I6VDZtBCKc8CnqAOVFJgYIx0pxBIHPFIqWiG7vm6ZP5U4YOCRg+9OETPgBaR4zF1cHHbNMyuT2OmW99M+6Vo9vIiHU/QnrWzbafaQArDaoW7tINzfmf6Vh27PFJHMn31OcDuO9Xpb43L+XCQoY9zgAVfO2tSVDXQlvJ0iOyNdzeobKj6VGsguExJEsjHgDGabE9tbtkj7Q49R8v5VpWt0JVJRfKJPTGM1KTZbcFotSgmgqziQxqmR93JqKTR7YyiMREv04710SBT0JLVVnlgidlW5iEkgwcuM49BVWIczmrvR9pLW3Y4K5qxpAtoE2yRhpSfvH+H2welXpAGXbGeAeSO9Zl7EJZT5ZUOnXPT8aOboK19Q1C8W0vcW67SVyccD2+vrWfNdx3GTNGEfs0Y6/UVOdKvbmUu5XDcl+2Ksf2BGCoNySxHZad4oGmZQ2EnALfXvTGzKeExjgAcAVeu9JuLRC/M0fqnVfqKqecT1PPtVkD9PhYalaHpiZCef8AaFFLYy/8TK0BHJnQA/8AAhRVIQXsavql5l1H75+p/wBo1c0Jo/7Q8rduJUlT7/5zWdqAH9qXn/Xd/wD0I1Po8LTXwaOURvH8y5/i9qmVrajjvodS48xyN3yrlmPoB/n9az9T1HykaK3b96wwzD+Aeg9/WrTNK0LRMBEztlmBzn2FYk8Cw7gFzhud3WojJN2KlFpXKCt5TblOfUetaMRSVA4PHp3qs5ieMArtYd1FNVliyUcqe6sOtXNKWwoPl3LjZYc/gKdbQPcusadScZPaq4uA0foa0NHkMck05AYLHwPfNY27nQ56XRZXRn37R90fxetW4tJij4+8T3J4qhNqF07ZeTaOyoKjfVoYotskzuvP7tTkt9SegoVrmbv1Ld+8UMfk2xBkJwxX+lU0sJWXKrkns1Vx4hEZzbafEh6bmYsas22vwu26WPZLjA9M0OLEmT3zQ6fFshXN00QViBwoPX8TWTGdqE9zVi6DmRjMxYtyG7H/ACKhXGzp0/WhO5TVkLHcFQQfxIrY0stMJJu3CKKwivccCrt7qTabapY2uBcMN0knXZnoB74qktSGxPEOqu0hsbZyqL/rmU/eP93PpWGFBFAGe+T1JPUmnba0WhBbsNReyYqwLwntnkfSr0FxA7ZV1yeueKxipppUHqMUnBMadjqzdwLEB5qgDrzVaXWLYOXjy5AwFxiudCgHqRQTzS5Auaa63P5uXcrGeoA6VYu7dbyB5ERPP+9G6gLnvggcc+tYnysPm4+lb3nP/YTTADfs2Ejt2oejVgWxi6ed2p2Z/wCm6f8AoQopdOx/aVngY/fp/wChCitCQvgP7UvM/wDPd/8A0I06yuRZ3SS7QRnBz6Glv0I1O7OODM//AKEarsOzCpeo1uddHItzEHBIz0yOlY11bywTSmU7gy5DevNP0i4IDRMcleVz6Vp3CpcQ7DyD37rXMvdkbvVHOumTkjmo2UDlqt3Fnd2oMhXzIx1I6/lUBZJBmNS34dK6VrsYPTcrFuvY1asrl4kaNmwhGNx7VGVXABwM9c9ajZ9p45UdMUSs1YcU1qWZ75vL2RqAMYLlf/11FDb+YPmzlvUc0212zX0KP91m/XtXR2yBL/aOAq8tj+I9qyk+XRGsVzalO38PyzIGLmNSOh61V1DR/sykxuSR6nrW5qV3JaxiXzHC5xtU9Pf3rHlup5ESS5ARX+4x4DCpUpbjaRDZSPPGInyTF29BVlwQMcAiqVjOBeyHkZGOKvmQDjd+YqmrEXuRFScnpxzWfc83T45Jwc/hV+5lEEW7qTwo96zBliSTljzmqh3JkIflOB1o3Y6ikAp2Oa0JEL9OKAcnmlbHtScE8nFACnPTtSck/NwPWnYVvagqCOScUxDJMAkKeKtWV5JZ/wC2jfeQ9KqhDnHJ9KciknJ5qWrj2NCCS0bVbVoIcFpk4LYVTkdBRVSw/wCQnaf9d0/9CFFUhE+oPIdQuVLcCZ8cDjk1XMjoSxClsYBK5qW/bGp3WTx5z/8AoRqEgtjP4U2rk7ElrctFdJK5zyMk+nSujHzHcuMGuWYYXBrW0u/GxYpWwegJrnqx6o6IPSxuRruH3c+tYGq25t7syQxELjLYHGa2kkIXdzt6ZFSp37g/rWUJcruipK6szkvMD4JC/wC6BUDtk47Z6V1kNhbtLIREgIOMgVn6ppUceJIyd3QgdMVr7VNkqFkYtqha4UKMnrWxZXQgdmlPyk5Pek0myd7p964UAqPeqV3H9nkKA7jkkGiVpOw4+6jWvtTtpHAjZXVeSSDWZrV1HdPEYD+7RORj+InkVBJdEwKm1Rt5yBz+dVFyzbT0GTxTjC2oSnfQnsmAJByGPIP86vS3cQjykZdumTwKoqgUgkc9s1OZTsCD7o5x2quW7M27IgctI2ZG+noKAQPb60HnsKd0UZGa15TPmGEHPHT6U0insccGmAZosguwCg/WnCPIz2phODTlkxjINLQY8IBSg8+1IZAR1pBsI6807BcfwRxTGYqOuPUU4LgZyKQqHHJAPtRYVx9iR/adngdZ0/8AQhRRYKf7Sszg4E6f+hCigaEvTjU70/8ATd//AEI0gYAAY5PepLwD+0rvI/5bv0/3jURCDPNMQMpKg9qaBx1xg8GpBymATUbDDD0qWNFu0v57Vzk+YhGCpq7FqID7o2Iz1U9RWOW2NTmKuucc+tZypplqbW51dhOLiFpBj7xzSzR+YQTzg9KpaCMWJAPVzWmENc7VtDdakUMJRDjhiOMVi6vaKn71TljxtroUUgk59iaR7aORfu/jiqjoJo4fDDPB/GpYFAB3DBJ4rrV0qAk5UMT3xUraRaBA3lbm6fQVTqX6EqKRx5IbJHVTk0rnONoxnmujn0mDymUJsA+6R1rn5YjE7L/EOta05puxlOD3IGGKGYk0p5780xga2MxMgmk65xQPwp+3K9akYzgUACnbSe9GD3oGN4pSe4P6UFTnpRhv7hx9KQCA56npQr5PJpwUgH5Rz60gUY5zx2zRcC3Z/wDIQsyRz5yc/wDAhRRpzr9utQx+bzkwMe4opghLtC2pXg6fvn/9CNQMpP4VPfE/2jd+nnP/AOhGoiQTg9aBDRkLkdqaWyvvmpGUKODk0zZuz29qTGhCuDg80oHHHShiMYpqnjimI6bR8GzQL0H861tvyc9qzNHGLdMdCK1pfljxnqa4+rOroMVePal5HFSRplQehqQRc+9MLkSKR2pxl2Ak0r3EEMnlyOA+M49q5PWNVlnkZIyyR59eTTSJubsl7E8hQMGb0HasrUrF3BkiXL1DoE8SsyyH951APeujWRZfQGpd7j6HEvDKnDxFW9CKb254zXbS20cq4kAYe9czqll9nkbbzGeR7V0QqX0ZjKHVGf5W444o27RtLD3FADn3+lOJwMMuT9K1MxmO6ml3nFKcLytN3t6UmMTOfrShXx0z+NN38/dGacm0nkDPYZqWykgHmd0zTenLrj3pzcEnFRvIWPIGPQUgJ7I/8TSzxz+/Tn/gQopNPx/adngY/fJ/6EKKpCJr3/kI3Y9Zn/8AQjUSg5O/FTagM6hdf9dm5/E1CWYLjbwOKLhYbIMnHpS5AxjtTd+W3d8UDnIxgUxDSMsQO1CAZANOAwfYjNOC89sUlsN7m/oQkjzzuiPIHoa25RlQOuTWLo0waADoV4rXZ/kX61yPdnT0J1yqcc0rM44GM00YHU9KRpQD7+tFxWK13atKmXbb6kVg39rHGp25Oe9dDPIXXLYANZF66ysVjGyNR1IpXsMyJN1tHHLGNr9Qa27HWYJwqXMYjl/vDoa5+dzLIFHQcj6UAe1bqHMjKUrM7YbJlzE2TUYhUPk/N2PHBHpXK2d5PZThgxaPPK+1dPDqVrIoKTIwPbPP61nKLW5SaewSaZZS9baNfdBj+VUbrQ0APkO3sDzitdJo2XKsCD+lOIUg4OaE2tmOyZxdxZywviRfxqLyk28/ers2jVlwwB9mqlLpVvIxLKB9DitFU7kOHY5Vo125zzUYjaQ4RWY+igmuoGiWm7dJvIHOA3BpbvUorKHyraNVbGNoGMUOoug1TfU5n7LOCVaKRfqhpnlYB4OavyXtwMl532N2BqFu2AMe9XB33InG2xFp641OzDA589P/AEIUVZtCG1C1JGf3yY/76FFW1YlDL3/kIXef+ez/APoRqIN6mpL4Eajd+8z/APoRqv0471Axp+UnFG85zQfvUZzVCJA3Q/hTieM1FyVPtzT1I9M0kNmlokgzJG3DHkV0COGiGDyK5O1JW7iYZ64rpLUl0IPT1rnqL3jaD0LxmVsZqB5QMgd6aFIXI59KY6kDp1rO5Ygl3hi/IHSs6/kYowAwp/WrrwueAcDuazb8SMmI14H8qFuJmdCu+RmOAvTJqbyQMEPmmGMJEinnjJ/Hmo5ORnOAK7FexzvcnI2jIww7iomVCfT6U1ZOMEZoZh0zz7UagTRXE9vzFLweoNWl1S6A+8tZZBFJkmocEylJmx/a12OSQy+gNKNcb+JGz6ZxWQCSKC3qf0pckR87N1NcgKENDIpPpWZczC6mG75cnkkVU3AKFzz60biP4sGlyK+g1Nmi1rCSCWkEAPEgTIJ9DRJYrGu+CZNg4DK/BP06iqcFzLCf3UjLnqM8H8KmLK5MhJDMcnHTNHK11HzpjLCNhf2xwQPOQ8/71FWbWQtfWoY9JVx+YorVO5laxVvm/wCJjd8/8tn/APQjVYg9hnNTX4xqV57zv/6EaiTg0AL5ZAyaVQMnjj3pxySBQflHXmgBCM5IA4ohHyDNKvzNgD60RkKrZz8relSykT2423luzHq2PpXR2+1CQCOai0/RIhbiW73NMw3dSPL/APr/AFolzBIEfPPQ+tZTXUuLLVijpCwkYE54p+BzkiqqXACkA1Abo79igs7HgDkms7Gly2+N23+9Va+2IhXjJqwLSaLBuGC5GQo5b8ew/OnDTg6ia5JKDkoOD+PpT5GTzo56H/U+VKCgLHymP8XqP8+tV5gM+lWtZMklyHC7VUAKcYGB6e1QyEMVdeQR+RroiYsqlfWgADt+NPcE9AaAp7j8KokbkA8g0NIh4AAphyT70mM9eKBjyRnoKRtp+6cGmYIpMnNIB20Z5IzTwuT60igEc8GlwV5NFx2JEjB6kZpSueA3SmLIQfQfSpB82O1SMlsRi/ts/wDPVP5iin2Sr9utsZ/1q/zFFXElla+GNSu/+uz/APoRqED0qS/yNRu/+u7/APoRqIUhkgBB5pGyTxTQSBS7iOooAmRB5ecDJ5Nanh/TluL1pJlyigbATwzf1x/Ws+FsjAHUVuac0q6cghXLBmGf7uepP4fzqL6jLpna6umt7U/IDhpMZH5dBTt9rBK9rAhuJlx5jyDcF/z6CqqyPo1oYVKy3Uo+XauCg6c/j0FZFkZUvnVR5geTD7iQc9iD2NMDoY4Y55POkQyseFwu1cf1NTNdpBIRDZuxUYG2I8/jjpUUUKhwjyzK/ZWfB/Pv9RWiZCgAAbHsCTQhGdJNLL88tnNknlQpP0qG4vbnbtgtvIj6EyEA/gCcCtQsSD5gYpjjcwFZ9wkYI+RBn+FXGPxbtQwOb1GOdyWlYbc8Rq29j7k//XqpauVco/RvTtXRyW7zAxbkZm4/dj5U+nqfeql5oc0MYMKFyMcgDihOw7GY8MjIGGAvr2qFo3J6itWLZLuSImCUcNGxx+FQS2UoB3rs9MnAo5u4rGaUIzntR2qd7aSM4cEE+tMaKRfvRke/rVXEQ7c0oGRgU4jAyw2jPehQH+6wGPU4pFCAjv0pwOe/50iKjH74/HinMgALb0/A5oACnoKQuEk5HOMUK3QgkH37VEMs3X86qK7kyfYtWFxKNStVVzteZAcjOfmFFNscf2lZ7T0mTP8A30KKoSNyfwybieab7Zt81y+3ys4yc460weFCP+X7/wAhf/ZUUUrIdxR4VI/5ff8AyF/9eg+FSR/x+/8AkL/69FFFguOTw06f8vuR2zF0/Wp4tGuLdxJBf7GAwcw5BHuM0UUcqC7J0sbhZ/Oku1c9wIsZOODnJp9rYrZlnib965yXI7emKKKOVBdluZ1uI9jp06dD/Sq4tgv3WxRRRZBcd5K+ppBAN2WOV9AMH86KKOVBcnjk8o/IiqvYAc/ie9K83mDDA/8AfVFFHKguZV1ooupPMScxvnk7c5/WoX8OySEFr4nHby+P/QqKKLJBcX+wJdu037EDoNhwP/HqB4eOObvJ/wCuf/16KKEktg3I5PDAk/5e8H/rn/8AXpn/AAiZ/wCf7j/rj/8AZUUU7sVkJ/wiR/5/v/IP/wBlR/wiTA5F/wD+Qf8A7KiigLCnwo5GDf8A/kH/AOypv/CIt/z/AP8A5B/+yoopASW/hdra5in+27hE4fb5WM4OcfeooooA/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69646" name="Picture 14" descr="https://images-na.ssl-images-amazon.com/images/I/519M1eE6utL._SX339_BO1,204,203,200_.jpg"/>
          <p:cNvPicPr>
            <a:picLocks noChangeAspect="1" noChangeArrowheads="1"/>
          </p:cNvPicPr>
          <p:nvPr/>
        </p:nvPicPr>
        <p:blipFill>
          <a:blip r:embed="rId8" cstate="print"/>
          <a:srcRect/>
          <a:stretch>
            <a:fillRect/>
          </a:stretch>
        </p:blipFill>
        <p:spPr bwMode="auto">
          <a:xfrm>
            <a:off x="6960292" y="1027335"/>
            <a:ext cx="2165146" cy="3168352"/>
          </a:xfrm>
          <a:prstGeom prst="rect">
            <a:avLst/>
          </a:prstGeom>
          <a:noFill/>
        </p:spPr>
      </p:pic>
      <p:pic>
        <p:nvPicPr>
          <p:cNvPr id="69648" name="Picture 16" descr="The Case for the Resurrection of Jesus by [Habermas, Gary R., Licona, Michael R.]"/>
          <p:cNvPicPr>
            <a:picLocks noChangeAspect="1" noChangeArrowheads="1"/>
          </p:cNvPicPr>
          <p:nvPr/>
        </p:nvPicPr>
        <p:blipFill>
          <a:blip r:embed="rId9" cstate="print"/>
          <a:srcRect/>
          <a:stretch>
            <a:fillRect/>
          </a:stretch>
        </p:blipFill>
        <p:spPr bwMode="auto">
          <a:xfrm>
            <a:off x="1763688" y="4079914"/>
            <a:ext cx="1800200" cy="2778086"/>
          </a:xfrm>
          <a:prstGeom prst="rect">
            <a:avLst/>
          </a:prstGeom>
          <a:noFill/>
        </p:spPr>
      </p:pic>
      <p:pic>
        <p:nvPicPr>
          <p:cNvPr id="69650" name="Picture 18" descr="https://images-na.ssl-images-amazon.com/images/I/51gV3m4jxEL._SX331_BO1,204,203,200_.jpg"/>
          <p:cNvPicPr>
            <a:picLocks noChangeAspect="1" noChangeArrowheads="1"/>
          </p:cNvPicPr>
          <p:nvPr/>
        </p:nvPicPr>
        <p:blipFill>
          <a:blip r:embed="rId10" cstate="print"/>
          <a:srcRect/>
          <a:stretch>
            <a:fillRect/>
          </a:stretch>
        </p:blipFill>
        <p:spPr bwMode="auto">
          <a:xfrm>
            <a:off x="4858002" y="1033758"/>
            <a:ext cx="2090262" cy="313225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Quotes from Synopses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11560" y="4869160"/>
            <a:ext cx="8136904" cy="1477328"/>
          </a:xfrm>
          <a:prstGeom prst="rect">
            <a:avLst/>
          </a:prstGeom>
        </p:spPr>
        <p:txBody>
          <a:bodyPr wrap="square">
            <a:spAutoFit/>
          </a:bodyPr>
          <a:lstStyle/>
          <a:p>
            <a:r>
              <a:rPr lang="en-AU" dirty="0" smtClean="0"/>
              <a:t>“The </a:t>
            </a:r>
            <a:r>
              <a:rPr lang="en-AU" dirty="0" smtClean="0"/>
              <a:t>early Christians answer was that Jesus had indeed been bodily raised from the dead; that was why they hailed him as the messianic "son of God." No modern historian has come up with a more convincing explanation. Facing this question, we are confronted to this day with the most central issues of the Christian worldview and theology</a:t>
            </a:r>
            <a:r>
              <a:rPr lang="en-AU" dirty="0" smtClean="0"/>
              <a:t>.”</a:t>
            </a:r>
            <a:endParaRPr lang="en-AU" dirty="0"/>
          </a:p>
        </p:txBody>
      </p:sp>
      <p:sp>
        <p:nvSpPr>
          <p:cNvPr id="6" name="Rectangle 5"/>
          <p:cNvSpPr/>
          <p:nvPr/>
        </p:nvSpPr>
        <p:spPr>
          <a:xfrm>
            <a:off x="611560" y="1225689"/>
            <a:ext cx="7920880" cy="3139321"/>
          </a:xfrm>
          <a:prstGeom prst="rect">
            <a:avLst/>
          </a:prstGeom>
        </p:spPr>
        <p:txBody>
          <a:bodyPr wrap="square">
            <a:spAutoFit/>
          </a:bodyPr>
          <a:lstStyle/>
          <a:p>
            <a:r>
              <a:rPr lang="en-AU" dirty="0" smtClean="0"/>
              <a:t>“The </a:t>
            </a:r>
            <a:r>
              <a:rPr lang="en-AU" dirty="0" smtClean="0"/>
              <a:t>modern apologetics classic that started it all is now completely revised and updated—because the truth of the Bible doesn’t change, but its critics do. With the original </a:t>
            </a:r>
            <a:r>
              <a:rPr lang="en-AU" i="1" dirty="0" smtClean="0"/>
              <a:t>Evidence That Demands a Verdict</a:t>
            </a:r>
            <a:r>
              <a:rPr lang="en-AU" dirty="0" smtClean="0"/>
              <a:t>, bestselling author Josh McDowell gave Christian readers the answers they needed to defend their faith against the harshest critics and </a:t>
            </a:r>
            <a:r>
              <a:rPr lang="en-AU" dirty="0" err="1" smtClean="0"/>
              <a:t>skeptics</a:t>
            </a:r>
            <a:r>
              <a:rPr lang="en-AU" dirty="0" smtClean="0"/>
              <a:t>. Since that time, </a:t>
            </a:r>
            <a:r>
              <a:rPr lang="en-AU" i="1" dirty="0" smtClean="0"/>
              <a:t>Evidence</a:t>
            </a:r>
            <a:r>
              <a:rPr lang="en-AU" dirty="0" smtClean="0"/>
              <a:t> has remained a trusted resource for believers young and old. Bringing historical documentation and the best modern scholarship to bear on the trustworthiness of the Bible and its teachings, this extensive volume has encouraged and strengthened millions. Now, with his son Sean McDowell, Josh McDowell has updated and expanded this classic resource for a new generation. This is a book that invites readers to bring their doubts and doesn’t shy away from the tough questions</a:t>
            </a:r>
            <a:r>
              <a:rPr lang="en-AU" dirty="0" smtClean="0"/>
              <a:t>.”</a:t>
            </a:r>
            <a:endParaRPr lang="en-A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Minimal Facts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1. Burial</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5060" name="Picture 4" descr="Image result for burial of jesus"/>
          <p:cNvPicPr>
            <a:picLocks noChangeAspect="1" noChangeArrowheads="1"/>
          </p:cNvPicPr>
          <p:nvPr/>
        </p:nvPicPr>
        <p:blipFill>
          <a:blip r:embed="rId3" cstate="print"/>
          <a:srcRect/>
          <a:stretch>
            <a:fillRect/>
          </a:stretch>
        </p:blipFill>
        <p:spPr bwMode="auto">
          <a:xfrm>
            <a:off x="1115616" y="1124744"/>
            <a:ext cx="6763941" cy="4778255"/>
          </a:xfrm>
          <a:prstGeom prst="rect">
            <a:avLst/>
          </a:prstGeom>
          <a:noFill/>
        </p:spPr>
      </p:pic>
      <p:sp>
        <p:nvSpPr>
          <p:cNvPr id="5" name="Rectangle 4"/>
          <p:cNvSpPr/>
          <p:nvPr/>
        </p:nvSpPr>
        <p:spPr>
          <a:xfrm>
            <a:off x="179512" y="5949280"/>
            <a:ext cx="8496944" cy="830997"/>
          </a:xfrm>
          <a:prstGeom prst="rect">
            <a:avLst/>
          </a:prstGeom>
        </p:spPr>
        <p:txBody>
          <a:bodyPr wrap="square">
            <a:spAutoFit/>
          </a:bodyPr>
          <a:lstStyle/>
          <a:p>
            <a:r>
              <a:rPr lang="en-AU" sz="2400" dirty="0" smtClean="0"/>
              <a:t>After his crucifixion Jesus was buried by Joseph of </a:t>
            </a:r>
            <a:r>
              <a:rPr lang="en-AU" sz="2400" dirty="0" err="1" smtClean="0"/>
              <a:t>Arimathea</a:t>
            </a:r>
            <a:r>
              <a:rPr lang="en-AU" sz="2400" dirty="0" smtClean="0"/>
              <a:t> in the tomb. </a:t>
            </a:r>
            <a:endParaRPr lang="en-AU"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2. Empty Tomb</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9154" name="Picture 2" descr="http://existenceofgod.org/wp-content/uploads/2015/04/resurrection-1.jpg"/>
          <p:cNvPicPr>
            <a:picLocks noChangeAspect="1" noChangeArrowheads="1"/>
          </p:cNvPicPr>
          <p:nvPr/>
        </p:nvPicPr>
        <p:blipFill>
          <a:blip r:embed="rId3" cstate="print"/>
          <a:srcRect/>
          <a:stretch>
            <a:fillRect/>
          </a:stretch>
        </p:blipFill>
        <p:spPr bwMode="auto">
          <a:xfrm>
            <a:off x="1547664" y="1196752"/>
            <a:ext cx="6048672" cy="4536504"/>
          </a:xfrm>
          <a:prstGeom prst="rect">
            <a:avLst/>
          </a:prstGeom>
          <a:noFill/>
        </p:spPr>
      </p:pic>
      <p:sp>
        <p:nvSpPr>
          <p:cNvPr id="5" name="Rectangle 4"/>
          <p:cNvSpPr/>
          <p:nvPr/>
        </p:nvSpPr>
        <p:spPr>
          <a:xfrm>
            <a:off x="395536" y="5838363"/>
            <a:ext cx="8280920" cy="830997"/>
          </a:xfrm>
          <a:prstGeom prst="rect">
            <a:avLst/>
          </a:prstGeom>
        </p:spPr>
        <p:txBody>
          <a:bodyPr wrap="square">
            <a:spAutoFit/>
          </a:bodyPr>
          <a:lstStyle/>
          <a:p>
            <a:r>
              <a:rPr lang="en-AU" sz="2400" dirty="0" smtClean="0"/>
              <a:t>On the Sunday following the crucifixion, Jesus' tomb was found empty by a group of his women followers. </a:t>
            </a:r>
            <a:endParaRPr lang="en-AU"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3. Appearances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5058" name="Picture 2" descr="https://bellatorchristi.com/wp-content/uploads/2017/04/resurrection-of-Jesus-before-ascension.jpg"/>
          <p:cNvPicPr>
            <a:picLocks noChangeAspect="1" noChangeArrowheads="1"/>
          </p:cNvPicPr>
          <p:nvPr/>
        </p:nvPicPr>
        <p:blipFill>
          <a:blip r:embed="rId3" cstate="print"/>
          <a:srcRect/>
          <a:stretch>
            <a:fillRect/>
          </a:stretch>
        </p:blipFill>
        <p:spPr bwMode="auto">
          <a:xfrm>
            <a:off x="1043608" y="1340768"/>
            <a:ext cx="7056784" cy="3528392"/>
          </a:xfrm>
          <a:prstGeom prst="rect">
            <a:avLst/>
          </a:prstGeom>
          <a:noFill/>
        </p:spPr>
      </p:pic>
      <p:sp>
        <p:nvSpPr>
          <p:cNvPr id="5" name="Rectangle 4"/>
          <p:cNvSpPr/>
          <p:nvPr/>
        </p:nvSpPr>
        <p:spPr>
          <a:xfrm>
            <a:off x="827584" y="5301208"/>
            <a:ext cx="7488832" cy="1200329"/>
          </a:xfrm>
          <a:prstGeom prst="rect">
            <a:avLst/>
          </a:prstGeom>
        </p:spPr>
        <p:txBody>
          <a:bodyPr wrap="square">
            <a:spAutoFit/>
          </a:bodyPr>
          <a:lstStyle/>
          <a:p>
            <a:r>
              <a:rPr lang="en-AU" sz="2400" dirty="0" smtClean="0"/>
              <a:t>On multiple occasions and under various circumstances, different individuals and groups of people experienced appearances of Jesus alive from the dead. </a:t>
            </a:r>
            <a:endParaRPr lang="en-AU"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4. Belief in Resurrection</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5062" name="Picture 6" descr="Image result for westminster confession of faith"/>
          <p:cNvPicPr>
            <a:picLocks noChangeAspect="1" noChangeArrowheads="1"/>
          </p:cNvPicPr>
          <p:nvPr/>
        </p:nvPicPr>
        <p:blipFill>
          <a:blip r:embed="rId3" cstate="print"/>
          <a:srcRect l="14801" r="6641"/>
          <a:stretch>
            <a:fillRect/>
          </a:stretch>
        </p:blipFill>
        <p:spPr bwMode="auto">
          <a:xfrm>
            <a:off x="1547664" y="1196752"/>
            <a:ext cx="5976664" cy="4278539"/>
          </a:xfrm>
          <a:prstGeom prst="rect">
            <a:avLst/>
          </a:prstGeom>
          <a:noFill/>
        </p:spPr>
      </p:pic>
      <p:sp>
        <p:nvSpPr>
          <p:cNvPr id="5" name="Rectangle 4"/>
          <p:cNvSpPr/>
          <p:nvPr/>
        </p:nvSpPr>
        <p:spPr>
          <a:xfrm>
            <a:off x="323528" y="5766355"/>
            <a:ext cx="8280920" cy="830997"/>
          </a:xfrm>
          <a:prstGeom prst="rect">
            <a:avLst/>
          </a:prstGeom>
        </p:spPr>
        <p:txBody>
          <a:bodyPr wrap="square">
            <a:spAutoFit/>
          </a:bodyPr>
          <a:lstStyle/>
          <a:p>
            <a:r>
              <a:rPr lang="en-AU" sz="2400" dirty="0" smtClean="0"/>
              <a:t>The original disciples came to believe that Jesus had risen from the dead despite predisposition to the contrary. </a:t>
            </a:r>
            <a:endParaRPr lang="en-AU"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Competing Hypotheses </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Resurrection Hypothesis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1331640" y="1844824"/>
            <a:ext cx="6480720" cy="4060509"/>
            <a:chOff x="1403648" y="1844824"/>
            <a:chExt cx="6480720" cy="4060509"/>
          </a:xfrm>
        </p:grpSpPr>
        <p:pic>
          <p:nvPicPr>
            <p:cNvPr id="5" name="Picture 4" descr="C:\Users\fods1\AppData\Local\Microsoft\Windows\INetCache\Content.Word\Fig12.png"/>
            <p:cNvPicPr/>
            <p:nvPr/>
          </p:nvPicPr>
          <p:blipFill>
            <a:blip r:embed="rId3" cstate="print"/>
            <a:srcRect t="2845" b="57053"/>
            <a:stretch>
              <a:fillRect/>
            </a:stretch>
          </p:blipFill>
          <p:spPr bwMode="auto">
            <a:xfrm>
              <a:off x="1403648" y="1844824"/>
              <a:ext cx="6480720" cy="4060509"/>
            </a:xfrm>
            <a:prstGeom prst="rect">
              <a:avLst/>
            </a:prstGeom>
            <a:noFill/>
            <a:ln w="9525">
              <a:noFill/>
              <a:miter lim="800000"/>
              <a:headEnd/>
              <a:tailEnd/>
            </a:ln>
          </p:spPr>
        </p:pic>
        <p:sp>
          <p:nvSpPr>
            <p:cNvPr id="6" name="Rectangle 5"/>
            <p:cNvSpPr/>
            <p:nvPr/>
          </p:nvSpPr>
          <p:spPr>
            <a:xfrm>
              <a:off x="3419872" y="4149080"/>
              <a:ext cx="2736304"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Resurrection Hypothesis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2845" b="57053"/>
          <a:stretch>
            <a:fillRect/>
          </a:stretch>
        </p:blipFill>
        <p:spPr bwMode="auto">
          <a:xfrm>
            <a:off x="1331640" y="1844824"/>
            <a:ext cx="6480720" cy="40605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RHBS Model</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Examining Plausibility</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RHBS Model</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
        <p:nvSpPr>
          <p:cNvPr id="6" name="Oval 5"/>
          <p:cNvSpPr/>
          <p:nvPr/>
        </p:nvSpPr>
        <p:spPr>
          <a:xfrm>
            <a:off x="1043608" y="1052736"/>
            <a:ext cx="1872208" cy="1224136"/>
          </a:xfrm>
          <a:prstGeom prst="ellipse">
            <a:avLst/>
          </a:prstGeom>
          <a:solidFill>
            <a:srgbClr val="C0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Jewish Burial Practices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0177" name="Rectangle 1"/>
          <p:cNvSpPr>
            <a:spLocks noChangeArrowheads="1"/>
          </p:cNvSpPr>
          <p:nvPr/>
        </p:nvSpPr>
        <p:spPr bwMode="auto">
          <a:xfrm>
            <a:off x="-324544" y="1124744"/>
            <a:ext cx="9468544"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pPr>
            <a:r>
              <a:rPr kumimoji="0" lang="en-AU" altLang="zh-CN" sz="2400" b="0" i="0" u="none" strike="noStrike" cap="none" normalizeH="0" baseline="0" dirty="0" smtClean="0">
                <a:ln>
                  <a:noFill/>
                </a:ln>
                <a:solidFill>
                  <a:schemeClr val="tx1"/>
                </a:solidFill>
                <a:effectLst/>
                <a:ea typeface="Times New Roman" pitchFamily="18" charset="0"/>
                <a:cs typeface="Times New Roman" pitchFamily="18" charset="0"/>
              </a:rPr>
              <a:t>Jewish law required bodies to be taken down before evening: (Deuteronomy 21:22) “If a man has committed a sin worthy of death... and you hang him from a tree, his corpse shall not hang all night on the tree, but you shall surely bury him on the same day” (also mentioned in John 19:31 “so that the bodies would not remain on the cross on the Sabbath”)</a:t>
            </a:r>
            <a:endParaRPr kumimoji="0" lang="en-AU" altLang="zh-CN" sz="2400" b="0" i="0" u="none" strike="noStrike" cap="none" normalizeH="0" baseline="0" dirty="0" smtClean="0">
              <a:ln>
                <a:noFill/>
              </a:ln>
              <a:solidFill>
                <a:schemeClr val="tx1"/>
              </a:solidFill>
              <a:effectLst/>
              <a:cs typeface="Arial" pitchFamily="34" charset="0"/>
            </a:endParaRPr>
          </a:p>
          <a:p>
            <a:pPr marL="685800" marR="0" lvl="1"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AU" altLang="zh-CN" sz="2400" b="0" i="0" u="none" strike="noStrike" cap="none" normalizeH="0" baseline="0" dirty="0" smtClean="0">
                <a:ln>
                  <a:noFill/>
                </a:ln>
                <a:solidFill>
                  <a:schemeClr val="tx1"/>
                </a:solidFill>
                <a:effectLst/>
                <a:ea typeface="Times New Roman" pitchFamily="18" charset="0"/>
                <a:cs typeface="Times New Roman" pitchFamily="18" charset="0"/>
              </a:rPr>
              <a:t>The gospels indicate the burial was rushed: Mark 15:42 Joseph asked for Jesus’ body “When evening had already come, because it was the preparation day, that is, the day before the Sabbath”, and John 19:42 “Therefore because of the Jewish day of preparation, since the tomb was nearby, they laid Jesus there”. That the women came on the Sunday morning to anoint Jesus shows that the burial had not been completed on Friday night.</a:t>
            </a:r>
          </a:p>
          <a:p>
            <a:pPr marL="685800" marR="0" lvl="1" indent="-228600" algn="l" defTabSz="914400" rtl="0" eaLnBrk="0" fontAlgn="base" latinLnBrk="0" hangingPunct="0">
              <a:lnSpc>
                <a:spcPct val="100000"/>
              </a:lnSpc>
              <a:spcBef>
                <a:spcPct val="0"/>
              </a:spcBef>
              <a:spcAft>
                <a:spcPct val="0"/>
              </a:spcAft>
              <a:buClrTx/>
              <a:buSzTx/>
              <a:buFont typeface="+mj-lt"/>
              <a:buAutoNum type="arabicPeriod"/>
              <a:tabLst/>
            </a:pPr>
            <a:r>
              <a:rPr lang="en-AU" altLang="zh-CN" sz="2400" dirty="0" smtClean="0">
                <a:cs typeface="Times New Roman" pitchFamily="18" charset="0"/>
              </a:rPr>
              <a:t> </a:t>
            </a:r>
            <a:r>
              <a:rPr lang="en-AU" altLang="zh-CN" sz="2400" dirty="0" smtClean="0">
                <a:cs typeface="Times New Roman" pitchFamily="18" charset="0"/>
              </a:rPr>
              <a:t>The Romans put pressure on the Jews to keep things as </a:t>
            </a:r>
            <a:r>
              <a:rPr lang="en-AU" altLang="zh-CN" sz="2400" dirty="0" smtClean="0">
                <a:cs typeface="Times New Roman" pitchFamily="18" charset="0"/>
              </a:rPr>
              <a:t>quiet and </a:t>
            </a:r>
            <a:r>
              <a:rPr lang="en-AU" altLang="zh-CN" sz="2400" dirty="0" smtClean="0">
                <a:cs typeface="Times New Roman" pitchFamily="18" charset="0"/>
              </a:rPr>
              <a:t>private as possible so as to reduce the risk of </a:t>
            </a:r>
            <a:r>
              <a:rPr lang="en-AU" altLang="zh-CN" sz="2400" dirty="0" smtClean="0">
                <a:cs typeface="Times New Roman" pitchFamily="18" charset="0"/>
              </a:rPr>
              <a:t>more riots </a:t>
            </a:r>
            <a:r>
              <a:rPr lang="en-AU" altLang="zh-CN" sz="2400" dirty="0" smtClean="0">
                <a:cs typeface="Times New Roman" pitchFamily="18" charset="0"/>
              </a:rPr>
              <a:t>or uprisings</a:t>
            </a:r>
            <a:r>
              <a:rPr lang="en-AU" altLang="zh-CN" sz="2400" dirty="0" smtClean="0">
                <a:cs typeface="Times New Roman" pitchFamily="18" charset="0"/>
              </a:rPr>
              <a:t>. </a:t>
            </a:r>
            <a:endParaRPr kumimoji="0" lang="en-AU" altLang="zh-CN" sz="24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Jewish Tombs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097" name="Rectangle 1"/>
          <p:cNvSpPr>
            <a:spLocks noChangeArrowheads="1"/>
          </p:cNvSpPr>
          <p:nvPr/>
        </p:nvSpPr>
        <p:spPr bwMode="auto">
          <a:xfrm>
            <a:off x="899592" y="1772816"/>
            <a:ext cx="7272808"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400" b="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These were for family use:</a:t>
            </a:r>
          </a:p>
          <a:p>
            <a:pPr marL="0" marR="0" lvl="0" indent="0" algn="l" defTabSz="914400" rtl="0" eaLnBrk="1" fontAlgn="base" latinLnBrk="0" hangingPunct="1">
              <a:lnSpc>
                <a:spcPct val="100000"/>
              </a:lnSpc>
              <a:spcBef>
                <a:spcPct val="0"/>
              </a:spcBef>
              <a:spcAft>
                <a:spcPct val="0"/>
              </a:spcAft>
              <a:buClrTx/>
              <a:buSzTx/>
              <a:buFontTx/>
              <a:buNone/>
              <a:tabLst/>
            </a:pPr>
            <a:r>
              <a:rPr kumimoji="0" lang="en-AU" sz="2400" b="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r>
              <a:rPr kumimoji="0" lang="en-AU" sz="2400" b="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Bodies would be laid on rock shelves provided on three sides of the chamber, or on the floor, and as generations of the same family used the tomb, skeletons and grave goods might be heaped up along the sides or put into a side chamber to make room for new burials. This practice of family burial, though not universal if only because not all could afford it... was common enough to give rise to the Hebrew expressions ‘to sleep with one's fathers’ and ‘to be gathered to one's kin’ as synonyms for ‘to die’.”</a:t>
            </a:r>
            <a:endParaRPr kumimoji="0" lang="en-AU" sz="4000" b="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RHBS Model</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
        <p:nvSpPr>
          <p:cNvPr id="6" name="Oval 5"/>
          <p:cNvSpPr/>
          <p:nvPr/>
        </p:nvSpPr>
        <p:spPr>
          <a:xfrm>
            <a:off x="1043608" y="4077072"/>
            <a:ext cx="1872208" cy="1224136"/>
          </a:xfrm>
          <a:prstGeom prst="ellipse">
            <a:avLst/>
          </a:prstGeom>
          <a:solidFill>
            <a:srgbClr val="C0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Private Hallucinations</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3009" name="Picture 1"/>
          <p:cNvPicPr>
            <a:picLocks noChangeAspect="1" noChangeArrowheads="1"/>
          </p:cNvPicPr>
          <p:nvPr/>
        </p:nvPicPr>
        <p:blipFill>
          <a:blip r:embed="rId3" cstate="print"/>
          <a:srcRect l="10631" t="12600" r="32379" b="22301"/>
          <a:stretch>
            <a:fillRect/>
          </a:stretch>
        </p:blipFill>
        <p:spPr bwMode="auto">
          <a:xfrm>
            <a:off x="467544" y="1225098"/>
            <a:ext cx="8136904" cy="5228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New Religious Movements</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8306" name="Picture 2"/>
          <p:cNvPicPr>
            <a:picLocks noChangeAspect="1" noChangeArrowheads="1"/>
          </p:cNvPicPr>
          <p:nvPr/>
        </p:nvPicPr>
        <p:blipFill>
          <a:blip r:embed="rId3" cstate="print"/>
          <a:srcRect l="23625" t="3150" r="24992" b="4452"/>
          <a:stretch>
            <a:fillRect/>
          </a:stretch>
        </p:blipFill>
        <p:spPr bwMode="auto">
          <a:xfrm>
            <a:off x="1835696" y="1124744"/>
            <a:ext cx="5544616" cy="56083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Complicated Bereavement</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8307" name="Picture 3"/>
          <p:cNvPicPr>
            <a:picLocks noChangeAspect="1" noChangeArrowheads="1"/>
          </p:cNvPicPr>
          <p:nvPr/>
        </p:nvPicPr>
        <p:blipFill>
          <a:blip r:embed="rId3" cstate="print"/>
          <a:srcRect l="13875" t="19950" r="40057" b="27950"/>
          <a:stretch>
            <a:fillRect/>
          </a:stretch>
        </p:blipFill>
        <p:spPr bwMode="auto">
          <a:xfrm>
            <a:off x="755576" y="1484784"/>
            <a:ext cx="7560840" cy="48098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RHBS Model</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
        <p:nvSpPr>
          <p:cNvPr id="6" name="Oval 5"/>
          <p:cNvSpPr/>
          <p:nvPr/>
        </p:nvSpPr>
        <p:spPr>
          <a:xfrm>
            <a:off x="3635896" y="4005064"/>
            <a:ext cx="1872208" cy="1224136"/>
          </a:xfrm>
          <a:prstGeom prst="ellipse">
            <a:avLst/>
          </a:prstGeom>
          <a:solidFill>
            <a:srgbClr val="C0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Our Lady of </a:t>
            </a:r>
            <a:r>
              <a:rPr lang="en-AU" sz="5200" dirty="0" err="1" smtClean="0">
                <a:latin typeface="Book Antiqua" pitchFamily="18" charset="0"/>
              </a:rPr>
              <a:t>Fátima</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4338" name="Picture 2" descr="Image result for Our Lady of Fátima"/>
          <p:cNvPicPr>
            <a:picLocks noChangeAspect="1" noChangeArrowheads="1"/>
          </p:cNvPicPr>
          <p:nvPr/>
        </p:nvPicPr>
        <p:blipFill>
          <a:blip r:embed="rId3" cstate="print"/>
          <a:srcRect/>
          <a:stretch>
            <a:fillRect/>
          </a:stretch>
        </p:blipFill>
        <p:spPr bwMode="auto">
          <a:xfrm>
            <a:off x="1619672" y="1556792"/>
            <a:ext cx="6191250" cy="4305301"/>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Our Lady of </a:t>
            </a:r>
            <a:r>
              <a:rPr lang="en-AU" sz="5200" dirty="0" err="1" smtClean="0">
                <a:latin typeface="Book Antiqua" pitchFamily="18" charset="0"/>
              </a:rPr>
              <a:t>Zeitoun</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2226" name="Picture 2" descr="Egyptian Gazette of Friday, April 11, 1969 / via zeitun-eg.org"/>
          <p:cNvPicPr>
            <a:picLocks noChangeAspect="1" noChangeArrowheads="1"/>
          </p:cNvPicPr>
          <p:nvPr/>
        </p:nvPicPr>
        <p:blipFill>
          <a:blip r:embed="rId3" cstate="print"/>
          <a:srcRect/>
          <a:stretch>
            <a:fillRect/>
          </a:stretch>
        </p:blipFill>
        <p:spPr bwMode="auto">
          <a:xfrm>
            <a:off x="1619672" y="1628800"/>
            <a:ext cx="5904656" cy="4266370"/>
          </a:xfrm>
          <a:prstGeom prst="rect">
            <a:avLst/>
          </a:prstGeom>
          <a:noFill/>
        </p:spPr>
      </p:pic>
      <p:sp>
        <p:nvSpPr>
          <p:cNvPr id="6" name="Rectangle 5"/>
          <p:cNvSpPr/>
          <p:nvPr/>
        </p:nvSpPr>
        <p:spPr>
          <a:xfrm>
            <a:off x="2483768" y="6021288"/>
            <a:ext cx="4036361" cy="369332"/>
          </a:xfrm>
          <a:prstGeom prst="rect">
            <a:avLst/>
          </a:prstGeom>
        </p:spPr>
        <p:txBody>
          <a:bodyPr wrap="none">
            <a:spAutoFit/>
          </a:bodyPr>
          <a:lstStyle/>
          <a:p>
            <a:r>
              <a:rPr lang="en-AU" dirty="0" smtClean="0"/>
              <a:t>Egyptian Gazette of Friday, April 11, 1969</a:t>
            </a:r>
            <a:endParaRPr lang="en-AU"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Simon </a:t>
            </a:r>
            <a:r>
              <a:rPr lang="en-AU" sz="5200" dirty="0" err="1" smtClean="0">
                <a:latin typeface="Book Antiqua" pitchFamily="18" charset="0"/>
              </a:rPr>
              <a:t>Kimbangu</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4274" name="Picture 2" descr="Related image"/>
          <p:cNvPicPr>
            <a:picLocks noChangeAspect="1" noChangeArrowheads="1"/>
          </p:cNvPicPr>
          <p:nvPr/>
        </p:nvPicPr>
        <p:blipFill>
          <a:blip r:embed="rId3" cstate="print"/>
          <a:srcRect/>
          <a:stretch>
            <a:fillRect/>
          </a:stretch>
        </p:blipFill>
        <p:spPr bwMode="auto">
          <a:xfrm>
            <a:off x="2483768" y="1484784"/>
            <a:ext cx="3876675" cy="4305301"/>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err="1" smtClean="0">
                <a:latin typeface="Book Antiqua" pitchFamily="18" charset="0"/>
              </a:rPr>
              <a:t>Sabbatai</a:t>
            </a:r>
            <a:r>
              <a:rPr lang="en-AU" sz="5200" dirty="0" smtClean="0">
                <a:latin typeface="Book Antiqua" pitchFamily="18" charset="0"/>
              </a:rPr>
              <a:t> </a:t>
            </a:r>
            <a:r>
              <a:rPr lang="en-AU" sz="5200" dirty="0" err="1" smtClean="0">
                <a:latin typeface="Book Antiqua" pitchFamily="18" charset="0"/>
              </a:rPr>
              <a:t>Zevi</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6322" name="Picture 2" descr="Image result for Sabbatai Zevi"/>
          <p:cNvPicPr>
            <a:picLocks noChangeAspect="1" noChangeArrowheads="1"/>
          </p:cNvPicPr>
          <p:nvPr/>
        </p:nvPicPr>
        <p:blipFill>
          <a:blip r:embed="rId3" cstate="print"/>
          <a:srcRect/>
          <a:stretch>
            <a:fillRect/>
          </a:stretch>
        </p:blipFill>
        <p:spPr bwMode="auto">
          <a:xfrm>
            <a:off x="755576" y="1772816"/>
            <a:ext cx="7667625" cy="430530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61774"/>
          </a:xfrm>
          <a:prstGeom prst="rect">
            <a:avLst/>
          </a:prstGeom>
          <a:noFill/>
        </p:spPr>
        <p:txBody>
          <a:bodyPr wrap="square" rtlCol="0">
            <a:spAutoFit/>
          </a:bodyPr>
          <a:lstStyle/>
          <a:p>
            <a:pPr algn="ctr"/>
            <a:r>
              <a:rPr lang="en-AU" sz="5000" dirty="0" err="1" smtClean="0">
                <a:latin typeface="Book Antiqua" pitchFamily="18" charset="0"/>
              </a:rPr>
              <a:t>Menachem</a:t>
            </a:r>
            <a:r>
              <a:rPr lang="en-AU" sz="5000" dirty="0" smtClean="0">
                <a:latin typeface="Book Antiqua" pitchFamily="18" charset="0"/>
              </a:rPr>
              <a:t> Mendel </a:t>
            </a:r>
            <a:r>
              <a:rPr lang="en-AU" sz="5000" dirty="0" err="1" smtClean="0">
                <a:latin typeface="Book Antiqua" pitchFamily="18" charset="0"/>
              </a:rPr>
              <a:t>Schneerson</a:t>
            </a:r>
            <a:endParaRPr lang="en-AU" sz="50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8370" name="Picture 2" descr="Image result for Menachem Mendel Schneerson"/>
          <p:cNvPicPr>
            <a:picLocks noChangeAspect="1" noChangeArrowheads="1"/>
          </p:cNvPicPr>
          <p:nvPr/>
        </p:nvPicPr>
        <p:blipFill>
          <a:blip r:embed="rId3" cstate="print"/>
          <a:srcRect/>
          <a:stretch>
            <a:fillRect/>
          </a:stretch>
        </p:blipFill>
        <p:spPr bwMode="auto">
          <a:xfrm>
            <a:off x="130621" y="2060848"/>
            <a:ext cx="8905875" cy="3848101"/>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Simon Magus</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2" descr="35nave_n"/>
          <p:cNvPicPr>
            <a:picLocks noChangeAspect="1" noChangeArrowheads="1"/>
          </p:cNvPicPr>
          <p:nvPr/>
        </p:nvPicPr>
        <p:blipFill>
          <a:blip r:embed="rId3" cstate="print"/>
          <a:srcRect/>
          <a:stretch>
            <a:fillRect/>
          </a:stretch>
        </p:blipFill>
        <p:spPr bwMode="auto">
          <a:xfrm>
            <a:off x="2339752" y="1268760"/>
            <a:ext cx="4440256" cy="5477596"/>
          </a:xfrm>
          <a:prstGeom prst="rect">
            <a:avLst/>
          </a:prstGeom>
          <a:noFill/>
        </p:spPr>
      </p:pic>
      <p:sp>
        <p:nvSpPr>
          <p:cNvPr id="60418" name="AutoShape 2" descr="Image result for Anandamayi Ma"/>
          <p:cNvSpPr>
            <a:spLocks noChangeAspect="1" noChangeArrowheads="1"/>
          </p:cNvSpPr>
          <p:nvPr/>
        </p:nvSpPr>
        <p:spPr bwMode="auto">
          <a:xfrm>
            <a:off x="155575" y="-1828800"/>
            <a:ext cx="6953250" cy="3810000"/>
          </a:xfrm>
          <a:prstGeom prst="rect">
            <a:avLst/>
          </a:prstGeom>
          <a:noFill/>
        </p:spPr>
        <p:txBody>
          <a:bodyPr vert="horz" wrap="square" lIns="91440" tIns="45720" rIns="91440" bIns="45720" numCol="1" anchor="t" anchorCtr="0" compatLnSpc="1">
            <a:prstTxWarp prst="textNoShape">
              <a:avLst/>
            </a:prstTxWarp>
          </a:bodyPr>
          <a:lstStyle/>
          <a:p>
            <a:endParaRPr lang="en-AU"/>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Apollonius of </a:t>
            </a:r>
            <a:r>
              <a:rPr lang="en-AU" sz="5200" dirty="0" err="1" smtClean="0">
                <a:latin typeface="Book Antiqua" pitchFamily="18" charset="0"/>
              </a:rPr>
              <a:t>Tyana</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0418" name="AutoShape 2" descr="Image result for Anandamayi Ma"/>
          <p:cNvSpPr>
            <a:spLocks noChangeAspect="1" noChangeArrowheads="1"/>
          </p:cNvSpPr>
          <p:nvPr/>
        </p:nvSpPr>
        <p:spPr bwMode="auto">
          <a:xfrm>
            <a:off x="155575" y="-1828800"/>
            <a:ext cx="6953250" cy="3810000"/>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66562" name="Picture 2" descr="Image result for Apollonius of Tyana"/>
          <p:cNvPicPr>
            <a:picLocks noChangeAspect="1" noChangeArrowheads="1"/>
          </p:cNvPicPr>
          <p:nvPr/>
        </p:nvPicPr>
        <p:blipFill>
          <a:blip r:embed="rId3" cstate="print"/>
          <a:srcRect/>
          <a:stretch>
            <a:fillRect/>
          </a:stretch>
        </p:blipFill>
        <p:spPr bwMode="auto">
          <a:xfrm>
            <a:off x="2483768" y="1412776"/>
            <a:ext cx="3816424" cy="525922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err="1" smtClean="0">
                <a:latin typeface="Book Antiqua" pitchFamily="18" charset="0"/>
              </a:rPr>
              <a:t>Anandamayi</a:t>
            </a:r>
            <a:r>
              <a:rPr lang="en-AU" sz="5200" dirty="0" smtClean="0">
                <a:latin typeface="Book Antiqua" pitchFamily="18" charset="0"/>
              </a:rPr>
              <a:t> Ma</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0418" name="AutoShape 2" descr="Image result for Anandamayi Ma"/>
          <p:cNvSpPr>
            <a:spLocks noChangeAspect="1" noChangeArrowheads="1"/>
          </p:cNvSpPr>
          <p:nvPr/>
        </p:nvSpPr>
        <p:spPr bwMode="auto">
          <a:xfrm>
            <a:off x="155575" y="-1828800"/>
            <a:ext cx="6953250" cy="3810000"/>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62466" name="Picture 2" descr="Anandamayi Ma"/>
          <p:cNvPicPr>
            <a:picLocks noChangeAspect="1" noChangeArrowheads="1"/>
          </p:cNvPicPr>
          <p:nvPr/>
        </p:nvPicPr>
        <p:blipFill>
          <a:blip r:embed="rId3" cstate="print"/>
          <a:srcRect/>
          <a:stretch>
            <a:fillRect/>
          </a:stretch>
        </p:blipFill>
        <p:spPr bwMode="auto">
          <a:xfrm>
            <a:off x="2843808" y="1916832"/>
            <a:ext cx="2914650" cy="4114801"/>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err="1" smtClean="0">
                <a:latin typeface="Book Antiqua" pitchFamily="18" charset="0"/>
              </a:rPr>
              <a:t>Anandamayi</a:t>
            </a:r>
            <a:r>
              <a:rPr lang="en-AU" sz="5200" dirty="0" smtClean="0">
                <a:latin typeface="Book Antiqua" pitchFamily="18" charset="0"/>
              </a:rPr>
              <a:t> Ma</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0418" name="AutoShape 2" descr="Image result for Anandamayi Ma"/>
          <p:cNvSpPr>
            <a:spLocks noChangeAspect="1" noChangeArrowheads="1"/>
          </p:cNvSpPr>
          <p:nvPr/>
        </p:nvSpPr>
        <p:spPr bwMode="auto">
          <a:xfrm>
            <a:off x="155575" y="-1828800"/>
            <a:ext cx="6953250" cy="3810000"/>
          </a:xfrm>
          <a:prstGeom prst="rect">
            <a:avLst/>
          </a:prstGeom>
          <a:noFill/>
        </p:spPr>
        <p:txBody>
          <a:bodyPr vert="horz" wrap="square" lIns="91440" tIns="45720" rIns="91440" bIns="45720" numCol="1" anchor="t" anchorCtr="0" compatLnSpc="1">
            <a:prstTxWarp prst="textNoShape">
              <a:avLst/>
            </a:prstTxWarp>
          </a:bodyPr>
          <a:lstStyle/>
          <a:p>
            <a:endParaRPr lang="en-AU"/>
          </a:p>
        </p:txBody>
      </p:sp>
      <p:pic>
        <p:nvPicPr>
          <p:cNvPr id="64514" name="Picture 2" descr="Image result for Sathya Sai Baba"/>
          <p:cNvPicPr>
            <a:picLocks noChangeAspect="1" noChangeArrowheads="1"/>
          </p:cNvPicPr>
          <p:nvPr/>
        </p:nvPicPr>
        <p:blipFill>
          <a:blip r:embed="rId3" cstate="print"/>
          <a:srcRect/>
          <a:stretch>
            <a:fillRect/>
          </a:stretch>
        </p:blipFill>
        <p:spPr bwMode="auto">
          <a:xfrm>
            <a:off x="1763688" y="1772816"/>
            <a:ext cx="5457825" cy="4305301"/>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Mu-</a:t>
            </a:r>
            <a:r>
              <a:rPr lang="en-AU" sz="5400" dirty="0" err="1" smtClean="0">
                <a:latin typeface="Book Antiqua" pitchFamily="18" charset="0"/>
              </a:rPr>
              <a:t>Ghayeb</a:t>
            </a:r>
            <a:r>
              <a:rPr lang="en-AU" sz="5400" dirty="0" smtClean="0">
                <a:latin typeface="Book Antiqua" pitchFamily="18" charset="0"/>
              </a:rPr>
              <a:t> in Oman</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2162" name="Picture 2" descr="https://www.researchgate.net/publication/13966977_Mu-Ghayeb_a_Culture-Specific_Response_To_Bereavement_in_Oman/links/541d82bc0cf203f155c03c92/largepreview.png"/>
          <p:cNvPicPr>
            <a:picLocks noChangeAspect="1" noChangeArrowheads="1"/>
          </p:cNvPicPr>
          <p:nvPr/>
        </p:nvPicPr>
        <p:blipFill>
          <a:blip r:embed="rId3" cstate="print"/>
          <a:srcRect b="65889"/>
          <a:stretch>
            <a:fillRect/>
          </a:stretch>
        </p:blipFill>
        <p:spPr bwMode="auto">
          <a:xfrm>
            <a:off x="1115616" y="2348880"/>
            <a:ext cx="7010400" cy="3096344"/>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Sir George Grey </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38914" name="Picture 2" descr="Image result for Sir George Grey"/>
          <p:cNvPicPr>
            <a:picLocks noChangeAspect="1" noChangeArrowheads="1"/>
          </p:cNvPicPr>
          <p:nvPr/>
        </p:nvPicPr>
        <p:blipFill>
          <a:blip r:embed="rId3" cstate="print"/>
          <a:srcRect/>
          <a:stretch>
            <a:fillRect/>
          </a:stretch>
        </p:blipFill>
        <p:spPr bwMode="auto">
          <a:xfrm>
            <a:off x="1979712" y="1268760"/>
            <a:ext cx="5351095" cy="4176464"/>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Society for Psychical Research</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38915" name="Picture 3"/>
          <p:cNvPicPr>
            <a:picLocks noChangeAspect="1" noChangeArrowheads="1"/>
          </p:cNvPicPr>
          <p:nvPr/>
        </p:nvPicPr>
        <p:blipFill>
          <a:blip r:embed="rId3" cstate="print"/>
          <a:srcRect/>
          <a:stretch>
            <a:fillRect/>
          </a:stretch>
        </p:blipFill>
        <p:spPr bwMode="auto">
          <a:xfrm>
            <a:off x="2267744" y="1268760"/>
            <a:ext cx="4649787" cy="44592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Donovan H. </a:t>
            </a:r>
            <a:r>
              <a:rPr lang="en-AU" sz="5400" dirty="0" err="1" smtClean="0">
                <a:latin typeface="Book Antiqua" pitchFamily="18" charset="0"/>
              </a:rPr>
              <a:t>Rawcliffe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491880" y="1412776"/>
            <a:ext cx="5256584" cy="4401205"/>
          </a:xfrm>
          <a:prstGeom prst="rect">
            <a:avLst/>
          </a:prstGeom>
        </p:spPr>
        <p:txBody>
          <a:bodyPr wrap="square">
            <a:spAutoFit/>
          </a:bodyPr>
          <a:lstStyle/>
          <a:p>
            <a:r>
              <a:rPr lang="en-AU" sz="2000" dirty="0" smtClean="0"/>
              <a:t>“The same factors which operate for a single individual in the induction of hallucinations... may become even more effective in an excited or expectant crowd, and on occasion may result in mass hallucinations. This is not to say that any two people are capable of having precisely the same hallucination identical in every respect. But similar preconceptions and expectations can undoubtedly result in hallucinatory visions so alike that subsequent comparisons would not disclose any major discrepancy... dissimilar hallucinatory experiences often attain a spurious similarity by a process of harmonisation in subsequent recollection and conversation.”</a:t>
            </a:r>
            <a:endParaRPr lang="en-AU" sz="2000" dirty="0"/>
          </a:p>
        </p:txBody>
      </p:sp>
      <p:pic>
        <p:nvPicPr>
          <p:cNvPr id="2050" name="Picture 2" descr="Illusions and Delusions of the Supernatural and the Occult.png"/>
          <p:cNvPicPr>
            <a:picLocks noChangeAspect="1" noChangeArrowheads="1"/>
          </p:cNvPicPr>
          <p:nvPr/>
        </p:nvPicPr>
        <p:blipFill>
          <a:blip r:embed="rId3" cstate="print"/>
          <a:srcRect/>
          <a:stretch>
            <a:fillRect/>
          </a:stretch>
        </p:blipFill>
        <p:spPr bwMode="auto">
          <a:xfrm>
            <a:off x="467544" y="1628800"/>
            <a:ext cx="2784880" cy="396044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RHBS Model</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
        <p:nvSpPr>
          <p:cNvPr id="6" name="Oval 5"/>
          <p:cNvSpPr/>
          <p:nvPr/>
        </p:nvSpPr>
        <p:spPr>
          <a:xfrm>
            <a:off x="6012160" y="5445224"/>
            <a:ext cx="1872208" cy="1224136"/>
          </a:xfrm>
          <a:prstGeom prst="ellipse">
            <a:avLst/>
          </a:prstGeom>
          <a:solidFill>
            <a:srgbClr val="C0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Elizabeth Loftus</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70658" name="Picture 2" descr="Image result for elizabeth loftus"/>
          <p:cNvPicPr>
            <a:picLocks noChangeAspect="1" noChangeArrowheads="1"/>
          </p:cNvPicPr>
          <p:nvPr/>
        </p:nvPicPr>
        <p:blipFill>
          <a:blip r:embed="rId3" cstate="print"/>
          <a:srcRect/>
          <a:stretch>
            <a:fillRect/>
          </a:stretch>
        </p:blipFill>
        <p:spPr bwMode="auto">
          <a:xfrm>
            <a:off x="395536" y="1916832"/>
            <a:ext cx="8096250" cy="38100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Eyewitness Testimony</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0241" name="Picture 1"/>
          <p:cNvPicPr>
            <a:picLocks noChangeAspect="1" noChangeArrowheads="1"/>
          </p:cNvPicPr>
          <p:nvPr/>
        </p:nvPicPr>
        <p:blipFill>
          <a:blip r:embed="rId3" cstate="print"/>
          <a:srcRect l="27460" t="18900" r="28641" b="6551"/>
          <a:stretch>
            <a:fillRect/>
          </a:stretch>
        </p:blipFill>
        <p:spPr bwMode="auto">
          <a:xfrm>
            <a:off x="1475656" y="1032355"/>
            <a:ext cx="5976664" cy="5709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Cognitive Dissonance</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6084" name="Picture 4" descr="http://cdn8.bigcommerce.com/s-av0pfm1/images/stencil/1280x1280/products/103/119/9781905177196__28207.1502030372.jpg?c=2&amp;imbypass=on&amp;imbypass=on"/>
          <p:cNvPicPr>
            <a:picLocks noChangeAspect="1" noChangeArrowheads="1"/>
          </p:cNvPicPr>
          <p:nvPr/>
        </p:nvPicPr>
        <p:blipFill>
          <a:blip r:embed="rId3" cstate="print"/>
          <a:srcRect/>
          <a:stretch>
            <a:fillRect/>
          </a:stretch>
        </p:blipFill>
        <p:spPr bwMode="auto">
          <a:xfrm>
            <a:off x="251520" y="1196752"/>
            <a:ext cx="3178259" cy="4919192"/>
          </a:xfrm>
          <a:prstGeom prst="rect">
            <a:avLst/>
          </a:prstGeom>
          <a:noFill/>
        </p:spPr>
      </p:pic>
      <p:sp>
        <p:nvSpPr>
          <p:cNvPr id="5" name="Rectangle 4"/>
          <p:cNvSpPr/>
          <p:nvPr/>
        </p:nvSpPr>
        <p:spPr>
          <a:xfrm>
            <a:off x="3383360" y="1225689"/>
            <a:ext cx="5760640" cy="5324535"/>
          </a:xfrm>
          <a:prstGeom prst="rect">
            <a:avLst/>
          </a:prstGeom>
        </p:spPr>
        <p:txBody>
          <a:bodyPr wrap="square">
            <a:spAutoFit/>
          </a:bodyPr>
          <a:lstStyle/>
          <a:p>
            <a:r>
              <a:rPr lang="en-AU" sz="2000" dirty="0" smtClean="0"/>
              <a:t>“Jehovah’s </a:t>
            </a:r>
            <a:r>
              <a:rPr lang="en-AU" sz="2000" dirty="0" smtClean="0"/>
              <a:t>Witness’ multiple failed end </a:t>
            </a:r>
            <a:r>
              <a:rPr lang="en-AU" sz="2000" dirty="0" smtClean="0"/>
              <a:t>of world </a:t>
            </a:r>
            <a:r>
              <a:rPr lang="en-AU" sz="2000" dirty="0" smtClean="0"/>
              <a:t>predictions are a well-known example of this. </a:t>
            </a:r>
            <a:r>
              <a:rPr lang="en-AU" sz="2000" dirty="0" smtClean="0"/>
              <a:t>Another </a:t>
            </a:r>
            <a:r>
              <a:rPr lang="en-AU" sz="2000" dirty="0" smtClean="0"/>
              <a:t>famous example was the 1844 </a:t>
            </a:r>
            <a:r>
              <a:rPr lang="en-AU" sz="2000" dirty="0" smtClean="0"/>
              <a:t>so-called </a:t>
            </a:r>
            <a:r>
              <a:rPr lang="en-AU" sz="2000" dirty="0" smtClean="0"/>
              <a:t>“Great Disappointment”, following the failed prediction of the </a:t>
            </a:r>
            <a:r>
              <a:rPr lang="en-AU" sz="2000" dirty="0" err="1" smtClean="0"/>
              <a:t>Millerites</a:t>
            </a:r>
            <a:r>
              <a:rPr lang="en-AU" sz="2000" dirty="0" smtClean="0"/>
              <a:t> that Jesus would </a:t>
            </a:r>
            <a:r>
              <a:rPr lang="en-AU" sz="2000" dirty="0" smtClean="0"/>
              <a:t>return </a:t>
            </a:r>
            <a:r>
              <a:rPr lang="en-AU" sz="2000" dirty="0" smtClean="0"/>
              <a:t>in that year. There were many attempted justifications, and some fell away, but the </a:t>
            </a:r>
            <a:r>
              <a:rPr lang="en-AU" sz="2000" dirty="0" smtClean="0"/>
              <a:t>movement </a:t>
            </a:r>
            <a:r>
              <a:rPr lang="en-AU" sz="2000" dirty="0" smtClean="0"/>
              <a:t>continued and gave rise to the contemporary Seventh Day Adventist church. One form </a:t>
            </a:r>
            <a:r>
              <a:rPr lang="en-AU" sz="2000" dirty="0" smtClean="0"/>
              <a:t>such </a:t>
            </a:r>
            <a:r>
              <a:rPr lang="en-AU" sz="2000" dirty="0" smtClean="0"/>
              <a:t>of rationalisation has been described by religious scholar J. Gordon Melton as </a:t>
            </a:r>
            <a:r>
              <a:rPr lang="en-AU" sz="2000" dirty="0" smtClean="0"/>
              <a:t>‘</a:t>
            </a:r>
            <a:r>
              <a:rPr lang="en-AU" sz="2000" dirty="0" smtClean="0"/>
              <a:t>spiritualisation</a:t>
            </a:r>
            <a:r>
              <a:rPr lang="en-AU" sz="2000" dirty="0" smtClean="0"/>
              <a:t>’:</a:t>
            </a:r>
          </a:p>
          <a:p>
            <a:endParaRPr lang="en-AU" sz="2000" dirty="0" smtClean="0"/>
          </a:p>
          <a:p>
            <a:r>
              <a:rPr lang="en-AU" sz="2000" dirty="0" smtClean="0"/>
              <a:t> </a:t>
            </a:r>
            <a:r>
              <a:rPr lang="en-AU" sz="2000" dirty="0" smtClean="0"/>
              <a:t>“</a:t>
            </a:r>
            <a:r>
              <a:rPr lang="en-AU" sz="2000" dirty="0" smtClean="0"/>
              <a:t>The prophesied event is reinterpreted in such a way that what was supposed to have been a </a:t>
            </a:r>
            <a:r>
              <a:rPr lang="en-AU" sz="2000" dirty="0" smtClean="0"/>
              <a:t>visible</a:t>
            </a:r>
            <a:r>
              <a:rPr lang="en-AU" sz="2000" dirty="0" smtClean="0"/>
              <a:t>, verifiable occurrence is seen to have been in reality an invisible, spiritual occurrence. </a:t>
            </a:r>
            <a:r>
              <a:rPr lang="en-AU" sz="2000" dirty="0" smtClean="0"/>
              <a:t> The </a:t>
            </a:r>
            <a:r>
              <a:rPr lang="en-AU" sz="2000" dirty="0" smtClean="0"/>
              <a:t>event occurred as predicted, only on a spiritual level</a:t>
            </a:r>
            <a:r>
              <a:rPr lang="en-AU" sz="2000" dirty="0" smtClean="0"/>
              <a:t>.””</a:t>
            </a:r>
            <a:endParaRPr lang="en-AU" sz="20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Ronald Cotton</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68610" name="Picture 2" descr="Image result for Ronald Cotton"/>
          <p:cNvPicPr>
            <a:picLocks noChangeAspect="1" noChangeArrowheads="1"/>
          </p:cNvPicPr>
          <p:nvPr/>
        </p:nvPicPr>
        <p:blipFill>
          <a:blip r:embed="rId3" cstate="print"/>
          <a:srcRect/>
          <a:stretch>
            <a:fillRect/>
          </a:stretch>
        </p:blipFill>
        <p:spPr bwMode="auto">
          <a:xfrm>
            <a:off x="1763688" y="1556792"/>
            <a:ext cx="5391150" cy="4305301"/>
          </a:xfrm>
          <a:prstGeom prst="rect">
            <a:avLst/>
          </a:prstGeom>
          <a:noFill/>
        </p:spPr>
      </p:pic>
      <p:sp>
        <p:nvSpPr>
          <p:cNvPr id="6" name="Rectangle 5"/>
          <p:cNvSpPr/>
          <p:nvPr/>
        </p:nvSpPr>
        <p:spPr>
          <a:xfrm>
            <a:off x="1547664" y="5877272"/>
            <a:ext cx="5616624" cy="369332"/>
          </a:xfrm>
          <a:prstGeom prst="rect">
            <a:avLst/>
          </a:prstGeom>
        </p:spPr>
        <p:txBody>
          <a:bodyPr wrap="square">
            <a:spAutoFit/>
          </a:bodyPr>
          <a:lstStyle/>
          <a:p>
            <a:pPr algn="ctr"/>
            <a:r>
              <a:rPr lang="en-AU" dirty="0" smtClean="0">
                <a:latin typeface="Book Antiqua" pitchFamily="18" charset="0"/>
              </a:rPr>
              <a:t>Ronald Cotton and Jennifer Thompson-</a:t>
            </a:r>
            <a:r>
              <a:rPr lang="en-AU" dirty="0" err="1" smtClean="0">
                <a:latin typeface="Book Antiqua" pitchFamily="18" charset="0"/>
              </a:rPr>
              <a:t>Canino</a:t>
            </a:r>
            <a:endParaRPr lang="en-AU" dirty="0">
              <a:latin typeface="Book Antiqua"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Memory Contamination</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00354" name="Picture 2"/>
          <p:cNvPicPr>
            <a:picLocks noChangeAspect="1" noChangeArrowheads="1"/>
          </p:cNvPicPr>
          <p:nvPr/>
        </p:nvPicPr>
        <p:blipFill>
          <a:blip r:embed="rId3" cstate="print"/>
          <a:srcRect l="16828" t="13251" r="25864" b="10100"/>
          <a:stretch>
            <a:fillRect/>
          </a:stretch>
        </p:blipFill>
        <p:spPr bwMode="auto">
          <a:xfrm>
            <a:off x="899592" y="1268760"/>
            <a:ext cx="7200800" cy="541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892552"/>
          </a:xfrm>
          <a:prstGeom prst="rect">
            <a:avLst/>
          </a:prstGeom>
          <a:noFill/>
        </p:spPr>
        <p:txBody>
          <a:bodyPr wrap="square" rtlCol="0">
            <a:spAutoFit/>
          </a:bodyPr>
          <a:lstStyle/>
          <a:p>
            <a:pPr algn="ctr"/>
            <a:r>
              <a:rPr lang="en-AU" sz="5200" dirty="0" smtClean="0">
                <a:latin typeface="Book Antiqua" pitchFamily="18" charset="0"/>
              </a:rPr>
              <a:t>Sociological Effects</a:t>
            </a:r>
            <a:endParaRPr lang="en-AU" sz="52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2289" name="Picture 1"/>
          <p:cNvPicPr>
            <a:picLocks noChangeAspect="1" noChangeArrowheads="1"/>
          </p:cNvPicPr>
          <p:nvPr/>
        </p:nvPicPr>
        <p:blipFill>
          <a:blip r:embed="rId3" cstate="print"/>
          <a:srcRect l="19490" t="25200" r="45073" b="14951"/>
          <a:stretch>
            <a:fillRect/>
          </a:stretch>
        </p:blipFill>
        <p:spPr bwMode="auto">
          <a:xfrm>
            <a:off x="1475656" y="1043354"/>
            <a:ext cx="6120680" cy="58146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Weighing the Explanations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Resurrection Hypothesis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2845" b="57053"/>
          <a:stretch>
            <a:fillRect/>
          </a:stretch>
        </p:blipFill>
        <p:spPr bwMode="auto">
          <a:xfrm>
            <a:off x="1331640" y="1844824"/>
            <a:ext cx="6480720" cy="4060509"/>
          </a:xfrm>
          <a:prstGeom prst="rect">
            <a:avLst/>
          </a:prstGeom>
          <a:noFill/>
          <a:ln w="9525">
            <a:noFill/>
            <a:miter lim="800000"/>
            <a:headEnd/>
            <a:tailEnd/>
          </a:ln>
        </p:spPr>
      </p:pic>
      <p:sp>
        <p:nvSpPr>
          <p:cNvPr id="6" name="TextBox 5"/>
          <p:cNvSpPr txBox="1"/>
          <p:nvPr/>
        </p:nvSpPr>
        <p:spPr>
          <a:xfrm>
            <a:off x="4932040" y="1844824"/>
            <a:ext cx="470000" cy="830997"/>
          </a:xfrm>
          <a:prstGeom prst="rect">
            <a:avLst/>
          </a:prstGeom>
          <a:noFill/>
        </p:spPr>
        <p:txBody>
          <a:bodyPr wrap="none" rtlCol="0">
            <a:spAutoFit/>
          </a:bodyPr>
          <a:lstStyle/>
          <a:p>
            <a:r>
              <a:rPr lang="en-AU" sz="4800" dirty="0" smtClean="0"/>
              <a:t>?</a:t>
            </a:r>
            <a:endParaRPr lang="en-AU" sz="4800" dirty="0"/>
          </a:p>
        </p:txBody>
      </p:sp>
      <p:sp>
        <p:nvSpPr>
          <p:cNvPr id="8" name="TextBox 7"/>
          <p:cNvSpPr txBox="1"/>
          <p:nvPr/>
        </p:nvSpPr>
        <p:spPr>
          <a:xfrm>
            <a:off x="3203848" y="4869160"/>
            <a:ext cx="470000" cy="830997"/>
          </a:xfrm>
          <a:prstGeom prst="rect">
            <a:avLst/>
          </a:prstGeom>
          <a:noFill/>
        </p:spPr>
        <p:txBody>
          <a:bodyPr wrap="none" rtlCol="0">
            <a:spAutoFit/>
          </a:bodyPr>
          <a:lstStyle/>
          <a:p>
            <a:r>
              <a:rPr lang="en-AU" sz="4800" dirty="0" smtClean="0"/>
              <a:t>?</a:t>
            </a:r>
            <a:endParaRPr lang="en-AU" sz="4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RHBS Model</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4" descr="C:\Users\fods1\AppData\Local\Microsoft\Windows\INetCache\Content.Word\Fig12.png"/>
          <p:cNvPicPr/>
          <p:nvPr/>
        </p:nvPicPr>
        <p:blipFill>
          <a:blip r:embed="rId3" cstate="print"/>
          <a:srcRect t="46936" r="-1111" b="-271"/>
          <a:stretch>
            <a:fillRect/>
          </a:stretch>
        </p:blipFill>
        <p:spPr bwMode="auto">
          <a:xfrm>
            <a:off x="1259632" y="1196752"/>
            <a:ext cx="6552728" cy="54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My Blog</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9330" name="Picture 2"/>
          <p:cNvPicPr>
            <a:picLocks noChangeAspect="1" noChangeArrowheads="1"/>
          </p:cNvPicPr>
          <p:nvPr/>
        </p:nvPicPr>
        <p:blipFill>
          <a:blip r:embed="rId3" cstate="print"/>
          <a:srcRect l="17719" t="17850" r="18495" b="29651"/>
          <a:stretch>
            <a:fillRect/>
          </a:stretch>
        </p:blipFill>
        <p:spPr bwMode="auto">
          <a:xfrm>
            <a:off x="323528" y="1916832"/>
            <a:ext cx="8554550" cy="3960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5352</TotalTime>
  <Words>1498</Words>
  <Application>Microsoft Office PowerPoint</Application>
  <PresentationFormat>On-screen Show (4:3)</PresentationFormat>
  <Paragraphs>155</Paragraphs>
  <Slides>51</Slides>
  <Notes>51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The Argument for the Resurrection of Jesus: A Critique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James Fodor</cp:lastModifiedBy>
  <cp:revision>429</cp:revision>
  <dcterms:created xsi:type="dcterms:W3CDTF">2014-03-21T04:49:25Z</dcterms:created>
  <dcterms:modified xsi:type="dcterms:W3CDTF">2018-05-17T08:07:43Z</dcterms:modified>
</cp:coreProperties>
</file>