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sldIdLst>
    <p:sldId id="256" r:id="rId2"/>
    <p:sldId id="295" r:id="rId3"/>
    <p:sldId id="301" r:id="rId4"/>
    <p:sldId id="302" r:id="rId5"/>
    <p:sldId id="297" r:id="rId6"/>
    <p:sldId id="303" r:id="rId7"/>
    <p:sldId id="304" r:id="rId8"/>
    <p:sldId id="298" r:id="rId9"/>
    <p:sldId id="305" r:id="rId10"/>
    <p:sldId id="306" r:id="rId11"/>
    <p:sldId id="300" r:id="rId12"/>
    <p:sldId id="307" r:id="rId13"/>
    <p:sldId id="308" r:id="rId14"/>
    <p:sldId id="309" r:id="rId15"/>
    <p:sldId id="31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9" autoAdjust="0"/>
    <p:restoredTop sz="94660" autoAdjust="0"/>
  </p:normalViewPr>
  <p:slideViewPr>
    <p:cSldViewPr>
      <p:cViewPr>
        <p:scale>
          <a:sx n="70" d="100"/>
          <a:sy n="70" d="100"/>
        </p:scale>
        <p:origin x="-2802" y="-1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12/09/2015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i226.photobucket.com/albums/dd307/texacosr/backgroundDefault.jpg"/>
          <p:cNvPicPr>
            <a:picLocks noChangeAspect="1" noChangeArrowheads="1"/>
          </p:cNvPicPr>
          <p:nvPr/>
        </p:nvPicPr>
        <p:blipFill>
          <a:blip r:embed="rId3" cstate="print"/>
          <a:srcRect l="4919" r="6365"/>
          <a:stretch>
            <a:fillRect/>
          </a:stretch>
        </p:blipFill>
        <p:spPr bwMode="auto">
          <a:xfrm>
            <a:off x="0" y="0"/>
            <a:ext cx="9144000" cy="65973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130425"/>
            <a:ext cx="8496944" cy="1470025"/>
          </a:xfrm>
        </p:spPr>
        <p:txBody>
          <a:bodyPr>
            <a:noAutofit/>
          </a:bodyPr>
          <a:lstStyle/>
          <a:p>
            <a:r>
              <a:rPr lang="en-AU" sz="6000" dirty="0" smtClean="0">
                <a:solidFill>
                  <a:schemeClr val="bg1"/>
                </a:solidFill>
                <a:latin typeface="Calisto MT" pitchFamily="18" charset="0"/>
              </a:rPr>
              <a:t>Introduction to Counter-Apologetics</a:t>
            </a:r>
            <a:endParaRPr lang="en-AU" sz="6200" dirty="0">
              <a:solidFill>
                <a:schemeClr val="bg1"/>
              </a:solidFill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bg1"/>
                </a:solidFill>
                <a:latin typeface="Calisto MT" pitchFamily="18" charset="0"/>
              </a:rPr>
              <a:t>James Fodor, September </a:t>
            </a:r>
            <a:r>
              <a:rPr lang="en-AU" dirty="0" smtClean="0">
                <a:solidFill>
                  <a:schemeClr val="bg1"/>
                </a:solidFill>
                <a:latin typeface="Calisto MT" pitchFamily="18" charset="0"/>
              </a:rPr>
              <a:t>2015</a:t>
            </a:r>
            <a:endParaRPr lang="en-AU" dirty="0">
              <a:solidFill>
                <a:schemeClr val="bg1"/>
              </a:solidFill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1. Cosmological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A contingent thing (such that if it exists it could have not-existed or could cease to be) exists (often ‘the universe’).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All contingent things must has a cause or explanation for its existence (principle of sufficient reason)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cause or explanation for its existence must be something other than the contingent thing itself.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What causes or explains the existence of a contingent thing must either be solely other contingent beings or include a non-contingent (necessary) thing.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Contingent beings alone cannot provide an adequate (ultimate) account or explanation for the existence of a contingent thing.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what causes or explains the existence of this contingent thing must include a non-contingent thing.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a necessary thing (a thing such that if it exists cannot fail or cease to exist) must exist.</a:t>
            </a:r>
            <a:endParaRPr lang="en-AU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Not so good responses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Who created God?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Big Bang explains the origin of the universe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Lawrence Kraus/quantum mechanics shows how the universe could come from nothing (but see later)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God is necessarily a more complex explanation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This argument does not get you to Christianity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‘God of the gaps’: "gaps which they will fill up with God... an immanent God, which is the God of Evolution, is infinitely grander than the occasional wonder-worker, who is the God of an old theolog”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Potentially better responses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universe (or </a:t>
            </a:r>
            <a:r>
              <a:rPr lang="en-AU" sz="2400" dirty="0" err="1" smtClean="0"/>
              <a:t>multiverse</a:t>
            </a:r>
            <a:r>
              <a:rPr lang="en-AU" sz="2400" dirty="0" smtClean="0"/>
              <a:t>) is not contingent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Principle of Sufficient Reason is debatable (QM)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It is very unclear what ‘causation’ is or how it works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concept of a necessary being is problematic (logical </a:t>
            </a:r>
            <a:r>
              <a:rPr lang="en-AU" sz="2400" dirty="0" err="1" smtClean="0"/>
              <a:t>vs</a:t>
            </a:r>
            <a:r>
              <a:rPr lang="en-AU" sz="2400" dirty="0" smtClean="0"/>
              <a:t> metaphysical necessity) </a:t>
            </a:r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2. Teleological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combination of physical constants that we observe in our universe is (within very narrow bounds) the only one capable of sustaining life as we know it. 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Other combinations of physical constants are conceivable. 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some explanation is needed why our actual combination of physical constants exists rather than a different one. 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existence of an all-powerful creator God provides a good explanation for why the physical constants are ‘fine-tuned for life’ in this way.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there  is reason to believe that God exists.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Not so good responses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Evolution...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Argument from poor design (waste of space etc)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Universe is not adapted to us, we are adapted to it</a:t>
            </a:r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Potentially better responses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Deny fine-tuning: we don’t know what alternate forms of life might be possible in counterfactual universes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Explain fine-tuning: we could live in one of many </a:t>
            </a:r>
            <a:r>
              <a:rPr lang="en-AU" sz="2400" dirty="0" err="1" smtClean="0"/>
              <a:t>multiverses</a:t>
            </a: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Problematic use of probability (infinite uniform distribution)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err="1" smtClean="0"/>
              <a:t>Anthropic</a:t>
            </a:r>
            <a:r>
              <a:rPr lang="en-AU" sz="2400" dirty="0" smtClean="0"/>
              <a:t> principle</a:t>
            </a:r>
          </a:p>
          <a:p>
            <a:pPr marL="914400" lvl="1" indent="-457200"/>
            <a:endParaRPr lang="en-AU" sz="2400" dirty="0" smtClean="0"/>
          </a:p>
          <a:p>
            <a:pPr marL="914400" lvl="1" indent="-457200"/>
            <a:endParaRPr lang="en-AU" sz="24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3. Moral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Morality consists of a set of (objective, binding) commands.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For every command there is a commander.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Therefore: there is a commander that commanded morality.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Commands only carry as much authority as does their commander.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Morality carries ultimate authority.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 the commander that commanded morality carries ultimate authority.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Only God carries ultimate authority.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 the commander that commanded morality is God.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 God exists.</a:t>
            </a:r>
            <a:endParaRPr lang="en-AU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Not so good responses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Appeals to evolution or survival advantage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God does evil things in the Bible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Appeal to rational self-interest</a:t>
            </a:r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Potentially better responses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Reject moral realism – does not entail moral nihilism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Accept moral realism but adopt a naturalistic theory: Cornell Realism, Jackson’s Moral Functionalism, Railton’s Reductive Naturalism, Neo-</a:t>
            </a:r>
            <a:r>
              <a:rPr lang="en-AU" sz="2400" dirty="0" err="1" smtClean="0"/>
              <a:t>Aristotelianism</a:t>
            </a:r>
            <a:r>
              <a:rPr lang="en-AU" sz="2400" dirty="0" smtClean="0"/>
              <a:t>, Discourse Ethics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err="1" smtClean="0"/>
              <a:t>Euthyphro</a:t>
            </a:r>
            <a:r>
              <a:rPr lang="en-AU" sz="2400" dirty="0" smtClean="0"/>
              <a:t> Dilemma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‘God’s character’ response: in virtue of what characteristics does God warrant the predict ‘is good’? Apply </a:t>
            </a:r>
            <a:r>
              <a:rPr lang="en-AU" sz="2400" dirty="0" err="1" smtClean="0"/>
              <a:t>Euthyphro</a:t>
            </a:r>
            <a:r>
              <a:rPr lang="en-AU" sz="2400" dirty="0" smtClean="0"/>
              <a:t> to those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‘Who decides?’ argument just plain silly</a:t>
            </a:r>
          </a:p>
          <a:p>
            <a:pPr marL="914400" lvl="1" indent="-457200"/>
            <a:endParaRPr lang="en-AU" sz="2400" dirty="0" smtClean="0"/>
          </a:p>
          <a:p>
            <a:pPr marL="914400" lvl="1" indent="-457200"/>
            <a:endParaRPr lang="en-AU" sz="24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4. Resurrection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Jesus was killed by crucifixion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Many of his followers, including </a:t>
            </a:r>
            <a:r>
              <a:rPr lang="en-AU" sz="2400" dirty="0" err="1" smtClean="0"/>
              <a:t>skeptics</a:t>
            </a:r>
            <a:r>
              <a:rPr lang="en-AU" sz="2400" dirty="0" smtClean="0"/>
              <a:t> like James and Paul, claimed to have seen him (in group and individual settings) after his death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At least some of these followers were willing to suffer persecution and death because of this belief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Proposed naturalistic explanations for these facts (resuscitation, fabrication, mass hallucination) are exceptionally implausible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the only plausible explanation for these facts is that God rose Jesus from the dead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there is reason to believe that God exists and rose Jesus from the dead</a:t>
            </a:r>
            <a:endParaRPr lang="en-AU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Not so good responses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071546"/>
            <a:ext cx="8532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Jesus never even existed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Gospels were written decades after the event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We don’t know who wrote the gospels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apostles stole the body and made up the appearances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Oral tradition is unreliable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 are lots of other ‘dying and rising God’ accounts </a:t>
            </a:r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endParaRPr lang="en-AU" sz="24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Potentially better responses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We have many miracle accounts from other religions (Three Witnesses to </a:t>
            </a:r>
            <a:r>
              <a:rPr lang="en-AU" sz="2400" dirty="0" err="1" smtClean="0"/>
              <a:t>BoM</a:t>
            </a:r>
            <a:r>
              <a:rPr lang="en-AU" sz="2400" dirty="0" smtClean="0"/>
              <a:t>, Jesus in Nairobi 1988, </a:t>
            </a:r>
            <a:r>
              <a:rPr lang="en-AU" sz="2400" dirty="0" err="1" smtClean="0"/>
              <a:t>Sathya</a:t>
            </a:r>
            <a:r>
              <a:rPr lang="en-AU" sz="2400" dirty="0" smtClean="0"/>
              <a:t> </a:t>
            </a:r>
            <a:r>
              <a:rPr lang="en-AU" sz="2400" dirty="0" err="1" smtClean="0"/>
              <a:t>Sai</a:t>
            </a:r>
            <a:r>
              <a:rPr lang="en-AU" sz="2400" dirty="0" smtClean="0"/>
              <a:t> Baba, Marian apparitions)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Eyewitness testimony is highly unreliable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Memories can be distorted over time, especially in groups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Irrational belief persistence (‘When Prophecy Fails’)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Empty tomb: likely reburial by Joseph of </a:t>
            </a:r>
            <a:r>
              <a:rPr lang="en-AU" sz="2400" dirty="0" err="1" smtClean="0"/>
              <a:t>Arimethea</a:t>
            </a:r>
            <a:r>
              <a:rPr lang="en-AU" sz="2400" dirty="0" smtClean="0"/>
              <a:t>, possible grave robbery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Conversion of Paul: unusual but not unknown, e.g. </a:t>
            </a:r>
            <a:r>
              <a:rPr lang="en-AU" sz="2400" dirty="0" err="1" smtClean="0"/>
              <a:t>Arnoud</a:t>
            </a:r>
            <a:r>
              <a:rPr lang="en-AU" sz="2400" dirty="0" smtClean="0"/>
              <a:t> van </a:t>
            </a:r>
            <a:r>
              <a:rPr lang="en-AU" sz="2400" dirty="0" err="1" smtClean="0"/>
              <a:t>Doorn</a:t>
            </a:r>
            <a:r>
              <a:rPr lang="en-AU" sz="2400" dirty="0" smtClean="0"/>
              <a:t> an anti-Islam film-maker who converted to Islam</a:t>
            </a:r>
          </a:p>
          <a:p>
            <a:pPr marL="914400" lvl="1" indent="-457200"/>
            <a:endParaRPr lang="en-AU" sz="2400" dirty="0" smtClean="0"/>
          </a:p>
          <a:p>
            <a:pPr marL="914400" lvl="1" indent="-457200"/>
            <a:endParaRPr lang="en-AU" sz="24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The HBS Model</a:t>
            </a:r>
            <a:endParaRPr lang="en-AU" sz="5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196752"/>
            <a:ext cx="5377800" cy="494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http://thegodlesstheist.com/2015/03/31/the-resurrection-appearances-a-naturalistic-explanation-executive-summary/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My Blog</a:t>
            </a:r>
            <a:endParaRPr lang="en-AU" sz="5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214422"/>
            <a:ext cx="6842121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2330</TotalTime>
  <Words>905</Words>
  <Application>Microsoft Office PowerPoint</Application>
  <PresentationFormat>On-screen Show (4:3)</PresentationFormat>
  <Paragraphs>102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Introduction to Counter-Apologetics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Microsoft</cp:lastModifiedBy>
  <cp:revision>246</cp:revision>
  <dcterms:created xsi:type="dcterms:W3CDTF">2014-03-21T04:49:25Z</dcterms:created>
  <dcterms:modified xsi:type="dcterms:W3CDTF">2015-09-12T01:54:07Z</dcterms:modified>
</cp:coreProperties>
</file>