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31"/>
  </p:notesMasterIdLst>
  <p:sldIdLst>
    <p:sldId id="256" r:id="rId2"/>
    <p:sldId id="289" r:id="rId3"/>
    <p:sldId id="293" r:id="rId4"/>
    <p:sldId id="269" r:id="rId5"/>
    <p:sldId id="270" r:id="rId6"/>
    <p:sldId id="284" r:id="rId7"/>
    <p:sldId id="259" r:id="rId8"/>
    <p:sldId id="263" r:id="rId9"/>
    <p:sldId id="260" r:id="rId10"/>
    <p:sldId id="261" r:id="rId11"/>
    <p:sldId id="262" r:id="rId12"/>
    <p:sldId id="265" r:id="rId13"/>
    <p:sldId id="264" r:id="rId14"/>
    <p:sldId id="266" r:id="rId15"/>
    <p:sldId id="267" r:id="rId16"/>
    <p:sldId id="292" r:id="rId17"/>
    <p:sldId id="271" r:id="rId18"/>
    <p:sldId id="272" r:id="rId19"/>
    <p:sldId id="273" r:id="rId20"/>
    <p:sldId id="275" r:id="rId21"/>
    <p:sldId id="274" r:id="rId22"/>
    <p:sldId id="291" r:id="rId23"/>
    <p:sldId id="276" r:id="rId24"/>
    <p:sldId id="278" r:id="rId25"/>
    <p:sldId id="280" r:id="rId26"/>
    <p:sldId id="279" r:id="rId27"/>
    <p:sldId id="281" r:id="rId28"/>
    <p:sldId id="282" r:id="rId29"/>
    <p:sldId id="290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34555" autoAdjust="0"/>
    <p:restoredTop sz="94660" autoAdjust="0"/>
  </p:normalViewPr>
  <p:slideViewPr>
    <p:cSldViewPr>
      <p:cViewPr>
        <p:scale>
          <a:sx n="90" d="100"/>
          <a:sy n="90" d="100"/>
        </p:scale>
        <p:origin x="-2232" y="-7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276369-9B3B-44A6-ADEF-FE9FD5158550}" type="datetimeFigureOut">
              <a:rPr lang="en-AU" smtClean="0"/>
              <a:pPr/>
              <a:t>21/03/2014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85A5CF-CD5B-48A1-BBB4-5E4D41ED2AF5}" type="slidenum">
              <a:rPr lang="en-AU" smtClean="0"/>
              <a:pPr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1</a:t>
            </a:fld>
            <a:endParaRPr lang="en-A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2</a:t>
            </a:fld>
            <a:endParaRPr lang="en-A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3</a:t>
            </a:fld>
            <a:endParaRPr lang="en-A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4</a:t>
            </a:fld>
            <a:endParaRPr lang="en-A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5</a:t>
            </a:fld>
            <a:endParaRPr lang="en-A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6</a:t>
            </a:fld>
            <a:endParaRPr lang="en-A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7</a:t>
            </a:fld>
            <a:endParaRPr lang="en-A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8</a:t>
            </a:fld>
            <a:endParaRPr lang="en-A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9</a:t>
            </a:fld>
            <a:endParaRPr lang="en-A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10</a:t>
            </a:fld>
            <a:endParaRPr lang="en-A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11</a:t>
            </a:fld>
            <a:endParaRPr lang="en-A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12</a:t>
            </a:fld>
            <a:endParaRPr lang="en-A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13</a:t>
            </a:fld>
            <a:endParaRPr lang="en-A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14</a:t>
            </a:fld>
            <a:endParaRPr lang="en-A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15</a:t>
            </a:fld>
            <a:endParaRPr lang="en-A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16</a:t>
            </a:fld>
            <a:endParaRPr lang="en-A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17</a:t>
            </a:fld>
            <a:endParaRPr lang="en-A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18</a:t>
            </a:fld>
            <a:endParaRPr lang="en-A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19</a:t>
            </a:fld>
            <a:endParaRPr lang="en-A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20</a:t>
            </a:fld>
            <a:endParaRPr lang="en-A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21</a:t>
            </a:fld>
            <a:endParaRPr lang="en-AU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22</a:t>
            </a:fld>
            <a:endParaRPr lang="en-AU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23</a:t>
            </a:fld>
            <a:endParaRPr lang="en-AU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24</a:t>
            </a:fld>
            <a:endParaRPr lang="en-AU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25</a:t>
            </a:fld>
            <a:endParaRPr lang="en-AU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26</a:t>
            </a:fld>
            <a:endParaRPr lang="en-AU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27</a:t>
            </a:fld>
            <a:endParaRPr lang="en-AU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28</a:t>
            </a:fld>
            <a:endParaRPr lang="en-AU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29</a:t>
            </a:fld>
            <a:endParaRPr lang="en-A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21/03/2014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21/03/2014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21/03/2014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21/03/2014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21/03/2014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21/03/2014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21/03/2014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21/03/2014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21/03/2014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21/03/2014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21/03/2014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5D32AD-F116-461C-A70E-C6F32922ABAF}" type="datetimeFigureOut">
              <a:rPr lang="en-AU" smtClean="0"/>
              <a:pPr/>
              <a:t>21/03/2014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AU" sz="5400" dirty="0" smtClean="0"/>
              <a:t>A Case for Christianity</a:t>
            </a:r>
            <a:endParaRPr lang="en-AU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AU" dirty="0" smtClean="0"/>
              <a:t>James </a:t>
            </a:r>
            <a:r>
              <a:rPr lang="en-AU" dirty="0" err="1" smtClean="0"/>
              <a:t>Fodor</a:t>
            </a:r>
            <a:r>
              <a:rPr lang="en-AU" dirty="0" smtClean="0"/>
              <a:t>, March 2014</a:t>
            </a:r>
            <a:endParaRPr lang="en-A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/>
              <a:t>My </a:t>
            </a:r>
            <a:r>
              <a:rPr lang="en-AU" sz="5400" dirty="0" smtClean="0"/>
              <a:t>Argument</a:t>
            </a:r>
            <a:endParaRPr lang="en-AU" sz="5400" dirty="0"/>
          </a:p>
        </p:txBody>
      </p:sp>
      <p:sp>
        <p:nvSpPr>
          <p:cNvPr id="5" name="TextBox 4"/>
          <p:cNvSpPr txBox="1"/>
          <p:nvPr/>
        </p:nvSpPr>
        <p:spPr>
          <a:xfrm>
            <a:off x="251520" y="1124744"/>
            <a:ext cx="8532440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spcAft>
                <a:spcPts val="1200"/>
              </a:spcAft>
              <a:buFont typeface="+mj-lt"/>
              <a:buAutoNum type="arabicPeriod"/>
            </a:pPr>
            <a:r>
              <a:rPr lang="en-AU" sz="3600" dirty="0" smtClean="0"/>
              <a:t>It </a:t>
            </a:r>
            <a:r>
              <a:rPr lang="en-AU" sz="3600" dirty="0" smtClean="0"/>
              <a:t>is probable that a creator God exists</a:t>
            </a:r>
          </a:p>
          <a:p>
            <a:pPr marL="742950" indent="-742950">
              <a:spcAft>
                <a:spcPts val="1200"/>
              </a:spcAft>
              <a:buFont typeface="+mj-lt"/>
              <a:buAutoNum type="arabicPeriod"/>
            </a:pPr>
            <a:r>
              <a:rPr lang="en-AU" sz="3600" dirty="0" smtClean="0"/>
              <a:t>If it is probable that a creator God exists, then it is likely that Christianity is true</a:t>
            </a:r>
          </a:p>
          <a:p>
            <a:pPr marL="742950" indent="-742950">
              <a:spcAft>
                <a:spcPts val="1200"/>
              </a:spcAft>
              <a:buFont typeface="+mj-lt"/>
              <a:buAutoNum type="arabicPeriod"/>
            </a:pPr>
            <a:r>
              <a:rPr lang="en-AU" sz="3600" dirty="0" smtClean="0"/>
              <a:t>Therefore, it is likely that Christianity is true and naturalism is false</a:t>
            </a:r>
          </a:p>
          <a:p>
            <a:pPr marL="742950" indent="-742950">
              <a:spcAft>
                <a:spcPts val="1200"/>
              </a:spcAft>
            </a:pPr>
            <a:endParaRPr lang="en-AU" sz="3200" dirty="0" smtClean="0"/>
          </a:p>
          <a:p>
            <a:pPr marL="742950" indent="-742950">
              <a:spcAft>
                <a:spcPts val="1200"/>
              </a:spcAft>
            </a:pPr>
            <a:r>
              <a:rPr lang="en-AU" sz="3200" dirty="0" smtClean="0"/>
              <a:t>		       Valid argument (modus ponens)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/>
              <a:t>My </a:t>
            </a:r>
            <a:r>
              <a:rPr lang="en-AU" sz="5400" dirty="0" smtClean="0"/>
              <a:t>Argument</a:t>
            </a:r>
            <a:endParaRPr lang="en-AU" sz="5400" dirty="0"/>
          </a:p>
        </p:txBody>
      </p:sp>
      <p:sp>
        <p:nvSpPr>
          <p:cNvPr id="5" name="TextBox 4"/>
          <p:cNvSpPr txBox="1"/>
          <p:nvPr/>
        </p:nvSpPr>
        <p:spPr>
          <a:xfrm>
            <a:off x="251520" y="1124744"/>
            <a:ext cx="8532440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spcAft>
                <a:spcPts val="1200"/>
              </a:spcAft>
            </a:pPr>
            <a:r>
              <a:rPr lang="en-AU" sz="3600" i="1" dirty="0" smtClean="0"/>
              <a:t>0.	Inference to the best explanation is valid</a:t>
            </a:r>
          </a:p>
          <a:p>
            <a:pPr marL="742950" indent="-742950">
              <a:spcAft>
                <a:spcPts val="1200"/>
              </a:spcAft>
              <a:buFont typeface="+mj-lt"/>
              <a:buAutoNum type="arabicPeriod"/>
            </a:pPr>
            <a:r>
              <a:rPr lang="en-AU" sz="3600" dirty="0" smtClean="0"/>
              <a:t>It </a:t>
            </a:r>
            <a:r>
              <a:rPr lang="en-AU" sz="3600" dirty="0" smtClean="0"/>
              <a:t>is probable that a creator God exists</a:t>
            </a:r>
          </a:p>
          <a:p>
            <a:pPr marL="742950" indent="-742950">
              <a:spcAft>
                <a:spcPts val="1200"/>
              </a:spcAft>
              <a:buFont typeface="+mj-lt"/>
              <a:buAutoNum type="arabicPeriod"/>
            </a:pPr>
            <a:r>
              <a:rPr lang="en-AU" sz="3600" dirty="0" smtClean="0"/>
              <a:t>If it is probable that a creator God exists, then it is likely that Christianity is true</a:t>
            </a:r>
          </a:p>
          <a:p>
            <a:pPr marL="742950" indent="-742950">
              <a:spcAft>
                <a:spcPts val="1200"/>
              </a:spcAft>
              <a:buFont typeface="+mj-lt"/>
              <a:buAutoNum type="arabicPeriod"/>
            </a:pPr>
            <a:r>
              <a:rPr lang="en-AU" sz="3600" dirty="0" smtClean="0"/>
              <a:t>Therefore, it is likely that Christianity is true and naturalism is false</a:t>
            </a:r>
          </a:p>
          <a:p>
            <a:pPr marL="742950" indent="-742950">
              <a:spcAft>
                <a:spcPts val="1200"/>
              </a:spcAft>
            </a:pPr>
            <a:endParaRPr lang="en-AU" sz="3200" dirty="0" smtClean="0"/>
          </a:p>
          <a:p>
            <a:pPr marL="742950" indent="-742950">
              <a:spcAft>
                <a:spcPts val="1200"/>
              </a:spcAft>
            </a:pPr>
            <a:r>
              <a:rPr lang="en-AU" sz="3200" dirty="0" smtClean="0"/>
              <a:t>		       Valid argument (modus ponens)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/>
              <a:t>0. Inference </a:t>
            </a:r>
            <a:r>
              <a:rPr lang="en-AU" sz="5400" dirty="0" smtClean="0"/>
              <a:t>to Best Explanation</a:t>
            </a:r>
            <a:endParaRPr lang="en-AU" sz="5400" dirty="0"/>
          </a:p>
        </p:txBody>
      </p:sp>
      <p:sp>
        <p:nvSpPr>
          <p:cNvPr id="5" name="TextBox 4"/>
          <p:cNvSpPr txBox="1"/>
          <p:nvPr/>
        </p:nvSpPr>
        <p:spPr>
          <a:xfrm>
            <a:off x="251520" y="1124744"/>
            <a:ext cx="853244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32000" indent="-432000">
              <a:buFont typeface="Arial" pitchFamily="34" charset="0"/>
              <a:buChar char="•"/>
            </a:pPr>
            <a:r>
              <a:rPr lang="en-AU" sz="3600" dirty="0" smtClean="0"/>
              <a:t>If a theory </a:t>
            </a:r>
            <a:r>
              <a:rPr lang="en-AU" sz="3600" u="sng" dirty="0" smtClean="0"/>
              <a:t>explains some phenomena </a:t>
            </a:r>
            <a:r>
              <a:rPr lang="en-AU" sz="3600" dirty="0" smtClean="0"/>
              <a:t>much better than alternatives, we have reason to believe that theory is ‘true’</a:t>
            </a:r>
          </a:p>
          <a:p>
            <a:pPr marL="432000" indent="-432000">
              <a:buFont typeface="Arial" pitchFamily="34" charset="0"/>
              <a:buChar char="•"/>
            </a:pPr>
            <a:r>
              <a:rPr lang="en-AU" sz="3600" dirty="0" smtClean="0"/>
              <a:t>Example: </a:t>
            </a:r>
            <a:r>
              <a:rPr lang="en-AU" sz="3600" u="sng" dirty="0" smtClean="0"/>
              <a:t>electromagnetism</a:t>
            </a:r>
            <a:r>
              <a:rPr lang="en-AU" sz="3600" dirty="0" smtClean="0"/>
              <a:t> very successful, so electrons probably exist</a:t>
            </a:r>
          </a:p>
          <a:p>
            <a:pPr marL="432000" indent="-432000">
              <a:buFont typeface="Arial" pitchFamily="34" charset="0"/>
              <a:buChar char="•"/>
            </a:pPr>
            <a:r>
              <a:rPr lang="en-AU" sz="3600" dirty="0" smtClean="0"/>
              <a:t>Example: </a:t>
            </a:r>
            <a:r>
              <a:rPr lang="en-AU" sz="3600" u="sng" dirty="0" smtClean="0"/>
              <a:t>footprints</a:t>
            </a:r>
            <a:r>
              <a:rPr lang="en-AU" sz="3600" dirty="0" smtClean="0"/>
              <a:t> provides evidence for existence of intruder</a:t>
            </a:r>
          </a:p>
          <a:p>
            <a:pPr marL="432000" indent="-432000">
              <a:buFont typeface="Arial" pitchFamily="34" charset="0"/>
              <a:buChar char="•"/>
            </a:pPr>
            <a:r>
              <a:rPr lang="en-AU" sz="3600" dirty="0" smtClean="0"/>
              <a:t>If theism explains what naturalism cannot, there is </a:t>
            </a:r>
            <a:r>
              <a:rPr lang="en-AU" sz="3600" u="sng" dirty="0" smtClean="0"/>
              <a:t>reason to accept theism</a:t>
            </a:r>
            <a:endParaRPr lang="en-AU" sz="3200" u="sng" dirty="0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/>
              <a:t>My Argument</a:t>
            </a:r>
            <a:endParaRPr lang="en-AU" sz="5400" dirty="0"/>
          </a:p>
        </p:txBody>
      </p:sp>
      <p:sp>
        <p:nvSpPr>
          <p:cNvPr id="5" name="TextBox 4"/>
          <p:cNvSpPr txBox="1"/>
          <p:nvPr/>
        </p:nvSpPr>
        <p:spPr>
          <a:xfrm>
            <a:off x="251520" y="1124744"/>
            <a:ext cx="8532440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spcAft>
                <a:spcPts val="1200"/>
              </a:spcAft>
            </a:pPr>
            <a:r>
              <a:rPr lang="en-AU" sz="3600" i="1" dirty="0" smtClean="0">
                <a:solidFill>
                  <a:schemeClr val="bg1">
                    <a:lumMod val="85000"/>
                  </a:schemeClr>
                </a:solidFill>
              </a:rPr>
              <a:t>0.	Inference to the best explanation is valid</a:t>
            </a:r>
          </a:p>
          <a:p>
            <a:pPr marL="742950" indent="-742950">
              <a:spcAft>
                <a:spcPts val="1200"/>
              </a:spcAft>
              <a:buFont typeface="+mj-lt"/>
              <a:buAutoNum type="arabicPeriod"/>
            </a:pPr>
            <a:r>
              <a:rPr lang="en-AU" sz="3600" dirty="0" smtClean="0"/>
              <a:t>It </a:t>
            </a:r>
            <a:r>
              <a:rPr lang="en-AU" sz="3600" dirty="0" smtClean="0"/>
              <a:t>is probable that a creator God exists</a:t>
            </a:r>
          </a:p>
          <a:p>
            <a:pPr marL="742950" indent="-742950">
              <a:spcAft>
                <a:spcPts val="1200"/>
              </a:spcAft>
              <a:buFont typeface="+mj-lt"/>
              <a:buAutoNum type="arabicPeriod"/>
            </a:pPr>
            <a:r>
              <a:rPr lang="en-AU" sz="3600" dirty="0" smtClean="0">
                <a:solidFill>
                  <a:schemeClr val="bg1">
                    <a:lumMod val="85000"/>
                  </a:schemeClr>
                </a:solidFill>
              </a:rPr>
              <a:t>If it is probable that a creator God exists, then it is likely that Christianity is true</a:t>
            </a:r>
          </a:p>
          <a:p>
            <a:pPr marL="742950" indent="-742950">
              <a:spcAft>
                <a:spcPts val="1200"/>
              </a:spcAft>
              <a:buFont typeface="+mj-lt"/>
              <a:buAutoNum type="arabicPeriod"/>
            </a:pPr>
            <a:r>
              <a:rPr lang="en-AU" sz="3600" dirty="0" smtClean="0">
                <a:solidFill>
                  <a:schemeClr val="bg1">
                    <a:lumMod val="85000"/>
                  </a:schemeClr>
                </a:solidFill>
              </a:rPr>
              <a:t>Therefore, it is likely that Christianity is true and naturalism is false</a:t>
            </a:r>
          </a:p>
          <a:p>
            <a:pPr marL="742950" indent="-742950">
              <a:spcAft>
                <a:spcPts val="1200"/>
              </a:spcAft>
            </a:pPr>
            <a:endParaRPr lang="en-AU" sz="3200" dirty="0" smtClean="0">
              <a:solidFill>
                <a:schemeClr val="bg1">
                  <a:lumMod val="85000"/>
                </a:schemeClr>
              </a:solidFill>
            </a:endParaRPr>
          </a:p>
          <a:p>
            <a:pPr marL="742950" indent="-742950">
              <a:spcAft>
                <a:spcPts val="1200"/>
              </a:spcAft>
            </a:pPr>
            <a:r>
              <a:rPr lang="en-AU" sz="3200" dirty="0" smtClean="0">
                <a:solidFill>
                  <a:schemeClr val="bg1">
                    <a:lumMod val="85000"/>
                  </a:schemeClr>
                </a:solidFill>
              </a:rPr>
              <a:t>		       Valid argument (modus ponens)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/>
              <a:t>1. The </a:t>
            </a:r>
            <a:r>
              <a:rPr lang="en-AU" sz="5400" dirty="0" smtClean="0"/>
              <a:t>Cosmological Argument</a:t>
            </a:r>
            <a:endParaRPr lang="en-AU" sz="5400" dirty="0"/>
          </a:p>
        </p:txBody>
      </p:sp>
      <p:sp>
        <p:nvSpPr>
          <p:cNvPr id="5" name="TextBox 4"/>
          <p:cNvSpPr txBox="1"/>
          <p:nvPr/>
        </p:nvSpPr>
        <p:spPr>
          <a:xfrm>
            <a:off x="251520" y="1124744"/>
            <a:ext cx="853244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spcAft>
                <a:spcPts val="1200"/>
              </a:spcAft>
              <a:buFont typeface="+mj-lt"/>
              <a:buAutoNum type="alphaLcParenR"/>
            </a:pPr>
            <a:r>
              <a:rPr lang="en-AU" sz="3600" dirty="0" smtClean="0"/>
              <a:t>The universe is contingent</a:t>
            </a:r>
          </a:p>
          <a:p>
            <a:pPr marL="742950" indent="-742950">
              <a:spcAft>
                <a:spcPts val="1200"/>
              </a:spcAft>
              <a:buFont typeface="+mj-lt"/>
              <a:buAutoNum type="alphaLcParenR"/>
            </a:pPr>
            <a:r>
              <a:rPr lang="en-AU" sz="3600" dirty="0" smtClean="0"/>
              <a:t>Principle of </a:t>
            </a:r>
            <a:r>
              <a:rPr lang="en-AU" sz="3600" dirty="0" smtClean="0"/>
              <a:t>sufficient </a:t>
            </a:r>
            <a:r>
              <a:rPr lang="en-AU" sz="3600" dirty="0" smtClean="0"/>
              <a:t>r</a:t>
            </a:r>
            <a:r>
              <a:rPr lang="en-AU" sz="3600" dirty="0" smtClean="0"/>
              <a:t>eason</a:t>
            </a:r>
            <a:r>
              <a:rPr lang="en-AU" sz="3600" dirty="0" smtClean="0"/>
              <a:t>: contingent things require a cause/explanation</a:t>
            </a:r>
          </a:p>
          <a:p>
            <a:pPr marL="742950" indent="-742950">
              <a:spcAft>
                <a:spcPts val="1200"/>
              </a:spcAft>
              <a:buFont typeface="+mj-lt"/>
              <a:buAutoNum type="alphaLcParenR"/>
            </a:pPr>
            <a:r>
              <a:rPr lang="en-AU" sz="3600" dirty="0" smtClean="0"/>
              <a:t>Naturalism cannot explain the ultimate origin of the universe</a:t>
            </a:r>
          </a:p>
          <a:p>
            <a:pPr marL="742950" indent="-742950">
              <a:spcAft>
                <a:spcPts val="1200"/>
              </a:spcAft>
              <a:buFont typeface="+mj-lt"/>
              <a:buAutoNum type="alphaLcParenR"/>
            </a:pPr>
            <a:r>
              <a:rPr lang="en-AU" sz="3600" dirty="0" smtClean="0"/>
              <a:t>Theism provides such an explanation</a:t>
            </a:r>
          </a:p>
          <a:p>
            <a:pPr marL="742950" indent="-742950"/>
            <a:endParaRPr lang="en-AU" sz="2000" dirty="0" smtClean="0"/>
          </a:p>
          <a:p>
            <a:r>
              <a:rPr lang="en-AU" sz="3600" dirty="0" smtClean="0"/>
              <a:t>Therefore (from IBE), </a:t>
            </a:r>
            <a:r>
              <a:rPr lang="en-AU" sz="3600" dirty="0" smtClean="0"/>
              <a:t>it is </a:t>
            </a:r>
            <a:r>
              <a:rPr lang="en-AU" sz="3600" i="1" dirty="0" smtClean="0"/>
              <a:t>likely</a:t>
            </a:r>
            <a:r>
              <a:rPr lang="en-AU" sz="3600" dirty="0" smtClean="0"/>
              <a:t> that </a:t>
            </a:r>
            <a:r>
              <a:rPr lang="en-AU" sz="3600" dirty="0" smtClean="0"/>
              <a:t>theism </a:t>
            </a:r>
            <a:r>
              <a:rPr lang="en-AU" sz="3600" dirty="0" smtClean="0"/>
              <a:t>is true</a:t>
            </a:r>
            <a:endParaRPr lang="en-AU" sz="3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/>
              <a:t>a) </a:t>
            </a:r>
            <a:r>
              <a:rPr lang="en-AU" sz="5400" dirty="0" smtClean="0"/>
              <a:t>Contingency</a:t>
            </a:r>
            <a:endParaRPr lang="en-AU" sz="5400" dirty="0"/>
          </a:p>
        </p:txBody>
      </p:sp>
      <p:sp>
        <p:nvSpPr>
          <p:cNvPr id="5" name="TextBox 4"/>
          <p:cNvSpPr txBox="1"/>
          <p:nvPr/>
        </p:nvSpPr>
        <p:spPr>
          <a:xfrm>
            <a:off x="251520" y="1124744"/>
            <a:ext cx="853244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32000" indent="-432000">
              <a:buFont typeface="Arial" pitchFamily="34" charset="0"/>
              <a:buChar char="•"/>
            </a:pPr>
            <a:r>
              <a:rPr lang="en-AU" sz="3600" dirty="0" smtClean="0"/>
              <a:t>Contingent: ‘could </a:t>
            </a:r>
            <a:r>
              <a:rPr lang="en-AU" sz="3600" dirty="0" smtClean="0"/>
              <a:t>have </a:t>
            </a:r>
            <a:r>
              <a:rPr lang="en-AU" sz="3600" u="sng" dirty="0" smtClean="0"/>
              <a:t>been different</a:t>
            </a:r>
            <a:r>
              <a:rPr lang="en-AU" sz="3600" dirty="0" smtClean="0"/>
              <a:t>’</a:t>
            </a:r>
          </a:p>
          <a:p>
            <a:pPr marL="432000" indent="-432000">
              <a:buFont typeface="Arial" pitchFamily="34" charset="0"/>
              <a:buChar char="•"/>
            </a:pPr>
            <a:r>
              <a:rPr lang="en-AU" sz="3600" dirty="0" smtClean="0"/>
              <a:t>Most facts are </a:t>
            </a:r>
            <a:r>
              <a:rPr lang="en-AU" sz="3600" u="sng" dirty="0" smtClean="0"/>
              <a:t>contingent</a:t>
            </a:r>
            <a:r>
              <a:rPr lang="en-AU" sz="3600" dirty="0" smtClean="0"/>
              <a:t>: e.g. time </a:t>
            </a:r>
            <a:r>
              <a:rPr lang="en-AU" sz="3600" dirty="0" smtClean="0"/>
              <a:t>of this </a:t>
            </a:r>
            <a:r>
              <a:rPr lang="en-AU" sz="3600" dirty="0" smtClean="0"/>
              <a:t>debate, that water is H2O</a:t>
            </a:r>
            <a:endParaRPr lang="en-AU" sz="3600" dirty="0" smtClean="0"/>
          </a:p>
          <a:p>
            <a:pPr marL="432000" indent="-432000">
              <a:buFont typeface="Arial" pitchFamily="34" charset="0"/>
              <a:buChar char="•"/>
            </a:pPr>
            <a:r>
              <a:rPr lang="en-AU" sz="3600" dirty="0" smtClean="0"/>
              <a:t>Maths and logic </a:t>
            </a:r>
            <a:r>
              <a:rPr lang="en-AU" sz="3600" dirty="0" smtClean="0"/>
              <a:t>are </a:t>
            </a:r>
            <a:r>
              <a:rPr lang="en-AU" sz="3600" u="sng" dirty="0" smtClean="0"/>
              <a:t>necessary</a:t>
            </a:r>
            <a:r>
              <a:rPr lang="en-AU" sz="3600" dirty="0" smtClean="0"/>
              <a:t>: must necessarily be the case t</a:t>
            </a:r>
            <a:r>
              <a:rPr lang="en-AU" sz="3600" dirty="0" smtClean="0"/>
              <a:t>hat </a:t>
            </a:r>
            <a:r>
              <a:rPr lang="en-AU" sz="3600" dirty="0" smtClean="0"/>
              <a:t>1 + 1 = </a:t>
            </a:r>
            <a:r>
              <a:rPr lang="en-AU" sz="3600" dirty="0" smtClean="0"/>
              <a:t>2</a:t>
            </a:r>
            <a:endParaRPr lang="en-AU" sz="3600" u="sng" dirty="0" smtClean="0"/>
          </a:p>
          <a:p>
            <a:pPr marL="432000" indent="-432000">
              <a:buFont typeface="Arial" pitchFamily="34" charset="0"/>
              <a:buChar char="•"/>
            </a:pPr>
            <a:r>
              <a:rPr lang="en-AU" sz="3600" dirty="0" smtClean="0"/>
              <a:t>The </a:t>
            </a:r>
            <a:r>
              <a:rPr lang="en-AU" sz="3600" u="sng" dirty="0" smtClean="0"/>
              <a:t>universe is contingent </a:t>
            </a:r>
            <a:r>
              <a:rPr lang="en-AU" sz="3600" dirty="0" smtClean="0"/>
              <a:t>– it could have been different, or not existed at all</a:t>
            </a:r>
            <a:endParaRPr lang="en-AU" sz="3600" u="sng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i="1" dirty="0" smtClean="0"/>
              <a:t>Rebuttal: Universe is Necessary</a:t>
            </a:r>
            <a:endParaRPr lang="en-AU" sz="5400" i="1" dirty="0"/>
          </a:p>
        </p:txBody>
      </p:sp>
      <p:sp>
        <p:nvSpPr>
          <p:cNvPr id="5" name="TextBox 4"/>
          <p:cNvSpPr txBox="1"/>
          <p:nvPr/>
        </p:nvSpPr>
        <p:spPr>
          <a:xfrm>
            <a:off x="251520" y="1124744"/>
            <a:ext cx="853244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600" dirty="0" smtClean="0"/>
              <a:t>“The Universe is necessary, so needs no cause”</a:t>
            </a:r>
          </a:p>
          <a:p>
            <a:pPr>
              <a:buFont typeface="Arial" pitchFamily="34" charset="0"/>
              <a:buChar char="•"/>
            </a:pPr>
            <a:endParaRPr lang="en-AU" sz="3600" u="sng" dirty="0"/>
          </a:p>
          <a:p>
            <a:pPr>
              <a:buFont typeface="Arial" pitchFamily="34" charset="0"/>
              <a:buChar char="•"/>
            </a:pPr>
            <a:r>
              <a:rPr lang="en-AU" sz="3600" dirty="0" smtClean="0"/>
              <a:t> </a:t>
            </a:r>
            <a:r>
              <a:rPr lang="en-AU" sz="3600" u="sng" dirty="0" smtClean="0"/>
              <a:t>Everything in the universe </a:t>
            </a:r>
            <a:r>
              <a:rPr lang="en-AU" sz="3600" dirty="0" smtClean="0"/>
              <a:t>is contingent – seems odd the totality would not be</a:t>
            </a:r>
          </a:p>
          <a:p>
            <a:pPr>
              <a:buFont typeface="Arial" pitchFamily="34" charset="0"/>
              <a:buChar char="•"/>
            </a:pPr>
            <a:r>
              <a:rPr lang="en-AU" sz="3600" dirty="0" smtClean="0"/>
              <a:t> The universe just is the </a:t>
            </a:r>
            <a:r>
              <a:rPr lang="en-AU" sz="3600" u="sng" dirty="0" smtClean="0"/>
              <a:t>total collection </a:t>
            </a:r>
            <a:r>
              <a:rPr lang="en-AU" sz="3600" dirty="0" smtClean="0"/>
              <a:t>of things in the universe</a:t>
            </a:r>
          </a:p>
          <a:p>
            <a:pPr>
              <a:buFont typeface="Arial" pitchFamily="34" charset="0"/>
              <a:buChar char="•"/>
            </a:pPr>
            <a:r>
              <a:rPr lang="zh-CN" altLang="en-US" sz="3600" dirty="0"/>
              <a:t> </a:t>
            </a:r>
            <a:r>
              <a:rPr lang="en-US" altLang="zh-CN" sz="3600" dirty="0" smtClean="0"/>
              <a:t>God</a:t>
            </a:r>
            <a:r>
              <a:rPr lang="zh-CN" altLang="en-US" sz="3600" dirty="0" smtClean="0"/>
              <a:t> </a:t>
            </a:r>
            <a:r>
              <a:rPr lang="en-AU" altLang="zh-CN" sz="3600" dirty="0" smtClean="0"/>
              <a:t>is </a:t>
            </a:r>
            <a:r>
              <a:rPr lang="en-AU" altLang="zh-CN" sz="3600" u="sng" dirty="0" smtClean="0"/>
              <a:t>not in the universe</a:t>
            </a:r>
            <a:r>
              <a:rPr lang="en-AU" altLang="zh-CN" sz="3600" dirty="0" smtClean="0"/>
              <a:t>, so doesn’t apply</a:t>
            </a:r>
            <a:endParaRPr lang="en-US" sz="3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/>
              <a:t>b) </a:t>
            </a:r>
            <a:r>
              <a:rPr lang="en-AU" sz="5400" dirty="0" smtClean="0"/>
              <a:t>Principle of Sufficient Reason</a:t>
            </a:r>
            <a:endParaRPr lang="en-AU" sz="5400" dirty="0"/>
          </a:p>
        </p:txBody>
      </p:sp>
      <p:sp>
        <p:nvSpPr>
          <p:cNvPr id="5" name="TextBox 4"/>
          <p:cNvSpPr txBox="1"/>
          <p:nvPr/>
        </p:nvSpPr>
        <p:spPr>
          <a:xfrm>
            <a:off x="251520" y="1124744"/>
            <a:ext cx="853244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AU" sz="3600" dirty="0" smtClean="0"/>
              <a:t> Any contingent state of affairs must have a reason for </a:t>
            </a:r>
            <a:r>
              <a:rPr lang="en-AU" sz="3600" u="sng" dirty="0" smtClean="0"/>
              <a:t>why it is that way</a:t>
            </a:r>
          </a:p>
          <a:p>
            <a:pPr>
              <a:buFont typeface="Arial" pitchFamily="34" charset="0"/>
              <a:buChar char="•"/>
            </a:pPr>
            <a:r>
              <a:rPr lang="en-AU" sz="3600" dirty="0" smtClean="0"/>
              <a:t> Example: what caused the coin to land tails? Why is grass green?</a:t>
            </a:r>
          </a:p>
          <a:p>
            <a:pPr>
              <a:buFont typeface="Arial" pitchFamily="34" charset="0"/>
              <a:buChar char="•"/>
            </a:pPr>
            <a:r>
              <a:rPr lang="en-AU" sz="3600" dirty="0"/>
              <a:t> </a:t>
            </a:r>
            <a:r>
              <a:rPr lang="en-AU" sz="3600" dirty="0" smtClean="0"/>
              <a:t>Rejecting this principle leads to </a:t>
            </a:r>
            <a:r>
              <a:rPr lang="en-AU" sz="3600" u="sng" dirty="0" smtClean="0"/>
              <a:t>nonsensical notions</a:t>
            </a:r>
            <a:r>
              <a:rPr lang="zh-CN" altLang="en-US" sz="3600" dirty="0" smtClean="0"/>
              <a:t> </a:t>
            </a:r>
            <a:r>
              <a:rPr lang="en-US" altLang="zh-CN" sz="3600" dirty="0" smtClean="0"/>
              <a:t>– things happen ‘just because’</a:t>
            </a:r>
          </a:p>
          <a:p>
            <a:pPr>
              <a:buFont typeface="Arial" pitchFamily="34" charset="0"/>
              <a:buChar char="•"/>
            </a:pPr>
            <a:r>
              <a:rPr lang="en-US" sz="3600" dirty="0" smtClean="0"/>
              <a:t> It could have been </a:t>
            </a:r>
            <a:r>
              <a:rPr lang="en-US" sz="3600" u="sng" dirty="0" smtClean="0"/>
              <a:t>either way</a:t>
            </a:r>
            <a:r>
              <a:rPr lang="en-US" sz="3600" dirty="0" smtClean="0"/>
              <a:t>, so what made it turn out that way?</a:t>
            </a:r>
            <a:endParaRPr lang="en-AU" sz="3600" dirty="0" smtClean="0"/>
          </a:p>
          <a:p>
            <a:pPr>
              <a:buFont typeface="Arial" pitchFamily="34" charset="0"/>
              <a:buChar char="•"/>
            </a:pPr>
            <a:r>
              <a:rPr lang="en-AU" sz="3600" dirty="0" smtClean="0"/>
              <a:t> Also underpins </a:t>
            </a:r>
            <a:r>
              <a:rPr lang="en-AU" sz="3600" u="sng" dirty="0" smtClean="0"/>
              <a:t>all scientific inquiry</a:t>
            </a:r>
            <a:endParaRPr lang="en-AU" sz="3600" u="sng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i="1" dirty="0" smtClean="0"/>
              <a:t>Rebuttal: Quantum Mechanics</a:t>
            </a:r>
            <a:endParaRPr lang="en-AU" sz="5400" i="1" dirty="0"/>
          </a:p>
        </p:txBody>
      </p:sp>
      <p:sp>
        <p:nvSpPr>
          <p:cNvPr id="5" name="TextBox 4"/>
          <p:cNvSpPr txBox="1"/>
          <p:nvPr/>
        </p:nvSpPr>
        <p:spPr>
          <a:xfrm>
            <a:off x="251520" y="1124744"/>
            <a:ext cx="853244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600" dirty="0" smtClean="0"/>
              <a:t>“Quantum Mechanics shows that things can happen </a:t>
            </a:r>
            <a:r>
              <a:rPr lang="en-AU" sz="3600" dirty="0" smtClean="0"/>
              <a:t>without cause (two slit experiment)”</a:t>
            </a:r>
            <a:endParaRPr lang="en-AU" sz="3600" dirty="0" smtClean="0"/>
          </a:p>
          <a:p>
            <a:pPr>
              <a:buFont typeface="Arial" pitchFamily="34" charset="0"/>
              <a:buChar char="•"/>
            </a:pPr>
            <a:endParaRPr lang="en-AU" sz="3600" u="sng" dirty="0"/>
          </a:p>
          <a:p>
            <a:pPr>
              <a:buFont typeface="Arial" pitchFamily="34" charset="0"/>
              <a:buChar char="•"/>
            </a:pPr>
            <a:r>
              <a:rPr lang="en-AU" sz="3600" dirty="0"/>
              <a:t> </a:t>
            </a:r>
            <a:r>
              <a:rPr lang="en-AU" sz="3600" dirty="0" smtClean="0"/>
              <a:t>Not necessarily – depends on your </a:t>
            </a:r>
            <a:r>
              <a:rPr lang="en-AU" sz="3600" u="sng" dirty="0" smtClean="0"/>
              <a:t>interpretation</a:t>
            </a:r>
            <a:r>
              <a:rPr lang="en-AU" sz="3600" dirty="0" smtClean="0"/>
              <a:t> (e.g. </a:t>
            </a:r>
            <a:r>
              <a:rPr lang="en-AU" sz="3600" dirty="0" err="1" smtClean="0"/>
              <a:t>Bohm</a:t>
            </a:r>
            <a:r>
              <a:rPr lang="en-AU" sz="3600" dirty="0"/>
              <a:t> </a:t>
            </a:r>
            <a:r>
              <a:rPr lang="en-AU" sz="3600" dirty="0" err="1" smtClean="0"/>
              <a:t>vs</a:t>
            </a:r>
            <a:r>
              <a:rPr lang="en-AU" sz="3600" dirty="0" smtClean="0"/>
              <a:t> Copenhagen)</a:t>
            </a:r>
          </a:p>
          <a:p>
            <a:pPr>
              <a:buFont typeface="Arial" pitchFamily="34" charset="0"/>
              <a:buChar char="•"/>
            </a:pPr>
            <a:r>
              <a:rPr lang="en-AU" sz="3600" dirty="0"/>
              <a:t> </a:t>
            </a:r>
            <a:r>
              <a:rPr lang="en-AU" sz="3600" dirty="0" smtClean="0"/>
              <a:t>In QM outcomes may be uncaused, but </a:t>
            </a:r>
            <a:r>
              <a:rPr lang="en-AU" sz="3600" u="sng" dirty="0" smtClean="0"/>
              <a:t>probabilities</a:t>
            </a:r>
            <a:r>
              <a:rPr lang="en-AU" sz="3600" dirty="0" smtClean="0"/>
              <a:t> are not</a:t>
            </a:r>
          </a:p>
          <a:p>
            <a:pPr>
              <a:buFont typeface="Arial" pitchFamily="34" charset="0"/>
              <a:buChar char="•"/>
            </a:pPr>
            <a:r>
              <a:rPr lang="en-AU" sz="3600" dirty="0"/>
              <a:t> </a:t>
            </a:r>
            <a:r>
              <a:rPr lang="en-AU" sz="3600" dirty="0" smtClean="0"/>
              <a:t>Merely </a:t>
            </a:r>
            <a:r>
              <a:rPr lang="en-AU" sz="3600" u="sng" dirty="0" smtClean="0"/>
              <a:t>alter </a:t>
            </a:r>
            <a:r>
              <a:rPr lang="en-AU" sz="3600" u="sng" dirty="0" smtClean="0"/>
              <a:t>principle</a:t>
            </a:r>
            <a:r>
              <a:rPr lang="en-AU" sz="3600" dirty="0" smtClean="0"/>
              <a:t> </a:t>
            </a:r>
            <a:r>
              <a:rPr lang="en-AU" sz="3600" dirty="0" smtClean="0"/>
              <a:t>of </a:t>
            </a:r>
            <a:r>
              <a:rPr lang="en-AU" sz="3600" dirty="0" smtClean="0"/>
              <a:t>sufficient reason</a:t>
            </a:r>
            <a:r>
              <a:rPr lang="en-AU" sz="3600" dirty="0" smtClean="0"/>
              <a:t>, not reject it</a:t>
            </a:r>
            <a:endParaRPr lang="en-AU" sz="3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/>
              <a:t>c) The Failure of Naturalism</a:t>
            </a:r>
            <a:endParaRPr lang="en-AU" sz="5400" dirty="0"/>
          </a:p>
        </p:txBody>
      </p:sp>
      <p:sp>
        <p:nvSpPr>
          <p:cNvPr id="5" name="TextBox 4"/>
          <p:cNvSpPr txBox="1"/>
          <p:nvPr/>
        </p:nvSpPr>
        <p:spPr>
          <a:xfrm>
            <a:off x="251520" y="1124744"/>
            <a:ext cx="853244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AU" sz="3600" dirty="0" smtClean="0"/>
              <a:t> Big Bang Theory does not explain the </a:t>
            </a:r>
            <a:r>
              <a:rPr lang="en-AU" sz="3600" u="sng" dirty="0" smtClean="0"/>
              <a:t>origin</a:t>
            </a:r>
            <a:r>
              <a:rPr lang="en-AU" sz="3600" dirty="0" smtClean="0"/>
              <a:t> of the universe, only </a:t>
            </a:r>
            <a:r>
              <a:rPr lang="en-AU" sz="3600" u="sng" dirty="0" smtClean="0"/>
              <a:t>early development</a:t>
            </a:r>
          </a:p>
          <a:p>
            <a:pPr>
              <a:buFont typeface="Arial" pitchFamily="34" charset="0"/>
              <a:buChar char="•"/>
            </a:pPr>
            <a:r>
              <a:rPr lang="en-AU" sz="3600" dirty="0" smtClean="0"/>
              <a:t> Other theories (e.g. Lawrence Krauss ‘A Universe from Nothing’) only explain by appealing to other contingent facts </a:t>
            </a:r>
            <a:endParaRPr lang="en-AU" sz="3600" dirty="0" smtClean="0"/>
          </a:p>
          <a:p>
            <a:pPr>
              <a:buFont typeface="Arial" pitchFamily="34" charset="0"/>
              <a:buChar char="•"/>
            </a:pPr>
            <a:r>
              <a:rPr lang="en-AU" sz="3600" dirty="0" smtClean="0"/>
              <a:t> This leads to </a:t>
            </a:r>
            <a:r>
              <a:rPr lang="en-AU" sz="3600" u="sng" dirty="0" smtClean="0"/>
              <a:t>infinite regress</a:t>
            </a:r>
            <a:endParaRPr lang="en-AU" sz="3600" u="sng" dirty="0" smtClean="0"/>
          </a:p>
          <a:p>
            <a:pPr>
              <a:buFont typeface="Arial" pitchFamily="34" charset="0"/>
              <a:buChar char="•"/>
            </a:pPr>
            <a:r>
              <a:rPr lang="en-AU" sz="3600" dirty="0"/>
              <a:t> </a:t>
            </a:r>
            <a:r>
              <a:rPr lang="en-AU" sz="3600" dirty="0" smtClean="0"/>
              <a:t>Cannot offer an </a:t>
            </a:r>
            <a:r>
              <a:rPr lang="en-AU" sz="3600" u="sng" dirty="0" smtClean="0"/>
              <a:t>ultimate explanation</a:t>
            </a:r>
            <a:endParaRPr lang="en-AU" sz="3600" u="sng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i="1" dirty="0" smtClean="0"/>
              <a:t>Rebuttal: Uncaused Universe</a:t>
            </a:r>
            <a:endParaRPr lang="en-AU" sz="5400" i="1" dirty="0"/>
          </a:p>
        </p:txBody>
      </p:sp>
      <p:sp>
        <p:nvSpPr>
          <p:cNvPr id="5" name="TextBox 4"/>
          <p:cNvSpPr txBox="1"/>
          <p:nvPr/>
        </p:nvSpPr>
        <p:spPr>
          <a:xfrm>
            <a:off x="251520" y="1124744"/>
            <a:ext cx="853244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600" dirty="0" smtClean="0"/>
              <a:t>“The Universe came from nothing/caused itself”</a:t>
            </a:r>
          </a:p>
          <a:p>
            <a:pPr>
              <a:buFont typeface="Arial" pitchFamily="34" charset="0"/>
              <a:buChar char="•"/>
            </a:pPr>
            <a:endParaRPr lang="en-AU" sz="3600" u="sng" dirty="0"/>
          </a:p>
          <a:p>
            <a:pPr>
              <a:buFont typeface="Arial" pitchFamily="34" charset="0"/>
              <a:buChar char="•"/>
            </a:pPr>
            <a:r>
              <a:rPr lang="en-AU" sz="3600" dirty="0" smtClean="0"/>
              <a:t> Naturalistic explanations operate through </a:t>
            </a:r>
            <a:r>
              <a:rPr lang="en-AU" sz="3600" u="sng" dirty="0" smtClean="0"/>
              <a:t>physical laws</a:t>
            </a:r>
            <a:r>
              <a:rPr lang="en-US" sz="3600" u="sng" dirty="0" smtClean="0"/>
              <a:t> and events</a:t>
            </a:r>
            <a:endParaRPr lang="en-AU" sz="3600" u="sng" dirty="0" smtClean="0"/>
          </a:p>
          <a:p>
            <a:pPr>
              <a:buFont typeface="Arial" pitchFamily="34" charset="0"/>
              <a:buChar char="•"/>
            </a:pPr>
            <a:r>
              <a:rPr lang="en-AU" sz="3600" dirty="0" smtClean="0"/>
              <a:t> But physical laws and events </a:t>
            </a:r>
            <a:r>
              <a:rPr lang="en-AU" sz="3600" u="sng" dirty="0" smtClean="0"/>
              <a:t>did not exist ‘before</a:t>
            </a:r>
            <a:r>
              <a:rPr lang="en-AU" sz="3600" dirty="0" smtClean="0"/>
              <a:t>’ the universe</a:t>
            </a:r>
          </a:p>
          <a:p>
            <a:pPr>
              <a:buFont typeface="Arial" pitchFamily="34" charset="0"/>
              <a:buChar char="•"/>
            </a:pPr>
            <a:r>
              <a:rPr lang="en-AU" sz="3600" dirty="0" smtClean="0"/>
              <a:t> </a:t>
            </a:r>
            <a:r>
              <a:rPr lang="en-AU" sz="3600" u="sng" dirty="0" smtClean="0"/>
              <a:t>Any</a:t>
            </a:r>
            <a:r>
              <a:rPr lang="en-AU" sz="3600" dirty="0" smtClean="0"/>
              <a:t> materialist explanation will suffer this problem</a:t>
            </a:r>
            <a:endParaRPr lang="en-US" sz="3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/>
              <a:t>d) </a:t>
            </a:r>
            <a:r>
              <a:rPr lang="en-AU" sz="5400" dirty="0" smtClean="0"/>
              <a:t>God as an Explanation</a:t>
            </a:r>
            <a:endParaRPr lang="en-AU" sz="5400" dirty="0"/>
          </a:p>
        </p:txBody>
      </p:sp>
      <p:sp>
        <p:nvSpPr>
          <p:cNvPr id="5" name="TextBox 4"/>
          <p:cNvSpPr txBox="1"/>
          <p:nvPr/>
        </p:nvSpPr>
        <p:spPr>
          <a:xfrm>
            <a:off x="251520" y="1124744"/>
            <a:ext cx="853244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32000" indent="-432000">
              <a:buFont typeface="Arial" pitchFamily="34" charset="0"/>
              <a:buChar char="•"/>
            </a:pPr>
            <a:r>
              <a:rPr lang="en-AU" sz="3600" dirty="0" smtClean="0"/>
              <a:t>Theism states that an </a:t>
            </a:r>
            <a:r>
              <a:rPr lang="en-AU" sz="3600" u="sng" dirty="0" smtClean="0"/>
              <a:t>intelligent agent </a:t>
            </a:r>
            <a:r>
              <a:rPr lang="en-AU" sz="3600" dirty="0" smtClean="0"/>
              <a:t>created the universe</a:t>
            </a:r>
          </a:p>
          <a:p>
            <a:pPr marL="432000" indent="-432000">
              <a:buFont typeface="Arial" pitchFamily="34" charset="0"/>
              <a:buChar char="•"/>
            </a:pPr>
            <a:r>
              <a:rPr lang="en-AU" sz="3600" dirty="0" smtClean="0"/>
              <a:t>Properties </a:t>
            </a:r>
            <a:r>
              <a:rPr lang="en-AU" sz="3600" dirty="0" smtClean="0"/>
              <a:t>of this creator: </a:t>
            </a:r>
            <a:r>
              <a:rPr lang="en-AU" sz="3600" u="sng" dirty="0" smtClean="0"/>
              <a:t>powerful, purposive, </a:t>
            </a:r>
            <a:r>
              <a:rPr lang="en-AU" sz="3600" u="sng" dirty="0" smtClean="0"/>
              <a:t>self-sufficient, non-material</a:t>
            </a:r>
          </a:p>
          <a:p>
            <a:pPr marL="432000" indent="-432000">
              <a:buFont typeface="Arial" pitchFamily="34" charset="0"/>
              <a:buChar char="•"/>
            </a:pPr>
            <a:r>
              <a:rPr lang="en-AU" sz="3600" dirty="0" smtClean="0"/>
              <a:t>“In </a:t>
            </a:r>
            <a:r>
              <a:rPr lang="en-AU" sz="3600" dirty="0" smtClean="0"/>
              <a:t>the beginning, God created the heavens and the </a:t>
            </a:r>
            <a:r>
              <a:rPr lang="en-AU" sz="3600" dirty="0" smtClean="0"/>
              <a:t>earth” – Gen 1:1</a:t>
            </a:r>
            <a:endParaRPr lang="en-AU" sz="3600" u="sng" dirty="0" smtClean="0"/>
          </a:p>
          <a:p>
            <a:pPr marL="432000" indent="-432000">
              <a:buFont typeface="Arial" pitchFamily="34" charset="0"/>
              <a:buChar char="•"/>
            </a:pPr>
            <a:r>
              <a:rPr lang="en-AU" sz="3600" dirty="0" smtClean="0"/>
              <a:t>God was the ‘prime mover’; “who </a:t>
            </a:r>
            <a:r>
              <a:rPr lang="en-AU" sz="3600" dirty="0" smtClean="0"/>
              <a:t>created </a:t>
            </a:r>
            <a:r>
              <a:rPr lang="en-AU" sz="3600" dirty="0" smtClean="0"/>
              <a:t>God” </a:t>
            </a:r>
            <a:r>
              <a:rPr lang="en-AU" sz="3600" dirty="0" smtClean="0"/>
              <a:t>is </a:t>
            </a:r>
            <a:r>
              <a:rPr lang="en-AU" sz="3600" u="sng" dirty="0" smtClean="0"/>
              <a:t>not a sensible objection</a:t>
            </a:r>
          </a:p>
          <a:p>
            <a:pPr marL="432000" indent="-432000">
              <a:buFont typeface="Arial" pitchFamily="34" charset="0"/>
              <a:buChar char="•"/>
            </a:pPr>
            <a:r>
              <a:rPr lang="en-US" sz="3600" dirty="0" smtClean="0"/>
              <a:t>God </a:t>
            </a:r>
            <a:r>
              <a:rPr lang="en-US" sz="3600" dirty="0" smtClean="0"/>
              <a:t>is an </a:t>
            </a:r>
            <a:r>
              <a:rPr lang="en-US" sz="3600" u="sng" dirty="0" smtClean="0"/>
              <a:t>agent</a:t>
            </a:r>
            <a:r>
              <a:rPr lang="en-US" sz="3600" dirty="0" smtClean="0"/>
              <a:t>; </a:t>
            </a:r>
            <a:r>
              <a:rPr lang="en-US" sz="3600" dirty="0" smtClean="0"/>
              <a:t>doesn’t need </a:t>
            </a:r>
            <a:r>
              <a:rPr lang="en-US" sz="3600" dirty="0" smtClean="0"/>
              <a:t>physical laws or events like naturalism does</a:t>
            </a:r>
            <a:endParaRPr lang="en-AU" sz="3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i="1" dirty="0" smtClean="0"/>
              <a:t>Rebuttal: Minds are Complex</a:t>
            </a:r>
            <a:endParaRPr lang="en-AU" sz="5400" i="1" dirty="0"/>
          </a:p>
        </p:txBody>
      </p:sp>
      <p:sp>
        <p:nvSpPr>
          <p:cNvPr id="5" name="TextBox 4"/>
          <p:cNvSpPr txBox="1"/>
          <p:nvPr/>
        </p:nvSpPr>
        <p:spPr>
          <a:xfrm>
            <a:off x="251520" y="1124744"/>
            <a:ext cx="8532440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600" dirty="0" smtClean="0"/>
              <a:t>“A being </a:t>
            </a:r>
            <a:r>
              <a:rPr lang="en-AU" sz="3600" dirty="0" smtClean="0"/>
              <a:t>able to </a:t>
            </a:r>
            <a:r>
              <a:rPr lang="en-AU" sz="3600" dirty="0" smtClean="0"/>
              <a:t>create the universe would be immensely complex, so </a:t>
            </a:r>
            <a:r>
              <a:rPr lang="en-AU" sz="3600" dirty="0" smtClean="0"/>
              <a:t>explains nothing”</a:t>
            </a:r>
            <a:endParaRPr lang="en-AU" sz="3600" dirty="0" smtClean="0"/>
          </a:p>
          <a:p>
            <a:pPr>
              <a:buFont typeface="Arial" pitchFamily="34" charset="0"/>
              <a:buChar char="•"/>
            </a:pPr>
            <a:endParaRPr lang="en-AU" sz="2400" u="sng" dirty="0"/>
          </a:p>
          <a:p>
            <a:pPr>
              <a:buFont typeface="Arial" pitchFamily="34" charset="0"/>
              <a:buChar char="•"/>
            </a:pPr>
            <a:r>
              <a:rPr lang="en-AU" sz="3600" dirty="0" smtClean="0"/>
              <a:t> This is true only if one </a:t>
            </a:r>
            <a:r>
              <a:rPr lang="en-AU" sz="3600" u="sng" dirty="0" smtClean="0"/>
              <a:t>assumes materialism</a:t>
            </a:r>
          </a:p>
          <a:p>
            <a:pPr>
              <a:buFont typeface="Arial" pitchFamily="34" charset="0"/>
              <a:buChar char="•"/>
            </a:pPr>
            <a:r>
              <a:rPr lang="en-AU" sz="3600" dirty="0" smtClean="0"/>
              <a:t> Theism posits a </a:t>
            </a:r>
            <a:r>
              <a:rPr lang="en-AU" sz="3600" u="sng" dirty="0" smtClean="0"/>
              <a:t>simple</a:t>
            </a:r>
            <a:r>
              <a:rPr lang="en-AU" sz="3600" dirty="0" smtClean="0"/>
              <a:t>, non-material God</a:t>
            </a:r>
          </a:p>
          <a:p>
            <a:pPr>
              <a:buFont typeface="Arial" pitchFamily="34" charset="0"/>
              <a:buChar char="•"/>
            </a:pPr>
            <a:r>
              <a:rPr lang="en-AU" sz="3600" dirty="0" smtClean="0"/>
              <a:t> God doesn’t have </a:t>
            </a:r>
            <a:r>
              <a:rPr lang="en-AU" sz="3600" u="sng" dirty="0" smtClean="0"/>
              <a:t>internal parts </a:t>
            </a:r>
            <a:r>
              <a:rPr lang="en-AU" sz="3600" dirty="0" smtClean="0"/>
              <a:t>or complex mechanisms that require </a:t>
            </a:r>
            <a:r>
              <a:rPr lang="en-AU" sz="3600" dirty="0" smtClean="0"/>
              <a:t>explanation</a:t>
            </a:r>
          </a:p>
          <a:p>
            <a:pPr>
              <a:buFont typeface="Arial" pitchFamily="34" charset="0"/>
              <a:buChar char="•"/>
            </a:pPr>
            <a:r>
              <a:rPr lang="en-AU" sz="3600" dirty="0" smtClean="0"/>
              <a:t> </a:t>
            </a:r>
            <a:r>
              <a:rPr lang="en-AU" sz="3600" dirty="0" smtClean="0"/>
              <a:t>God is an agent with ‘free will’</a:t>
            </a:r>
            <a:endParaRPr lang="en-AU" sz="3600" dirty="0" smtClean="0"/>
          </a:p>
          <a:p>
            <a:pPr>
              <a:buFont typeface="Arial" pitchFamily="34" charset="0"/>
              <a:buChar char="•"/>
            </a:pPr>
            <a:r>
              <a:rPr lang="en-AU" sz="3600" dirty="0" smtClean="0"/>
              <a:t> No a priori reason to suppose </a:t>
            </a:r>
            <a:r>
              <a:rPr lang="en-AU" sz="3600" u="sng" dirty="0" smtClean="0"/>
              <a:t>physical explanations are better </a:t>
            </a:r>
            <a:r>
              <a:rPr lang="en-AU" sz="3600" dirty="0" smtClean="0"/>
              <a:t>than mental ones</a:t>
            </a:r>
            <a:endParaRPr lang="en-US" sz="3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/>
              <a:t>Comparative Explanatory Power</a:t>
            </a:r>
            <a:endParaRPr lang="en-AU" sz="5400" dirty="0"/>
          </a:p>
        </p:txBody>
      </p:sp>
      <p:sp>
        <p:nvSpPr>
          <p:cNvPr id="7" name="TextBox 6"/>
          <p:cNvSpPr txBox="1"/>
          <p:nvPr/>
        </p:nvSpPr>
        <p:spPr>
          <a:xfrm>
            <a:off x="251520" y="1196752"/>
            <a:ext cx="853244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AU" sz="3600" dirty="0" smtClean="0"/>
              <a:t> Theism naturally explains why the universe is </a:t>
            </a:r>
            <a:r>
              <a:rPr lang="en-AU" sz="3600" u="sng" dirty="0" smtClean="0"/>
              <a:t>suitable for life</a:t>
            </a:r>
            <a:r>
              <a:rPr lang="en-AU" sz="3600" dirty="0" smtClean="0"/>
              <a:t> – God made it that way deliberately</a:t>
            </a:r>
          </a:p>
          <a:p>
            <a:pPr>
              <a:buFont typeface="Arial" pitchFamily="34" charset="0"/>
              <a:buChar char="•"/>
            </a:pPr>
            <a:r>
              <a:rPr lang="en-AU" sz="3600" dirty="0" smtClean="0"/>
              <a:t> Naturalism </a:t>
            </a:r>
            <a:r>
              <a:rPr lang="en-AU" sz="3600" u="sng" dirty="0" smtClean="0"/>
              <a:t>cannot explain </a:t>
            </a:r>
            <a:r>
              <a:rPr lang="en-AU" sz="3600" dirty="0" smtClean="0"/>
              <a:t>this fact</a:t>
            </a:r>
          </a:p>
          <a:p>
            <a:pPr>
              <a:buFont typeface="Arial" pitchFamily="34" charset="0"/>
              <a:buChar char="•"/>
            </a:pPr>
            <a:r>
              <a:rPr lang="en-AU" sz="3600" dirty="0" smtClean="0"/>
              <a:t> Chance? Overwhelmingly </a:t>
            </a:r>
            <a:r>
              <a:rPr lang="en-AU" sz="3600" u="sng" dirty="0" smtClean="0"/>
              <a:t>unlikely</a:t>
            </a:r>
            <a:r>
              <a:rPr lang="en-AU" sz="3600" dirty="0" smtClean="0"/>
              <a:t> given the number of </a:t>
            </a:r>
            <a:r>
              <a:rPr lang="en-AU" sz="3600" dirty="0" smtClean="0"/>
              <a:t>possibilities</a:t>
            </a:r>
            <a:endParaRPr lang="en-US" sz="3600" dirty="0" smtClean="0"/>
          </a:p>
          <a:p>
            <a:pPr>
              <a:buFont typeface="Arial" pitchFamily="34" charset="0"/>
              <a:buChar char="•"/>
            </a:pPr>
            <a:r>
              <a:rPr lang="en-AU" sz="3600" dirty="0" smtClean="0"/>
              <a:t> </a:t>
            </a:r>
            <a:r>
              <a:rPr lang="en-AU" sz="3600" dirty="0" err="1" smtClean="0"/>
              <a:t>Multiverses</a:t>
            </a:r>
            <a:r>
              <a:rPr lang="en-AU" sz="3600" dirty="0" smtClean="0"/>
              <a:t>? </a:t>
            </a:r>
            <a:r>
              <a:rPr lang="en-AU" sz="3600" u="sng" dirty="0" smtClean="0"/>
              <a:t>Unproven and </a:t>
            </a:r>
            <a:r>
              <a:rPr lang="en-AU" sz="3600" u="sng" dirty="0" err="1" smtClean="0"/>
              <a:t>unparsimonious</a:t>
            </a:r>
            <a:endParaRPr lang="en-AU" sz="3600" u="sng" dirty="0" smtClean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/>
              <a:t>1. The </a:t>
            </a:r>
            <a:r>
              <a:rPr lang="en-AU" sz="5400" dirty="0" smtClean="0"/>
              <a:t>Cosmological </a:t>
            </a:r>
            <a:r>
              <a:rPr lang="en-AU" sz="5400" dirty="0" smtClean="0"/>
              <a:t>Argument</a:t>
            </a:r>
            <a:endParaRPr lang="en-AU" sz="5400" dirty="0"/>
          </a:p>
        </p:txBody>
      </p:sp>
      <p:sp>
        <p:nvSpPr>
          <p:cNvPr id="5" name="TextBox 4"/>
          <p:cNvSpPr txBox="1"/>
          <p:nvPr/>
        </p:nvSpPr>
        <p:spPr>
          <a:xfrm>
            <a:off x="251520" y="1124744"/>
            <a:ext cx="853244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spcAft>
                <a:spcPts val="1200"/>
              </a:spcAft>
              <a:buFont typeface="+mj-lt"/>
              <a:buAutoNum type="alphaLcParenR"/>
            </a:pPr>
            <a:r>
              <a:rPr lang="en-AU" sz="3600" dirty="0" smtClean="0"/>
              <a:t>The universe </a:t>
            </a:r>
            <a:r>
              <a:rPr lang="en-AU" sz="3600" dirty="0" smtClean="0"/>
              <a:t>is contingent</a:t>
            </a:r>
            <a:endParaRPr lang="en-AU" sz="3600" dirty="0" smtClean="0"/>
          </a:p>
          <a:p>
            <a:pPr marL="742950" indent="-742950">
              <a:spcAft>
                <a:spcPts val="1200"/>
              </a:spcAft>
              <a:buFont typeface="+mj-lt"/>
              <a:buAutoNum type="alphaLcParenR"/>
            </a:pPr>
            <a:r>
              <a:rPr lang="en-AU" sz="3600" dirty="0" smtClean="0"/>
              <a:t>Principle of </a:t>
            </a:r>
            <a:r>
              <a:rPr lang="en-AU" sz="3600" dirty="0" smtClean="0"/>
              <a:t>sufficient </a:t>
            </a:r>
            <a:r>
              <a:rPr lang="en-AU" sz="3600" dirty="0" smtClean="0"/>
              <a:t>r</a:t>
            </a:r>
            <a:r>
              <a:rPr lang="en-AU" sz="3600" dirty="0" smtClean="0"/>
              <a:t>eason</a:t>
            </a:r>
            <a:r>
              <a:rPr lang="en-AU" sz="3600" dirty="0" smtClean="0"/>
              <a:t>: contingent things require a cause/explanation</a:t>
            </a:r>
          </a:p>
          <a:p>
            <a:pPr marL="742950" indent="-742950">
              <a:spcAft>
                <a:spcPts val="1200"/>
              </a:spcAft>
              <a:buFont typeface="+mj-lt"/>
              <a:buAutoNum type="alphaLcParenR"/>
            </a:pPr>
            <a:r>
              <a:rPr lang="en-AU" sz="3600" dirty="0" smtClean="0"/>
              <a:t>Naturalism cannot explain the ultimate origin of the universe</a:t>
            </a:r>
          </a:p>
          <a:p>
            <a:pPr marL="742950" indent="-742950">
              <a:spcAft>
                <a:spcPts val="1200"/>
              </a:spcAft>
              <a:buFont typeface="+mj-lt"/>
              <a:buAutoNum type="alphaLcParenR"/>
            </a:pPr>
            <a:r>
              <a:rPr lang="en-AU" sz="3600" dirty="0" smtClean="0"/>
              <a:t>Theism provides such an explanation</a:t>
            </a:r>
          </a:p>
          <a:p>
            <a:pPr marL="742950" indent="-742950"/>
            <a:endParaRPr lang="en-AU" sz="2000" dirty="0" smtClean="0"/>
          </a:p>
          <a:p>
            <a:r>
              <a:rPr lang="en-AU" sz="3600" dirty="0" smtClean="0"/>
              <a:t>Therefore (from IBE), </a:t>
            </a:r>
            <a:r>
              <a:rPr lang="en-AU" sz="3600" dirty="0" smtClean="0"/>
              <a:t>it is </a:t>
            </a:r>
            <a:r>
              <a:rPr lang="en-AU" sz="3600" i="1" dirty="0" smtClean="0"/>
              <a:t>likely</a:t>
            </a:r>
            <a:r>
              <a:rPr lang="en-AU" sz="3600" dirty="0" smtClean="0"/>
              <a:t> that </a:t>
            </a:r>
            <a:r>
              <a:rPr lang="en-AU" sz="3600" dirty="0" smtClean="0"/>
              <a:t>theism </a:t>
            </a:r>
            <a:r>
              <a:rPr lang="en-AU" sz="3600" dirty="0" smtClean="0"/>
              <a:t>is true</a:t>
            </a:r>
            <a:endParaRPr lang="en-AU" sz="3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/>
              <a:t>My Basic Approach</a:t>
            </a:r>
            <a:endParaRPr lang="en-AU" sz="5400" dirty="0"/>
          </a:p>
        </p:txBody>
      </p:sp>
      <p:sp>
        <p:nvSpPr>
          <p:cNvPr id="5" name="TextBox 4"/>
          <p:cNvSpPr txBox="1"/>
          <p:nvPr/>
        </p:nvSpPr>
        <p:spPr>
          <a:xfrm>
            <a:off x="251520" y="1124744"/>
            <a:ext cx="8532440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spcAft>
                <a:spcPts val="1200"/>
              </a:spcAft>
            </a:pPr>
            <a:r>
              <a:rPr lang="en-AU" sz="3600" i="1" dirty="0" smtClean="0">
                <a:solidFill>
                  <a:schemeClr val="bg1">
                    <a:lumMod val="85000"/>
                  </a:schemeClr>
                </a:solidFill>
              </a:rPr>
              <a:t>0.	Inference to the best explanation is valid</a:t>
            </a:r>
          </a:p>
          <a:p>
            <a:pPr marL="742950" indent="-742950">
              <a:spcAft>
                <a:spcPts val="1200"/>
              </a:spcAft>
              <a:buFont typeface="+mj-lt"/>
              <a:buAutoNum type="arabicPeriod"/>
            </a:pPr>
            <a:r>
              <a:rPr lang="en-AU" sz="3600" dirty="0" smtClean="0">
                <a:solidFill>
                  <a:schemeClr val="bg1">
                    <a:lumMod val="85000"/>
                  </a:schemeClr>
                </a:solidFill>
              </a:rPr>
              <a:t>It </a:t>
            </a:r>
            <a:r>
              <a:rPr lang="en-AU" sz="3600" dirty="0" smtClean="0">
                <a:solidFill>
                  <a:schemeClr val="bg1">
                    <a:lumMod val="85000"/>
                  </a:schemeClr>
                </a:solidFill>
              </a:rPr>
              <a:t>is probable that a creator God exists</a:t>
            </a:r>
          </a:p>
          <a:p>
            <a:pPr marL="742950" indent="-742950">
              <a:spcAft>
                <a:spcPts val="1200"/>
              </a:spcAft>
              <a:buFont typeface="+mj-lt"/>
              <a:buAutoNum type="arabicPeriod"/>
            </a:pPr>
            <a:r>
              <a:rPr lang="en-AU" sz="3600" dirty="0" smtClean="0"/>
              <a:t>If it is probable that a creator God exists, then it is likely that Christianity is true</a:t>
            </a:r>
          </a:p>
          <a:p>
            <a:pPr marL="742950" indent="-742950">
              <a:spcAft>
                <a:spcPts val="1200"/>
              </a:spcAft>
              <a:buFont typeface="+mj-lt"/>
              <a:buAutoNum type="arabicPeriod"/>
            </a:pPr>
            <a:r>
              <a:rPr lang="en-AU" sz="3600" dirty="0" smtClean="0">
                <a:solidFill>
                  <a:schemeClr val="bg1">
                    <a:lumMod val="85000"/>
                  </a:schemeClr>
                </a:solidFill>
              </a:rPr>
              <a:t>Therefore, it is likely that Christianity is true and naturalism is false</a:t>
            </a:r>
          </a:p>
          <a:p>
            <a:pPr marL="742950" indent="-742950">
              <a:spcAft>
                <a:spcPts val="1200"/>
              </a:spcAft>
            </a:pPr>
            <a:endParaRPr lang="en-AU" sz="3200" dirty="0" smtClean="0">
              <a:solidFill>
                <a:schemeClr val="bg1">
                  <a:lumMod val="85000"/>
                </a:schemeClr>
              </a:solidFill>
            </a:endParaRPr>
          </a:p>
          <a:p>
            <a:pPr marL="742950" indent="-742950">
              <a:spcAft>
                <a:spcPts val="1200"/>
              </a:spcAft>
            </a:pPr>
            <a:r>
              <a:rPr lang="en-AU" sz="3200" dirty="0" smtClean="0">
                <a:solidFill>
                  <a:schemeClr val="bg1">
                    <a:lumMod val="85000"/>
                  </a:schemeClr>
                </a:solidFill>
              </a:rPr>
              <a:t>		       Valid argument (modus ponens)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/>
              <a:t>2. The </a:t>
            </a:r>
            <a:r>
              <a:rPr lang="en-AU" sz="5400" dirty="0" smtClean="0"/>
              <a:t>Resurrection of Jesus</a:t>
            </a:r>
            <a:endParaRPr lang="en-AU" sz="5400" dirty="0"/>
          </a:p>
        </p:txBody>
      </p:sp>
      <p:sp>
        <p:nvSpPr>
          <p:cNvPr id="5" name="TextBox 4"/>
          <p:cNvSpPr txBox="1"/>
          <p:nvPr/>
        </p:nvSpPr>
        <p:spPr>
          <a:xfrm>
            <a:off x="251520" y="1124744"/>
            <a:ext cx="8532440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spcAft>
                <a:spcPts val="1200"/>
              </a:spcAft>
              <a:buFont typeface="+mj-lt"/>
              <a:buAutoNum type="alphaLcParenR"/>
            </a:pPr>
            <a:r>
              <a:rPr lang="en-AU" sz="3600" dirty="0" smtClean="0"/>
              <a:t>Certain facts about the Resurrection of Jesus are widely agreed on by historians</a:t>
            </a:r>
          </a:p>
          <a:p>
            <a:pPr marL="742950" indent="-742950">
              <a:spcAft>
                <a:spcPts val="1200"/>
              </a:spcAft>
              <a:buFont typeface="+mj-lt"/>
              <a:buAutoNum type="alphaLcParenR"/>
            </a:pPr>
            <a:r>
              <a:rPr lang="en-AU" sz="3600" dirty="0" smtClean="0"/>
              <a:t>These facts cannot be explained through any naturalistic means</a:t>
            </a:r>
          </a:p>
          <a:p>
            <a:pPr marL="742950" indent="-742950">
              <a:spcAft>
                <a:spcPts val="1200"/>
              </a:spcAft>
              <a:buFont typeface="+mj-lt"/>
              <a:buAutoNum type="alphaLcParenR"/>
            </a:pPr>
            <a:r>
              <a:rPr lang="en-AU" sz="3600" dirty="0" smtClean="0"/>
              <a:t>If God exists, then Christianity can provide an explanation for these </a:t>
            </a:r>
            <a:r>
              <a:rPr lang="en-AU" sz="3600" dirty="0" smtClean="0"/>
              <a:t>facts</a:t>
            </a:r>
          </a:p>
          <a:p>
            <a:pPr marL="742950" indent="-742950">
              <a:spcAft>
                <a:spcPts val="1200"/>
              </a:spcAft>
            </a:pPr>
            <a:endParaRPr lang="en-AU" sz="1000" dirty="0" smtClean="0"/>
          </a:p>
          <a:p>
            <a:pPr indent="-742950">
              <a:spcAft>
                <a:spcPts val="1200"/>
              </a:spcAft>
            </a:pPr>
            <a:r>
              <a:rPr lang="en-AU" sz="3600" dirty="0" smtClean="0"/>
              <a:t>Therefore</a:t>
            </a:r>
            <a:r>
              <a:rPr lang="en-AU" sz="3600" dirty="0" smtClean="0"/>
              <a:t>, if God exists, then Christianity is </a:t>
            </a:r>
            <a:r>
              <a:rPr lang="en-AU" sz="3600" i="1" dirty="0" smtClean="0"/>
              <a:t>likely</a:t>
            </a:r>
            <a:r>
              <a:rPr lang="en-AU" sz="3600" dirty="0" smtClean="0"/>
              <a:t> to be true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/>
              <a:t>a) </a:t>
            </a:r>
            <a:r>
              <a:rPr lang="en-AU" sz="5400" dirty="0" smtClean="0"/>
              <a:t>The Minimal Facts</a:t>
            </a:r>
            <a:endParaRPr lang="en-AU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251520" y="1124744"/>
            <a:ext cx="853244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/>
            <a:r>
              <a:rPr lang="en-AU" sz="3600" dirty="0" smtClean="0"/>
              <a:t>As discussed by Robert:</a:t>
            </a:r>
          </a:p>
          <a:p>
            <a:pPr marL="742950" indent="-742950">
              <a:buFont typeface="Arial" pitchFamily="34" charset="0"/>
              <a:buChar char="•"/>
            </a:pPr>
            <a:r>
              <a:rPr lang="en-AU" sz="3600" dirty="0" smtClean="0"/>
              <a:t>Jesus was </a:t>
            </a:r>
            <a:r>
              <a:rPr lang="en-AU" sz="3600" u="sng" dirty="0" smtClean="0"/>
              <a:t>crucified</a:t>
            </a:r>
          </a:p>
          <a:p>
            <a:pPr marL="742950" indent="-742950">
              <a:buFont typeface="Arial" pitchFamily="34" charset="0"/>
              <a:buChar char="•"/>
            </a:pPr>
            <a:r>
              <a:rPr lang="en-AU" sz="3600" dirty="0" smtClean="0"/>
              <a:t>Various disciples </a:t>
            </a:r>
            <a:r>
              <a:rPr lang="en-AU" sz="3600" u="sng" dirty="0" smtClean="0"/>
              <a:t>claimed to see Jesus </a:t>
            </a:r>
            <a:r>
              <a:rPr lang="en-AU" sz="3600" dirty="0" smtClean="0"/>
              <a:t>after his death</a:t>
            </a:r>
          </a:p>
          <a:p>
            <a:pPr marL="742950" indent="-742950">
              <a:buFont typeface="Arial" pitchFamily="34" charset="0"/>
              <a:buChar char="•"/>
            </a:pPr>
            <a:r>
              <a:rPr lang="en-AU" sz="3600" dirty="0" smtClean="0"/>
              <a:t>The disciples suffered considerable </a:t>
            </a:r>
            <a:r>
              <a:rPr lang="en-AU" sz="3600" u="sng" dirty="0" smtClean="0"/>
              <a:t>persecution</a:t>
            </a:r>
            <a:r>
              <a:rPr lang="en-AU" sz="3600" dirty="0" smtClean="0"/>
              <a:t> for their claims</a:t>
            </a:r>
          </a:p>
          <a:p>
            <a:pPr marL="742950" indent="-742950">
              <a:buFont typeface="Arial" pitchFamily="34" charset="0"/>
              <a:buChar char="•"/>
            </a:pPr>
            <a:r>
              <a:rPr lang="en-AU" sz="3600" dirty="0" smtClean="0"/>
              <a:t>Sudden </a:t>
            </a:r>
            <a:r>
              <a:rPr lang="en-AU" sz="3600" u="sng" dirty="0" smtClean="0"/>
              <a:t>conversion of Paul </a:t>
            </a:r>
            <a:r>
              <a:rPr lang="en-AU" sz="3600" dirty="0" smtClean="0"/>
              <a:t>from persecutor to Christian evangelist</a:t>
            </a:r>
            <a:endParaRPr lang="en-AU" sz="3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/>
              <a:t>b) </a:t>
            </a:r>
            <a:r>
              <a:rPr lang="en-AU" sz="5400" dirty="0" smtClean="0"/>
              <a:t>Naturalistic Explanations</a:t>
            </a:r>
            <a:endParaRPr lang="en-AU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251520" y="1124744"/>
            <a:ext cx="853244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32000" indent="-432000">
              <a:buFont typeface="Arial" pitchFamily="34" charset="0"/>
              <a:buChar char="•"/>
            </a:pPr>
            <a:r>
              <a:rPr lang="en-AU" sz="3600" dirty="0" smtClean="0"/>
              <a:t>Most common is </a:t>
            </a:r>
            <a:r>
              <a:rPr lang="en-AU" sz="3600" u="sng" dirty="0" smtClean="0"/>
              <a:t>mass hallucination</a:t>
            </a:r>
          </a:p>
          <a:p>
            <a:pPr marL="432000" indent="-432000">
              <a:buFont typeface="Arial" pitchFamily="34" charset="0"/>
              <a:buChar char="•"/>
            </a:pPr>
            <a:r>
              <a:rPr lang="en-AU" sz="3600" dirty="0" smtClean="0"/>
              <a:t>Problem is that there is </a:t>
            </a:r>
            <a:r>
              <a:rPr lang="en-AU" sz="3600" u="sng" dirty="0" smtClean="0"/>
              <a:t>no such thing</a:t>
            </a:r>
            <a:r>
              <a:rPr lang="en-AU" sz="3600" dirty="0" smtClean="0"/>
              <a:t>!</a:t>
            </a:r>
          </a:p>
          <a:p>
            <a:pPr marL="432000" indent="-432000">
              <a:buFont typeface="Arial" pitchFamily="34" charset="0"/>
              <a:buChar char="•"/>
            </a:pPr>
            <a:r>
              <a:rPr lang="en-AU" sz="3600" dirty="0" smtClean="0"/>
              <a:t>Hallucination is an </a:t>
            </a:r>
            <a:r>
              <a:rPr lang="en-AU" sz="3600" u="sng" dirty="0" smtClean="0"/>
              <a:t>individual </a:t>
            </a:r>
            <a:r>
              <a:rPr lang="en-AU" sz="3600" u="sng" dirty="0" smtClean="0"/>
              <a:t>phenomenon</a:t>
            </a:r>
          </a:p>
          <a:p>
            <a:pPr marL="432000" indent="-432000">
              <a:buFont typeface="Arial" pitchFamily="34" charset="0"/>
              <a:buChar char="•"/>
            </a:pPr>
            <a:r>
              <a:rPr lang="en-AU" sz="3600" dirty="0" smtClean="0"/>
              <a:t>Given </a:t>
            </a:r>
            <a:r>
              <a:rPr lang="en-AU" sz="3600" u="sng" dirty="0" smtClean="0"/>
              <a:t>expectation and grou</a:t>
            </a:r>
            <a:r>
              <a:rPr lang="en-AU" sz="3600" u="sng" dirty="0" smtClean="0"/>
              <a:t>p influences</a:t>
            </a:r>
            <a:r>
              <a:rPr lang="en-AU" sz="3600" dirty="0" smtClean="0"/>
              <a:t>, people can </a:t>
            </a:r>
            <a:r>
              <a:rPr lang="en-AU" sz="3600" dirty="0" smtClean="0"/>
              <a:t>interpret ambiguous stimuli in particular (miraculous) ways</a:t>
            </a:r>
            <a:endParaRPr lang="en-AU" sz="3600" dirty="0" smtClean="0"/>
          </a:p>
          <a:p>
            <a:pPr marL="432000" indent="-432000">
              <a:buFont typeface="Arial" pitchFamily="34" charset="0"/>
              <a:buChar char="•"/>
            </a:pPr>
            <a:r>
              <a:rPr lang="en-AU" sz="3600" dirty="0" smtClean="0"/>
              <a:t>However, these effects </a:t>
            </a:r>
            <a:r>
              <a:rPr lang="en-AU" sz="3600" u="sng" dirty="0" smtClean="0"/>
              <a:t>cannot lead to</a:t>
            </a:r>
            <a:r>
              <a:rPr lang="en-AU" sz="3600" dirty="0" smtClean="0"/>
              <a:t> an actual mass hallucination</a:t>
            </a:r>
            <a:endParaRPr lang="en-AU" sz="3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/>
              <a:t>b) </a:t>
            </a:r>
            <a:r>
              <a:rPr lang="en-AU" sz="5400" dirty="0" smtClean="0"/>
              <a:t>Naturalistic Explanations</a:t>
            </a:r>
            <a:endParaRPr lang="en-AU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251520" y="1124744"/>
            <a:ext cx="853244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Font typeface="Arial" pitchFamily="34" charset="0"/>
              <a:buChar char="•"/>
            </a:pPr>
            <a:r>
              <a:rPr lang="en-AU" sz="3600" dirty="0" smtClean="0"/>
              <a:t>Another explanation is </a:t>
            </a:r>
            <a:r>
              <a:rPr lang="en-AU" sz="3600" u="sng" dirty="0" smtClean="0"/>
              <a:t>fraud or conspiracy</a:t>
            </a:r>
          </a:p>
          <a:p>
            <a:pPr marL="742950" indent="-742950">
              <a:buFont typeface="Arial" pitchFamily="34" charset="0"/>
              <a:buChar char="•"/>
            </a:pPr>
            <a:r>
              <a:rPr lang="en-AU" sz="3600" dirty="0" smtClean="0"/>
              <a:t>This is difficult to reconcile with the fact of </a:t>
            </a:r>
            <a:r>
              <a:rPr lang="en-AU" sz="3600" u="sng" dirty="0" smtClean="0"/>
              <a:t>persecution</a:t>
            </a:r>
          </a:p>
          <a:p>
            <a:pPr marL="742950" indent="-742950">
              <a:buFont typeface="Arial" pitchFamily="34" charset="0"/>
              <a:buChar char="•"/>
            </a:pPr>
            <a:r>
              <a:rPr lang="en-AU" sz="3600" dirty="0" smtClean="0"/>
              <a:t>Also does </a:t>
            </a:r>
            <a:r>
              <a:rPr lang="en-AU" sz="3600" u="sng" dirty="0" smtClean="0"/>
              <a:t>not fit many details</a:t>
            </a:r>
            <a:r>
              <a:rPr lang="en-AU" sz="3600" dirty="0" smtClean="0"/>
              <a:t>, like the notion of a bodily resurrected Messiah or women finding the empty tomb</a:t>
            </a:r>
          </a:p>
          <a:p>
            <a:pPr marL="742950" indent="-742950">
              <a:buFont typeface="Arial" pitchFamily="34" charset="0"/>
              <a:buChar char="•"/>
            </a:pPr>
            <a:r>
              <a:rPr lang="en-AU" sz="3600" dirty="0" smtClean="0"/>
              <a:t>Like most </a:t>
            </a:r>
            <a:r>
              <a:rPr lang="en-AU" sz="3600" u="sng" dirty="0" smtClean="0"/>
              <a:t>conspiracy theories</a:t>
            </a:r>
            <a:r>
              <a:rPr lang="en-AU" sz="3600" dirty="0" smtClean="0"/>
              <a:t>, collapses under its own implausibility</a:t>
            </a:r>
          </a:p>
          <a:p>
            <a:pPr marL="742950" indent="-742950">
              <a:buFont typeface="Arial" pitchFamily="34" charset="0"/>
              <a:buChar char="•"/>
            </a:pPr>
            <a:endParaRPr lang="en-AU" sz="36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i="1" dirty="0" smtClean="0"/>
              <a:t>Rebuttal: </a:t>
            </a:r>
            <a:r>
              <a:rPr lang="en-AU" sz="5400" i="1" dirty="0" smtClean="0"/>
              <a:t>Other Religions</a:t>
            </a:r>
            <a:endParaRPr lang="en-AU" sz="5400" i="1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251520" y="1124744"/>
            <a:ext cx="8532440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600" dirty="0" smtClean="0"/>
              <a:t>“All religions have their own miracle claims, so we know that groups of people can claim to see things that aren’t real”</a:t>
            </a:r>
            <a:endParaRPr lang="en-AU" sz="3600" dirty="0" smtClean="0"/>
          </a:p>
          <a:p>
            <a:pPr>
              <a:buFont typeface="Arial" pitchFamily="34" charset="0"/>
              <a:buChar char="•"/>
            </a:pPr>
            <a:endParaRPr lang="en-AU" sz="3200" u="sng" dirty="0"/>
          </a:p>
          <a:p>
            <a:pPr>
              <a:buFont typeface="Arial" pitchFamily="34" charset="0"/>
              <a:buChar char="•"/>
            </a:pPr>
            <a:r>
              <a:rPr lang="en-AU" sz="3600" dirty="0" smtClean="0"/>
              <a:t> </a:t>
            </a:r>
            <a:r>
              <a:rPr lang="en-AU" sz="3600" dirty="0" smtClean="0"/>
              <a:t>Need to look at the </a:t>
            </a:r>
            <a:r>
              <a:rPr lang="en-AU" sz="3600" u="sng" dirty="0" smtClean="0"/>
              <a:t>details of the claims</a:t>
            </a:r>
          </a:p>
          <a:p>
            <a:pPr>
              <a:buFont typeface="Arial" pitchFamily="34" charset="0"/>
              <a:buChar char="•"/>
            </a:pPr>
            <a:r>
              <a:rPr lang="en-AU" sz="3600" dirty="0" smtClean="0"/>
              <a:t> </a:t>
            </a:r>
            <a:r>
              <a:rPr lang="en-AU" sz="3600" dirty="0" smtClean="0"/>
              <a:t>Resurrection accounts are </a:t>
            </a:r>
            <a:r>
              <a:rPr lang="en-AU" sz="3600" u="sng" dirty="0" smtClean="0"/>
              <a:t>far superior</a:t>
            </a:r>
            <a:r>
              <a:rPr lang="en-AU" sz="3600" dirty="0" smtClean="0"/>
              <a:t> to those of other religions</a:t>
            </a:r>
          </a:p>
          <a:p>
            <a:pPr>
              <a:buFont typeface="Arial" pitchFamily="34" charset="0"/>
              <a:buChar char="•"/>
            </a:pPr>
            <a:r>
              <a:rPr lang="en-AU" sz="3600" dirty="0" smtClean="0"/>
              <a:t> </a:t>
            </a:r>
            <a:r>
              <a:rPr lang="en-AU" sz="3600" dirty="0" smtClean="0"/>
              <a:t>Some examples…</a:t>
            </a:r>
            <a:endParaRPr lang="en-US" sz="36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i="1" dirty="0" smtClean="0"/>
              <a:t>Comparison </a:t>
            </a:r>
            <a:r>
              <a:rPr lang="en-AU" sz="5400" i="1" dirty="0" smtClean="0"/>
              <a:t>with Islam</a:t>
            </a:r>
            <a:endParaRPr lang="en-AU" sz="5400" i="1" dirty="0"/>
          </a:p>
        </p:txBody>
      </p:sp>
      <p:sp>
        <p:nvSpPr>
          <p:cNvPr id="6" name="TextBox 5"/>
          <p:cNvSpPr txBox="1"/>
          <p:nvPr/>
        </p:nvSpPr>
        <p:spPr>
          <a:xfrm>
            <a:off x="251520" y="1124744"/>
            <a:ext cx="853244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AU" sz="3600" dirty="0" smtClean="0"/>
              <a:t> The </a:t>
            </a:r>
            <a:r>
              <a:rPr lang="en-AU" sz="3600" dirty="0" smtClean="0"/>
              <a:t>Quran contains essentially </a:t>
            </a:r>
            <a:r>
              <a:rPr lang="en-AU" sz="3600" u="sng" dirty="0" smtClean="0"/>
              <a:t>no </a:t>
            </a:r>
            <a:r>
              <a:rPr lang="en-AU" sz="3600" u="sng" dirty="0" smtClean="0"/>
              <a:t>accounts </a:t>
            </a:r>
            <a:r>
              <a:rPr lang="en-AU" sz="3600" u="sng" dirty="0" smtClean="0"/>
              <a:t>of historical miracles</a:t>
            </a:r>
          </a:p>
          <a:p>
            <a:pPr>
              <a:buFont typeface="Arial" pitchFamily="34" charset="0"/>
              <a:buChar char="•"/>
            </a:pPr>
            <a:r>
              <a:rPr lang="en-AU" sz="3600" dirty="0" smtClean="0"/>
              <a:t> ‘</a:t>
            </a:r>
            <a:r>
              <a:rPr lang="en-AU" sz="3600" dirty="0" smtClean="0"/>
              <a:t>The Quran itself’ is the miracle, but </a:t>
            </a:r>
            <a:r>
              <a:rPr lang="en-AU" sz="3600" u="sng" dirty="0" smtClean="0"/>
              <a:t>not objectively verifiable</a:t>
            </a:r>
          </a:p>
          <a:p>
            <a:pPr>
              <a:buFont typeface="Arial" pitchFamily="34" charset="0"/>
              <a:buChar char="•"/>
            </a:pPr>
            <a:r>
              <a:rPr lang="en-AU" sz="3600" dirty="0" smtClean="0"/>
              <a:t> </a:t>
            </a:r>
            <a:r>
              <a:rPr lang="en-AU" sz="3600" dirty="0" err="1" smtClean="0"/>
              <a:t>Hadith</a:t>
            </a:r>
            <a:r>
              <a:rPr lang="en-AU" sz="3600" dirty="0" smtClean="0"/>
              <a:t> </a:t>
            </a:r>
            <a:r>
              <a:rPr lang="en-AU" sz="3600" dirty="0" smtClean="0"/>
              <a:t>contains some miracles, but not written until </a:t>
            </a:r>
            <a:r>
              <a:rPr lang="en-AU" sz="3600" u="sng" dirty="0" smtClean="0"/>
              <a:t>two centuries later</a:t>
            </a:r>
            <a:endParaRPr lang="en-AU" sz="3600" dirty="0" smtClean="0"/>
          </a:p>
          <a:p>
            <a:pPr marL="742950" indent="-742950">
              <a:buFont typeface="Arial" pitchFamily="34" charset="0"/>
              <a:buChar char="•"/>
            </a:pPr>
            <a:endParaRPr lang="en-AU" sz="36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i="1" dirty="0" smtClean="0"/>
              <a:t>Comparison </a:t>
            </a:r>
            <a:r>
              <a:rPr lang="en-AU" sz="5400" i="1" dirty="0" smtClean="0"/>
              <a:t>with </a:t>
            </a:r>
            <a:r>
              <a:rPr lang="en-AU" sz="5400" i="1" dirty="0" err="1" smtClean="0"/>
              <a:t>Buddism</a:t>
            </a:r>
            <a:endParaRPr lang="en-AU" sz="5400" i="1" dirty="0"/>
          </a:p>
        </p:txBody>
      </p:sp>
      <p:sp>
        <p:nvSpPr>
          <p:cNvPr id="6" name="TextBox 5"/>
          <p:cNvSpPr txBox="1"/>
          <p:nvPr/>
        </p:nvSpPr>
        <p:spPr>
          <a:xfrm>
            <a:off x="251520" y="1124744"/>
            <a:ext cx="853244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Font typeface="Arial" pitchFamily="34" charset="0"/>
              <a:buChar char="•"/>
            </a:pPr>
            <a:r>
              <a:rPr lang="en-AU" sz="3600" dirty="0" smtClean="0"/>
              <a:t>Nothing written about Buddha until </a:t>
            </a:r>
            <a:r>
              <a:rPr lang="en-AU" sz="3600" u="sng" dirty="0" smtClean="0"/>
              <a:t>centuries after he lived</a:t>
            </a:r>
          </a:p>
          <a:p>
            <a:pPr marL="742950" indent="-742950">
              <a:buFont typeface="Arial" pitchFamily="34" charset="0"/>
              <a:buChar char="•"/>
            </a:pPr>
            <a:r>
              <a:rPr lang="en-AU" sz="3600" dirty="0" smtClean="0"/>
              <a:t>Modern claims of miraculous statues, </a:t>
            </a:r>
            <a:r>
              <a:rPr lang="en-AU" sz="3600" dirty="0" smtClean="0"/>
              <a:t>etc </a:t>
            </a:r>
            <a:r>
              <a:rPr lang="en-AU" sz="3600" dirty="0" smtClean="0"/>
              <a:t>can be explained by expectancy and other </a:t>
            </a:r>
            <a:r>
              <a:rPr lang="en-AU" sz="3600" u="sng" dirty="0" smtClean="0"/>
              <a:t>natural phenomena</a:t>
            </a:r>
          </a:p>
          <a:p>
            <a:pPr marL="742950" indent="-742950">
              <a:buFont typeface="Arial" pitchFamily="34" charset="0"/>
              <a:buChar char="•"/>
            </a:pPr>
            <a:r>
              <a:rPr lang="en-AU" sz="3600" dirty="0" smtClean="0"/>
              <a:t>A man rising from the dead cannot be so explained</a:t>
            </a:r>
          </a:p>
          <a:p>
            <a:pPr marL="742950" indent="-742950">
              <a:buFont typeface="Arial" pitchFamily="34" charset="0"/>
              <a:buChar char="•"/>
            </a:pPr>
            <a:endParaRPr lang="en-AU" sz="3600" dirty="0" smtClean="0"/>
          </a:p>
          <a:p>
            <a:pPr marL="742950" indent="-742950">
              <a:buFont typeface="Arial" pitchFamily="34" charset="0"/>
              <a:buChar char="•"/>
            </a:pPr>
            <a:endParaRPr lang="en-AU" sz="36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i="1" dirty="0" smtClean="0"/>
              <a:t>Comparison </a:t>
            </a:r>
            <a:r>
              <a:rPr lang="en-AU" sz="5400" i="1" dirty="0" smtClean="0"/>
              <a:t>with Virgin Mary</a:t>
            </a:r>
            <a:endParaRPr lang="en-AU" sz="5400" i="1" dirty="0"/>
          </a:p>
        </p:txBody>
      </p:sp>
      <p:sp>
        <p:nvSpPr>
          <p:cNvPr id="6" name="TextBox 5"/>
          <p:cNvSpPr txBox="1"/>
          <p:nvPr/>
        </p:nvSpPr>
        <p:spPr>
          <a:xfrm>
            <a:off x="251520" y="1124744"/>
            <a:ext cx="853244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Font typeface="Arial" pitchFamily="34" charset="0"/>
              <a:buChar char="•"/>
            </a:pPr>
            <a:r>
              <a:rPr lang="en-AU" sz="3600" dirty="0" smtClean="0"/>
              <a:t>Many cases of large groups reporting to see </a:t>
            </a:r>
            <a:r>
              <a:rPr lang="en-AU" sz="3600" u="sng" dirty="0" smtClean="0"/>
              <a:t>visions of the Virgin Mary</a:t>
            </a:r>
          </a:p>
          <a:p>
            <a:pPr marL="742950" indent="-742950">
              <a:buFont typeface="Arial" pitchFamily="34" charset="0"/>
              <a:buChar char="•"/>
            </a:pPr>
            <a:r>
              <a:rPr lang="en-AU" sz="3600" dirty="0" smtClean="0"/>
              <a:t>Can be explained as expectation effects, </a:t>
            </a:r>
            <a:r>
              <a:rPr lang="en-AU" sz="3600" u="sng" dirty="0" smtClean="0"/>
              <a:t>ambiguous stimuli</a:t>
            </a:r>
            <a:r>
              <a:rPr lang="en-AU" sz="3600" dirty="0" smtClean="0"/>
              <a:t>, crowd reinforcement, memory </a:t>
            </a:r>
            <a:r>
              <a:rPr lang="en-AU" sz="3600" dirty="0" smtClean="0"/>
              <a:t>biases, etc</a:t>
            </a:r>
            <a:endParaRPr lang="en-AU" sz="3600" dirty="0" smtClean="0"/>
          </a:p>
          <a:p>
            <a:pPr marL="742950" indent="-742950">
              <a:buFont typeface="Arial" pitchFamily="34" charset="0"/>
              <a:buChar char="•"/>
            </a:pPr>
            <a:r>
              <a:rPr lang="en-AU" sz="3600" dirty="0" smtClean="0"/>
              <a:t>Meeting a person who died is very different to </a:t>
            </a:r>
            <a:r>
              <a:rPr lang="en-AU" sz="3600" u="sng" dirty="0" smtClean="0"/>
              <a:t>seeing a vision in the sky </a:t>
            </a:r>
            <a:r>
              <a:rPr lang="en-AU" sz="3600" dirty="0" smtClean="0"/>
              <a:t>or in a window</a:t>
            </a:r>
          </a:p>
          <a:p>
            <a:pPr marL="742950" indent="-742950">
              <a:buFont typeface="Arial" pitchFamily="34" charset="0"/>
              <a:buChar char="•"/>
            </a:pPr>
            <a:endParaRPr lang="en-AU" sz="3600" dirty="0" smtClean="0"/>
          </a:p>
          <a:p>
            <a:pPr marL="742950" indent="-742950">
              <a:buFont typeface="Arial" pitchFamily="34" charset="0"/>
              <a:buChar char="•"/>
            </a:pPr>
            <a:endParaRPr lang="en-AU" sz="36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i="1" dirty="0" smtClean="0"/>
              <a:t>Back from </a:t>
            </a:r>
            <a:r>
              <a:rPr lang="en-AU" sz="5400" i="1" dirty="0" smtClean="0"/>
              <a:t>the Dead</a:t>
            </a:r>
            <a:endParaRPr lang="en-AU" sz="5400" i="1" dirty="0"/>
          </a:p>
        </p:txBody>
      </p:sp>
      <p:sp>
        <p:nvSpPr>
          <p:cNvPr id="6" name="TextBox 5"/>
          <p:cNvSpPr txBox="1"/>
          <p:nvPr/>
        </p:nvSpPr>
        <p:spPr>
          <a:xfrm>
            <a:off x="251520" y="1124744"/>
            <a:ext cx="853244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Font typeface="Arial" pitchFamily="34" charset="0"/>
              <a:buChar char="•"/>
            </a:pPr>
            <a:r>
              <a:rPr lang="en-AU" sz="3600" u="sng" dirty="0" smtClean="0"/>
              <a:t>Very rare</a:t>
            </a:r>
            <a:r>
              <a:rPr lang="en-AU" sz="3600" dirty="0" smtClean="0"/>
              <a:t> to have contemporary sightings of a </a:t>
            </a:r>
            <a:r>
              <a:rPr lang="en-AU" sz="3600" dirty="0" smtClean="0"/>
              <a:t>person back from the dead</a:t>
            </a:r>
            <a:endParaRPr lang="en-AU" sz="3600" u="sng" dirty="0" smtClean="0"/>
          </a:p>
          <a:p>
            <a:pPr marL="742950" indent="-742950">
              <a:buFont typeface="Arial" pitchFamily="34" charset="0"/>
              <a:buChar char="•"/>
            </a:pPr>
            <a:r>
              <a:rPr lang="en-AU" sz="3600" u="sng" dirty="0" smtClean="0"/>
              <a:t>Elvis, Anastasia, and Hitler</a:t>
            </a:r>
            <a:r>
              <a:rPr lang="en-AU" sz="3600" dirty="0" smtClean="0"/>
              <a:t> </a:t>
            </a:r>
            <a:r>
              <a:rPr lang="en-AU" sz="3600" dirty="0" smtClean="0"/>
              <a:t>allegedly sighted after death, </a:t>
            </a:r>
            <a:r>
              <a:rPr lang="en-AU" sz="3600" dirty="0" smtClean="0"/>
              <a:t>but </a:t>
            </a:r>
            <a:r>
              <a:rPr lang="en-AU" sz="3600" dirty="0" smtClean="0"/>
              <a:t>not by anyone who </a:t>
            </a:r>
            <a:r>
              <a:rPr lang="en-AU" sz="3600" smtClean="0"/>
              <a:t>actually knew them</a:t>
            </a:r>
            <a:endParaRPr lang="en-AU" sz="3600" dirty="0" smtClean="0"/>
          </a:p>
          <a:p>
            <a:pPr marL="742950" indent="-742950">
              <a:buFont typeface="Arial" pitchFamily="34" charset="0"/>
              <a:buChar char="•"/>
            </a:pPr>
            <a:r>
              <a:rPr lang="en-AU" sz="3600" dirty="0" smtClean="0"/>
              <a:t>A few odd claims in other religions, but not well documented</a:t>
            </a:r>
            <a:endParaRPr lang="en-AU" sz="3600" dirty="0" smtClean="0"/>
          </a:p>
          <a:p>
            <a:pPr marL="742950" indent="-742950">
              <a:buFont typeface="Arial" pitchFamily="34" charset="0"/>
              <a:buChar char="•"/>
            </a:pPr>
            <a:r>
              <a:rPr lang="en-AU" sz="3600" dirty="0" smtClean="0"/>
              <a:t>Other accounts are </a:t>
            </a:r>
            <a:r>
              <a:rPr lang="en-AU" sz="3600" u="sng" dirty="0" smtClean="0"/>
              <a:t>mythological</a:t>
            </a:r>
            <a:r>
              <a:rPr lang="en-AU" sz="3600" dirty="0" smtClean="0"/>
              <a:t> (e.g. Horus, Dionysus), not historical accounts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/>
              <a:t>The </a:t>
            </a:r>
            <a:r>
              <a:rPr lang="en-AU" sz="5400" dirty="0" smtClean="0"/>
              <a:t>Resurrection Challenge</a:t>
            </a:r>
            <a:endParaRPr lang="en-AU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251520" y="1124745"/>
            <a:ext cx="8532440" cy="606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Font typeface="Arial" pitchFamily="34" charset="0"/>
              <a:buChar char="•"/>
            </a:pPr>
            <a:r>
              <a:rPr lang="en-AU" sz="3600" u="sng" dirty="0" smtClean="0"/>
              <a:t>Multiple accounts </a:t>
            </a:r>
            <a:r>
              <a:rPr lang="en-AU" sz="3600" dirty="0" smtClean="0"/>
              <a:t>(Synoptic Gospels, </a:t>
            </a:r>
            <a:r>
              <a:rPr lang="en-AU" sz="3600" dirty="0" smtClean="0"/>
              <a:t>John’s Gospel, </a:t>
            </a:r>
            <a:r>
              <a:rPr lang="en-AU" sz="3600" dirty="0" smtClean="0"/>
              <a:t>Paul’s Epistles)</a:t>
            </a:r>
          </a:p>
          <a:p>
            <a:pPr marL="742950" indent="-742950">
              <a:buFont typeface="Arial" pitchFamily="34" charset="0"/>
              <a:buChar char="•"/>
            </a:pPr>
            <a:r>
              <a:rPr lang="en-AU" sz="3600" u="sng" dirty="0" smtClean="0"/>
              <a:t>Written within years </a:t>
            </a:r>
            <a:r>
              <a:rPr lang="en-AU" sz="3600" dirty="0" smtClean="0"/>
              <a:t>or decades of event</a:t>
            </a:r>
          </a:p>
          <a:p>
            <a:pPr marL="742950" indent="-742950">
              <a:buFont typeface="Arial" pitchFamily="34" charset="0"/>
              <a:buChar char="•"/>
            </a:pPr>
            <a:r>
              <a:rPr lang="en-AU" sz="3600" dirty="0" smtClean="0"/>
              <a:t>Accounts are </a:t>
            </a:r>
            <a:r>
              <a:rPr lang="en-AU" sz="3600" u="sng" dirty="0" smtClean="0"/>
              <a:t>historically grounded</a:t>
            </a:r>
          </a:p>
          <a:p>
            <a:pPr marL="742950" indent="-742950">
              <a:buFont typeface="Arial" pitchFamily="34" charset="0"/>
              <a:buChar char="•"/>
            </a:pPr>
            <a:r>
              <a:rPr lang="en-AU" sz="3600" dirty="0" smtClean="0"/>
              <a:t>Clearly tell of unambiguously </a:t>
            </a:r>
            <a:r>
              <a:rPr lang="en-AU" sz="3600" u="sng" dirty="0" smtClean="0"/>
              <a:t>supernatural occurrence</a:t>
            </a:r>
          </a:p>
          <a:p>
            <a:pPr marL="742950" indent="-742950">
              <a:buFont typeface="Arial" pitchFamily="34" charset="0"/>
              <a:buChar char="•"/>
            </a:pPr>
            <a:r>
              <a:rPr lang="en-AU" sz="3600" u="sng" dirty="0" smtClean="0"/>
              <a:t>Multiple witnesses</a:t>
            </a:r>
            <a:r>
              <a:rPr lang="en-AU" sz="3600" dirty="0" smtClean="0"/>
              <a:t> on many occasions</a:t>
            </a:r>
          </a:p>
          <a:p>
            <a:pPr marL="742950" indent="-742950">
              <a:buFont typeface="Arial" pitchFamily="34" charset="0"/>
              <a:buChar char="•"/>
            </a:pPr>
            <a:endParaRPr lang="en-AU" sz="2800" dirty="0" smtClean="0"/>
          </a:p>
          <a:p>
            <a:pPr indent="-742950"/>
            <a:r>
              <a:rPr lang="en-AU" sz="3600" dirty="0" smtClean="0"/>
              <a:t>Challenge naturalists to find </a:t>
            </a:r>
            <a:r>
              <a:rPr lang="en-AU" sz="3600" i="1" dirty="0" smtClean="0"/>
              <a:t>any</a:t>
            </a:r>
            <a:r>
              <a:rPr lang="en-AU" sz="3600" dirty="0" smtClean="0"/>
              <a:t> </a:t>
            </a:r>
            <a:r>
              <a:rPr lang="en-AU" sz="3600" dirty="0" smtClean="0"/>
              <a:t>comparable </a:t>
            </a:r>
            <a:r>
              <a:rPr lang="en-AU" sz="3600" dirty="0" smtClean="0"/>
              <a:t>instances of this in history!</a:t>
            </a:r>
          </a:p>
          <a:p>
            <a:pPr marL="742950" indent="-742950">
              <a:buFont typeface="Arial" pitchFamily="34" charset="0"/>
              <a:buChar char="•"/>
            </a:pPr>
            <a:endParaRPr lang="en-AU" sz="3600" dirty="0" smtClean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/>
              <a:t>c)</a:t>
            </a:r>
            <a:r>
              <a:rPr lang="en-AU" sz="5400" dirty="0" smtClean="0"/>
              <a:t> </a:t>
            </a:r>
            <a:r>
              <a:rPr lang="en-AU" sz="5400" dirty="0" smtClean="0"/>
              <a:t>Christianity as an Explanation</a:t>
            </a:r>
            <a:endParaRPr lang="en-AU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251520" y="1124744"/>
            <a:ext cx="853244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Font typeface="Arial" pitchFamily="34" charset="0"/>
              <a:buChar char="•"/>
            </a:pPr>
            <a:r>
              <a:rPr lang="en-AU" sz="3600" dirty="0" smtClean="0"/>
              <a:t>If God exists, supernatural explanation is </a:t>
            </a:r>
            <a:r>
              <a:rPr lang="en-AU" sz="3600" u="sng" dirty="0" smtClean="0"/>
              <a:t>plausible</a:t>
            </a:r>
          </a:p>
          <a:p>
            <a:pPr marL="742950" indent="-742950">
              <a:buFont typeface="Arial" pitchFamily="34" charset="0"/>
              <a:buChar char="•"/>
            </a:pPr>
            <a:r>
              <a:rPr lang="en-AU" sz="3600" dirty="0" smtClean="0"/>
              <a:t>Christianity </a:t>
            </a:r>
            <a:r>
              <a:rPr lang="en-AU" sz="3600" u="sng" dirty="0" smtClean="0"/>
              <a:t>naturally explains all facts</a:t>
            </a:r>
            <a:r>
              <a:rPr lang="en-AU" sz="3600" dirty="0" smtClean="0"/>
              <a:t>: God raised Jesus, </a:t>
            </a:r>
            <a:r>
              <a:rPr lang="en-AU" sz="3600" dirty="0" smtClean="0"/>
              <a:t>risen Jesus </a:t>
            </a:r>
            <a:r>
              <a:rPr lang="en-AU" sz="3600" dirty="0" smtClean="0"/>
              <a:t>appeared </a:t>
            </a:r>
            <a:r>
              <a:rPr lang="en-AU" sz="3600" dirty="0" smtClean="0"/>
              <a:t>to his disciples, then appeared to Paul</a:t>
            </a:r>
          </a:p>
          <a:p>
            <a:pPr marL="742950" indent="-742950">
              <a:buFont typeface="Arial" pitchFamily="34" charset="0"/>
              <a:buChar char="•"/>
            </a:pPr>
            <a:r>
              <a:rPr lang="en-AU" sz="3600" dirty="0" smtClean="0"/>
              <a:t>No </a:t>
            </a:r>
            <a:r>
              <a:rPr lang="en-AU" sz="3600" u="sng" dirty="0" smtClean="0"/>
              <a:t>implausible assumptions </a:t>
            </a:r>
            <a:r>
              <a:rPr lang="en-AU" sz="3600" dirty="0" smtClean="0"/>
              <a:t>needed (e.g. identical twin!)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/>
              <a:t>2. The </a:t>
            </a:r>
            <a:r>
              <a:rPr lang="en-AU" sz="5400" dirty="0" smtClean="0"/>
              <a:t>Resurrection of Jesus</a:t>
            </a:r>
            <a:endParaRPr lang="en-AU" sz="5400" dirty="0"/>
          </a:p>
        </p:txBody>
      </p:sp>
      <p:sp>
        <p:nvSpPr>
          <p:cNvPr id="5" name="TextBox 4"/>
          <p:cNvSpPr txBox="1"/>
          <p:nvPr/>
        </p:nvSpPr>
        <p:spPr>
          <a:xfrm>
            <a:off x="251520" y="1124744"/>
            <a:ext cx="8532440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spcAft>
                <a:spcPts val="1200"/>
              </a:spcAft>
              <a:buFont typeface="+mj-lt"/>
              <a:buAutoNum type="alphaLcParenR"/>
            </a:pPr>
            <a:r>
              <a:rPr lang="en-AU" sz="3600" dirty="0" smtClean="0"/>
              <a:t>Certain facts about the Resurrection of Jesus are widely agreed on by historians</a:t>
            </a:r>
          </a:p>
          <a:p>
            <a:pPr marL="742950" indent="-742950">
              <a:spcAft>
                <a:spcPts val="1200"/>
              </a:spcAft>
              <a:buFont typeface="+mj-lt"/>
              <a:buAutoNum type="alphaLcParenR"/>
            </a:pPr>
            <a:r>
              <a:rPr lang="en-AU" sz="3600" dirty="0" smtClean="0"/>
              <a:t>These facts cannot be explained through any naturalistic means</a:t>
            </a:r>
          </a:p>
          <a:p>
            <a:pPr marL="742950" indent="-742950">
              <a:spcAft>
                <a:spcPts val="1200"/>
              </a:spcAft>
              <a:buFont typeface="+mj-lt"/>
              <a:buAutoNum type="alphaLcParenR"/>
            </a:pPr>
            <a:r>
              <a:rPr lang="en-AU" sz="3600" dirty="0" smtClean="0"/>
              <a:t>If God exists, then Christianity can provide an explanation for these </a:t>
            </a:r>
            <a:r>
              <a:rPr lang="en-AU" sz="3600" dirty="0" smtClean="0"/>
              <a:t>facts</a:t>
            </a:r>
          </a:p>
          <a:p>
            <a:pPr marL="742950" indent="-742950">
              <a:spcAft>
                <a:spcPts val="1200"/>
              </a:spcAft>
            </a:pPr>
            <a:endParaRPr lang="en-AU" sz="1000" dirty="0" smtClean="0"/>
          </a:p>
          <a:p>
            <a:pPr indent="-742950">
              <a:spcAft>
                <a:spcPts val="1200"/>
              </a:spcAft>
            </a:pPr>
            <a:r>
              <a:rPr lang="en-AU" sz="3600" dirty="0" smtClean="0"/>
              <a:t>Therefore</a:t>
            </a:r>
            <a:r>
              <a:rPr lang="en-AU" sz="3600" dirty="0" smtClean="0"/>
              <a:t>, if God exists, then Christianity is </a:t>
            </a:r>
            <a:r>
              <a:rPr lang="en-AU" sz="3600" i="1" dirty="0" smtClean="0"/>
              <a:t>likely</a:t>
            </a:r>
            <a:r>
              <a:rPr lang="en-AU" sz="3600" dirty="0" smtClean="0"/>
              <a:t> to be true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1155</TotalTime>
  <Words>1371</Words>
  <Application>Microsoft Office PowerPoint</Application>
  <PresentationFormat>On-screen Show (4:3)</PresentationFormat>
  <Paragraphs>194</Paragraphs>
  <Slides>29</Slides>
  <Notes>29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Office Theme</vt:lpstr>
      <vt:lpstr>A Case for Christianity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Fods12</dc:creator>
  <cp:lastModifiedBy>Fods12</cp:lastModifiedBy>
  <cp:revision>129</cp:revision>
  <dcterms:created xsi:type="dcterms:W3CDTF">2014-03-21T04:49:25Z</dcterms:created>
  <dcterms:modified xsi:type="dcterms:W3CDTF">2014-03-22T03:45:51Z</dcterms:modified>
</cp:coreProperties>
</file>